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9"/>
  </p:notesMasterIdLst>
  <p:sldIdLst>
    <p:sldId id="268" r:id="rId2"/>
    <p:sldId id="1686" r:id="rId3"/>
    <p:sldId id="1787" r:id="rId4"/>
    <p:sldId id="1786" r:id="rId5"/>
    <p:sldId id="1788" r:id="rId6"/>
    <p:sldId id="1789" r:id="rId7"/>
    <p:sldId id="1724" r:id="rId8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76" d="100"/>
          <a:sy n="76" d="100"/>
        </p:scale>
        <p:origin x="1272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2020/1/10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2020/1/10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2020/1/10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JVET-Q0161</a:t>
            </a:r>
            <a:br>
              <a:rPr lang="en-US" altLang="ja-JP" dirty="0"/>
            </a:br>
            <a:r>
              <a:rPr lang="en-US" altLang="ja-JP" dirty="0"/>
              <a:t>On constant shift and offset in MIP</a:t>
            </a:r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</a:p>
          <a:p>
            <a:pPr lvl="1"/>
            <a:r>
              <a:rPr lang="en-US" altLang="ja-JP" dirty="0"/>
              <a:t>Floating-point data of MIP was provided by HHI.</a:t>
            </a:r>
          </a:p>
          <a:p>
            <a:pPr lvl="2"/>
            <a:r>
              <a:rPr lang="en-US" altLang="ja-JP" dirty="0"/>
              <a:t>The learning data is used in current MIP design.</a:t>
            </a:r>
          </a:p>
          <a:p>
            <a:pPr lvl="1"/>
            <a:r>
              <a:rPr lang="en-US" altLang="ja-JP" dirty="0"/>
              <a:t>This proposal was considered using the floating-point data.</a:t>
            </a:r>
          </a:p>
          <a:p>
            <a:pPr lvl="1"/>
            <a:r>
              <a:rPr lang="en-US" altLang="ja-JP" dirty="0"/>
              <a:t>Related proposal for this aspect.</a:t>
            </a:r>
          </a:p>
          <a:p>
            <a:pPr lvl="2"/>
            <a:r>
              <a:rPr lang="en-US" altLang="ja-JP" dirty="0"/>
              <a:t>JVET-Q0446 “MIP with constant shifts and offsets”</a:t>
            </a:r>
          </a:p>
          <a:p>
            <a:pPr lvl="3"/>
            <a:r>
              <a:rPr lang="en-US" altLang="ja-JP" dirty="0"/>
              <a:t>The techniques are basically same as this proposal. But, the difference is to be used relearn data.</a:t>
            </a:r>
          </a:p>
          <a:p>
            <a:pPr lvl="2"/>
            <a:r>
              <a:rPr lang="en-US" altLang="ja-JP" dirty="0"/>
              <a:t>JVET-Q0450 “On fixed </a:t>
            </a:r>
            <a:r>
              <a:rPr lang="en-US" altLang="ja-JP" dirty="0" err="1"/>
              <a:t>sW</a:t>
            </a:r>
            <a:r>
              <a:rPr lang="en-US" altLang="ja-JP" dirty="0"/>
              <a:t> and </a:t>
            </a:r>
            <a:r>
              <a:rPr lang="en-US" altLang="ja-JP" dirty="0" err="1"/>
              <a:t>fO</a:t>
            </a:r>
            <a:r>
              <a:rPr lang="en-US" altLang="ja-JP" dirty="0"/>
              <a:t> in MIP”</a:t>
            </a:r>
          </a:p>
          <a:p>
            <a:pPr lvl="3"/>
            <a:r>
              <a:rPr lang="en-US" altLang="ja-JP" dirty="0"/>
              <a:t>One of proposals, Test-3 is the same as test-sW5</a:t>
            </a:r>
            <a:r>
              <a:rPr lang="ja-JP" altLang="en-US" dirty="0"/>
              <a:t> </a:t>
            </a:r>
            <a:r>
              <a:rPr lang="en-US" altLang="ja-JP" dirty="0"/>
              <a:t>of</a:t>
            </a:r>
            <a:r>
              <a:rPr lang="ja-JP" altLang="en-US" dirty="0"/>
              <a:t> </a:t>
            </a:r>
            <a:r>
              <a:rPr lang="en-US" altLang="ja-JP" dirty="0"/>
              <a:t>this proposal.</a:t>
            </a:r>
          </a:p>
          <a:p>
            <a:r>
              <a:rPr lang="en-US" altLang="ja-JP" dirty="0"/>
              <a:t>Introduce proposed simplifications</a:t>
            </a:r>
          </a:p>
          <a:p>
            <a:r>
              <a:rPr lang="en-US" altLang="ja-JP" dirty="0"/>
              <a:t>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2020/1/10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BFFAF6-6B5C-405E-8C2E-290C4F975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Current MIP design (VTM-7.0)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5D0F24-2F80-4D65-AB70-931C25F26D9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Weight shift (</a:t>
            </a:r>
            <a:r>
              <a:rPr lang="en-US" altLang="ja-JP" dirty="0" err="1"/>
              <a:t>sW</a:t>
            </a:r>
            <a:r>
              <a:rPr lang="en-US" altLang="ja-JP" dirty="0"/>
              <a:t>) and offset factor (</a:t>
            </a:r>
            <a:r>
              <a:rPr lang="en-US" altLang="ja-JP" dirty="0" err="1"/>
              <a:t>fO</a:t>
            </a:r>
            <a:r>
              <a:rPr lang="en-US" altLang="ja-JP" dirty="0"/>
              <a:t>)</a:t>
            </a:r>
          </a:p>
          <a:p>
            <a:pPr lvl="1"/>
            <a:r>
              <a:rPr lang="en-US" altLang="ja-JP" dirty="0"/>
              <a:t>Two tables are defined.</a:t>
            </a:r>
          </a:p>
          <a:p>
            <a:pPr lvl="1"/>
            <a:r>
              <a:rPr lang="en-US" altLang="ja-JP" dirty="0"/>
              <a:t>Depend on </a:t>
            </a:r>
            <a:r>
              <a:rPr lang="en-US" altLang="ja-JP" dirty="0" err="1"/>
              <a:t>mipSizeIdx</a:t>
            </a:r>
            <a:r>
              <a:rPr lang="en-US" altLang="ja-JP" dirty="0"/>
              <a:t> and </a:t>
            </a:r>
            <a:r>
              <a:rPr lang="en-US" altLang="ja-JP" dirty="0" err="1"/>
              <a:t>modeId</a:t>
            </a:r>
            <a:r>
              <a:rPr lang="en-US" altLang="ja-JP" dirty="0"/>
              <a:t> of MIP</a:t>
            </a:r>
          </a:p>
          <a:p>
            <a:r>
              <a:rPr kumimoji="1" lang="en-US" altLang="ja-JP" dirty="0"/>
              <a:t>Need </a:t>
            </a:r>
            <a:r>
              <a:rPr lang="en-US" altLang="ja-JP" dirty="0"/>
              <a:t>a multiplication for offset factor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638CA4C-E15C-486F-BA22-0D56E444D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BE1A934-7077-42BA-AF07-4C64B608B3F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2020/1/10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79F295D-34BE-4134-A49B-77EC7F811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B4EFD991-479F-4C73-8976-9D2CDD3729C3}"/>
                  </a:ext>
                </a:extLst>
              </p:cNvPr>
              <p:cNvSpPr/>
              <p:nvPr/>
            </p:nvSpPr>
            <p:spPr>
              <a:xfrm>
                <a:off x="343297" y="2708919"/>
                <a:ext cx="11628384" cy="32263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715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0043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p[ 0 ] = 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[ 0 ] − ( 1 </a:t>
                </a:r>
                <a:r>
                  <a:rPr lang="en-US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&lt;&lt;  ( 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BitDepth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− 1 ) )</a:t>
                </a:r>
                <a:b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</a:b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p[ x ] = 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x ] − 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[ 0 ]	for x = 1..inSize − 1	(256)</a:t>
                </a:r>
              </a:p>
              <a:p>
                <a:pPr marL="5715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0043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0043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oW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= ( 1 &lt;&lt; ( </a:t>
                </a:r>
                <a:r>
                  <a:rPr lang="en-CA" altLang="ja-JP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sW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− 1 ) ) − </a:t>
                </a:r>
                <a:r>
                  <a:rPr lang="en-CA" altLang="ja-JP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fO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*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</m:t>
                        </m:r>
                        <m: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inSize</m:t>
                        </m:r>
                        <m:r>
                          <a:rPr lang="en-CA" altLang="ja-JP" sz="2400" i="1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− </m:t>
                        </m:r>
                        <m: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i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)	(257)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predMip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</m:t>
                        </m:r>
                        <m: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inSize</m:t>
                        </m:r>
                        <m:r>
                          <a:rPr lang="en-CA" altLang="ja-JP" sz="2400" i="1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− </m:t>
                        </m:r>
                        <m: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i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y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predSize</m:t>
                            </m:r>
                            <m: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x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2400" i="1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i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) + </a:t>
                </a:r>
                <a:b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</a:b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	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oW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) &gt;&gt;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r>
                  <a:rPr lang="en-CA" altLang="ja-JP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sW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) + 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[ 0 ]			(258)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B4EFD991-479F-4C73-8976-9D2CDD3729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297" y="2708919"/>
                <a:ext cx="11628384" cy="3226396"/>
              </a:xfrm>
              <a:prstGeom prst="rect">
                <a:avLst/>
              </a:prstGeom>
              <a:blipFill>
                <a:blip r:embed="rId2"/>
                <a:stretch>
                  <a:fillRect t="-1509" b="-320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7221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CDB8B8-E3A1-4D23-B268-48893207E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Proposed method, test-sW5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47174B-3E68-4096-A21B-148317C5F87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dirty="0"/>
              <a:t>Remove two tables for </a:t>
            </a:r>
            <a:r>
              <a:rPr kumimoji="1" lang="en-US" altLang="ja-JP" dirty="0" err="1"/>
              <a:t>sW</a:t>
            </a:r>
            <a:r>
              <a:rPr kumimoji="1" lang="en-US" altLang="ja-JP" dirty="0"/>
              <a:t> and </a:t>
            </a:r>
            <a:r>
              <a:rPr kumimoji="1" lang="en-US" altLang="ja-JP" dirty="0" err="1"/>
              <a:t>fO</a:t>
            </a:r>
            <a:r>
              <a:rPr kumimoji="1" lang="en-US" altLang="ja-JP" dirty="0"/>
              <a:t> in VVC spec text</a:t>
            </a:r>
          </a:p>
          <a:p>
            <a:pPr lvl="1"/>
            <a:r>
              <a:rPr lang="en-US" altLang="ja-JP" dirty="0" err="1"/>
              <a:t>sW</a:t>
            </a:r>
            <a:r>
              <a:rPr lang="en-US" altLang="ja-JP" dirty="0"/>
              <a:t>=5, </a:t>
            </a:r>
            <a:r>
              <a:rPr lang="en-US" altLang="ja-JP" dirty="0" err="1"/>
              <a:t>fO</a:t>
            </a:r>
            <a:r>
              <a:rPr lang="en-US" altLang="ja-JP" dirty="0"/>
              <a:t>=48 (represented by shift and adder)</a:t>
            </a:r>
          </a:p>
          <a:p>
            <a:r>
              <a:rPr kumimoji="1" lang="en-US" altLang="ja-JP" dirty="0"/>
              <a:t>Replace a</a:t>
            </a:r>
            <a:r>
              <a:rPr lang="en-US" altLang="ja-JP" dirty="0"/>
              <a:t> multiplication with shift and add</a:t>
            </a:r>
            <a:endParaRPr kumimoji="1" lang="en-US" altLang="ja-JP" dirty="0"/>
          </a:p>
          <a:p>
            <a:r>
              <a:rPr lang="en-US" altLang="ja-JP" dirty="0"/>
              <a:t>Use 7-bit table for weights as same as current design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81B7344-C2E1-4F68-8236-3494B5FF9F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6ADCEA4-97FF-4530-B6C9-112A31E46F9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2020/1/10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BE66D6-3AA5-450F-A447-6D12E8585F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43F3D430-2344-4049-A3EF-02C714386A54}"/>
                  </a:ext>
                </a:extLst>
              </p:cNvPr>
              <p:cNvSpPr/>
              <p:nvPr/>
            </p:nvSpPr>
            <p:spPr>
              <a:xfrm>
                <a:off x="343297" y="2708920"/>
                <a:ext cx="11476275" cy="36854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715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0043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p[ 0 ] = 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( 1 </a:t>
                </a:r>
                <a:r>
                  <a:rPr lang="en-US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&lt;&lt;  ( </a:t>
                </a:r>
                <a:r>
                  <a:rPr lang="en-CA" altLang="ja-JP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BitDepth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− 1 ) )  − </a:t>
                </a:r>
                <a:r>
                  <a:rPr lang="en-CA" altLang="ja-JP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[ 0 ]</a:t>
                </a:r>
                <a:b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</a:b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p[ x ] = 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x ] − 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[ 0 ]	for x = 1..inSize − 1	(256)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0043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sum = 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2400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2400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</m:t>
                        </m:r>
                        <m:r>
                          <a:rPr lang="en-CA" altLang="ja-JP" sz="2400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240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inSize</m:t>
                        </m:r>
                        <m:r>
                          <a:rPr lang="en-CA" altLang="ja-JP" sz="2400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− </m:t>
                        </m:r>
                        <m:r>
                          <a:rPr lang="en-CA" altLang="ja-JP" sz="240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240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i</m:t>
                            </m:r>
                            <m:r>
                              <a:rPr lang="en-CA" altLang="ja-JP" sz="2400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0043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oW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= ( 1 &lt;&lt; 4 ) − (sum &lt;&lt; 5)  − (sum &lt;&lt; 4)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	(257)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3079115" algn="ctr"/>
                    <a:tab pos="6156960" algn="r"/>
                  </a:tabLst>
                </a:pP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predMip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</m:t>
                        </m:r>
                        <m: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inSize</m:t>
                        </m:r>
                        <m:r>
                          <a:rPr lang="en-CA" altLang="ja-JP" sz="2400" i="1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− </m:t>
                        </m:r>
                        <m: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i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y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predSize</m:t>
                            </m:r>
                            <m: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x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2400" i="1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i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) + </a:t>
                </a:r>
                <a:b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</a:b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	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oW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) &gt;&gt; 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5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) + 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[ 0 ]		 (258)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43F3D430-2344-4049-A3EF-02C714386A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297" y="2708920"/>
                <a:ext cx="11476275" cy="3685496"/>
              </a:xfrm>
              <a:prstGeom prst="rect">
                <a:avLst/>
              </a:prstGeom>
              <a:blipFill>
                <a:blip r:embed="rId2"/>
                <a:stretch>
                  <a:fillRect t="-1322" b="-281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2469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87BB61-7207-4C8E-8EF9-7F99EB07A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Proposed method, test-sW6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D2D68F3-4A18-4220-9FE5-EB7237F65B4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Remove two tables for </a:t>
            </a:r>
            <a:r>
              <a:rPr lang="en-US" altLang="ja-JP" dirty="0" err="1"/>
              <a:t>sW</a:t>
            </a:r>
            <a:r>
              <a:rPr lang="en-US" altLang="ja-JP" dirty="0"/>
              <a:t> and </a:t>
            </a:r>
            <a:r>
              <a:rPr lang="en-US" altLang="ja-JP" dirty="0" err="1"/>
              <a:t>fO</a:t>
            </a:r>
            <a:r>
              <a:rPr lang="en-US" altLang="ja-JP" dirty="0"/>
              <a:t> in VVC spec text</a:t>
            </a:r>
          </a:p>
          <a:p>
            <a:pPr lvl="1"/>
            <a:r>
              <a:rPr lang="en-US" altLang="ja-JP" dirty="0" err="1"/>
              <a:t>sW</a:t>
            </a:r>
            <a:r>
              <a:rPr lang="en-US" altLang="ja-JP" dirty="0"/>
              <a:t>=6, </a:t>
            </a:r>
            <a:r>
              <a:rPr lang="en-US" altLang="ja-JP" dirty="0" err="1"/>
              <a:t>fO</a:t>
            </a:r>
            <a:r>
              <a:rPr lang="en-US" altLang="ja-JP" dirty="0"/>
              <a:t>=96 (represented by shift and adder)</a:t>
            </a:r>
          </a:p>
          <a:p>
            <a:r>
              <a:rPr lang="en-US" altLang="ja-JP" dirty="0"/>
              <a:t>Replace a multiplication with shift and add</a:t>
            </a:r>
            <a:endParaRPr lang="ja-JP" altLang="en-US" dirty="0"/>
          </a:p>
          <a:p>
            <a:r>
              <a:rPr lang="en-US" altLang="ja-JP" dirty="0"/>
              <a:t>Use 8-bit table for weights to reduce loss</a:t>
            </a:r>
          </a:p>
          <a:p>
            <a:pPr lvl="1"/>
            <a:r>
              <a:rPr lang="en-US" altLang="ja-JP" dirty="0"/>
              <a:t>But, it increases complexity 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EF08F0D-35DD-446F-BFBC-3C73992F7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ADA6D5F-FAD9-484E-B69E-C263BD3960E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2020/1/10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E6078A5-8E8B-4950-AFB9-E6BE8002F1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B820C941-089C-4ADC-9388-FD16C3830CB2}"/>
                  </a:ext>
                </a:extLst>
              </p:cNvPr>
              <p:cNvSpPr/>
              <p:nvPr/>
            </p:nvSpPr>
            <p:spPr>
              <a:xfrm>
                <a:off x="343297" y="2708920"/>
                <a:ext cx="11521280" cy="36854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715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0043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p[ 0 ] = 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( 1 </a:t>
                </a:r>
                <a:r>
                  <a:rPr lang="en-US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&lt;&lt;  ( </a:t>
                </a:r>
                <a:r>
                  <a:rPr lang="en-CA" altLang="ja-JP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BitDepth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− 1 ) )  − </a:t>
                </a:r>
                <a:r>
                  <a:rPr lang="en-CA" altLang="ja-JP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[ 0 ]</a:t>
                </a:r>
                <a:b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</a:b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p[ x ] = 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x ] − 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[ 0 ]	for x = 1..inSize − 1	(256)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0043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sum = 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2400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2400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</m:t>
                        </m:r>
                        <m:r>
                          <a:rPr lang="en-CA" altLang="ja-JP" sz="2400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240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inSize</m:t>
                        </m:r>
                        <m:r>
                          <a:rPr lang="en-CA" altLang="ja-JP" sz="2400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− </m:t>
                        </m:r>
                        <m:r>
                          <a:rPr lang="en-CA" altLang="ja-JP" sz="240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240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i</m:t>
                            </m:r>
                            <m:r>
                              <a:rPr lang="en-CA" altLang="ja-JP" sz="2400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0043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2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oW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= ( 1 &lt;&lt; 5 ) − (sum &lt;&lt; 6)  − (sum &lt;&lt; 5)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	(257)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Bef>
                    <a:spcPts val="965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3079115" algn="ctr"/>
                    <a:tab pos="6156960" algn="r"/>
                  </a:tabLst>
                </a:pP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predMip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</m:t>
                        </m:r>
                        <m: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inSize</m:t>
                        </m:r>
                        <m:r>
                          <a:rPr lang="en-CA" altLang="ja-JP" sz="2400" i="1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 − </m:t>
                        </m:r>
                        <m: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i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y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predSize</m:t>
                            </m:r>
                            <m: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x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2400" i="1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2400">
                            <a:latin typeface="Cambria Math" panose="02040503050406030204" pitchFamily="18" charset="0"/>
                            <a:ea typeface="游明朝" panose="02020400000000000000" pitchFamily="18" charset="-128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2400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i</m:t>
                            </m:r>
                            <m:r>
                              <a:rPr lang="en-CA" altLang="ja-JP" sz="2400" i="1">
                                <a:latin typeface="Cambria Math" panose="02040503050406030204" pitchFamily="18" charset="0"/>
                                <a:ea typeface="游明朝" panose="02020400000000000000" pitchFamily="18" charset="-128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) + </a:t>
                </a:r>
                <a:b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</a:b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	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oW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) &gt;&gt; </a:t>
                </a:r>
                <a:r>
                  <a:rPr lang="en-CA" altLang="ja-JP" sz="2400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6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) + </a:t>
                </a:r>
                <a:r>
                  <a:rPr lang="en-CA" altLang="ja-JP" sz="2400" dirty="0" err="1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pTemp</a:t>
                </a:r>
                <a:r>
                  <a:rPr lang="en-CA" altLang="ja-JP" sz="2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[ 0 ]		 (258)</a:t>
                </a:r>
                <a:endParaRPr lang="ja-JP" altLang="ja-JP" sz="2400" dirty="0"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B820C941-089C-4ADC-9388-FD16C3830C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297" y="2708920"/>
                <a:ext cx="11521280" cy="3685496"/>
              </a:xfrm>
              <a:prstGeom prst="rect">
                <a:avLst/>
              </a:prstGeom>
              <a:blipFill>
                <a:blip r:embed="rId2"/>
                <a:stretch>
                  <a:fillRect t="-1322" b="-281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0838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69FCE6-F9F5-4C2E-883E-A058B3AB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 results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0BD0340-A850-4FE2-BDC1-D4A4AA9EC6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F5F7B92-B817-42E6-8637-93390571840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2020/1/10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E1272F-2709-45C1-9CC4-A1004D572C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3A1F81FB-C234-4618-8138-A6ED25C44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614298"/>
              </p:ext>
            </p:extLst>
          </p:nvPr>
        </p:nvGraphicFramePr>
        <p:xfrm>
          <a:off x="782793" y="2105024"/>
          <a:ext cx="4623435" cy="3857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90461439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630963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99101804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17152543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521181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021701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945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VTM-7.0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5803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762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759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15379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232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776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6918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94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195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380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4108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1903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VTM-7.0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483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4304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074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04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8392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486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0993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627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151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996378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703DAEAD-4F18-4EDD-955B-7B0E919BB2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141233"/>
              </p:ext>
            </p:extLst>
          </p:nvPr>
        </p:nvGraphicFramePr>
        <p:xfrm>
          <a:off x="6553987" y="2062162"/>
          <a:ext cx="4623435" cy="3857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15012659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391521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30937240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8223387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9873773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46124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229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VTM-7.0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20323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195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959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026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176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3573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664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4790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255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1469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354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743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VTM-7.0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670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320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072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768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0398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96054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688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342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9683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544534"/>
                  </a:ext>
                </a:extLst>
              </a:tr>
            </a:tbl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9113875-C5EC-4673-A1D2-161BE885B164}"/>
              </a:ext>
            </a:extLst>
          </p:cNvPr>
          <p:cNvSpPr/>
          <p:nvPr/>
        </p:nvSpPr>
        <p:spPr>
          <a:xfrm>
            <a:off x="1494845" y="1315541"/>
            <a:ext cx="4006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test-sW5 (7-bit table)</a:t>
            </a:r>
            <a:endParaRPr lang="ja-JP" altLang="en-US" sz="28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2F6C524-0F5A-47F1-B1A7-C226501ADF23}"/>
              </a:ext>
            </a:extLst>
          </p:cNvPr>
          <p:cNvSpPr/>
          <p:nvPr/>
        </p:nvSpPr>
        <p:spPr>
          <a:xfrm>
            <a:off x="7049042" y="1315541"/>
            <a:ext cx="4006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test-sW6 (8-bit table)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0797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Proposed simplifications of MIP</a:t>
            </a:r>
          </a:p>
          <a:p>
            <a:pPr lvl="1"/>
            <a:r>
              <a:rPr lang="en-US" altLang="ja-JP" dirty="0"/>
              <a:t>Use constant </a:t>
            </a:r>
            <a:r>
              <a:rPr lang="en-US" altLang="ja-JP" dirty="0" err="1"/>
              <a:t>sW</a:t>
            </a:r>
            <a:r>
              <a:rPr lang="en-US" altLang="ja-JP" dirty="0"/>
              <a:t> and </a:t>
            </a:r>
            <a:r>
              <a:rPr lang="en-US" altLang="ja-JP" dirty="0" err="1"/>
              <a:t>fO</a:t>
            </a:r>
            <a:endParaRPr lang="en-US" altLang="ja-JP" dirty="0"/>
          </a:p>
          <a:p>
            <a:pPr lvl="1"/>
            <a:r>
              <a:rPr lang="en-US" altLang="ja-JP" dirty="0"/>
              <a:t>Remove two tables for those.</a:t>
            </a:r>
          </a:p>
          <a:p>
            <a:pPr lvl="1"/>
            <a:r>
              <a:rPr lang="en-US" altLang="ja-JP" dirty="0"/>
              <a:t>Change parameters for weight</a:t>
            </a:r>
          </a:p>
          <a:p>
            <a:r>
              <a:rPr lang="en-US" altLang="ja-JP" dirty="0"/>
              <a:t>Experiments</a:t>
            </a:r>
          </a:p>
          <a:p>
            <a:pPr lvl="1"/>
            <a:r>
              <a:rPr lang="en-US" altLang="ja-JP" dirty="0"/>
              <a:t>Test-sW5 (with 7-bit table)</a:t>
            </a:r>
          </a:p>
          <a:p>
            <a:pPr lvl="2"/>
            <a:r>
              <a:rPr lang="en-US" altLang="ja-JP" dirty="0"/>
              <a:t>0.04% and 0.02% for AI and RA case</a:t>
            </a:r>
          </a:p>
          <a:p>
            <a:pPr lvl="1"/>
            <a:r>
              <a:rPr lang="en-US" altLang="ja-JP" dirty="0"/>
              <a:t>Test-sW6 (with 8-bit table)</a:t>
            </a:r>
          </a:p>
          <a:p>
            <a:pPr lvl="2"/>
            <a:r>
              <a:rPr lang="en-US" altLang="ja-JP" dirty="0"/>
              <a:t>0.00% and 0.00% for AI and RA case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This simplification is adopted in next VTM.</a:t>
            </a:r>
          </a:p>
          <a:p>
            <a:r>
              <a:rPr lang="en-US" altLang="ja-JP" dirty="0"/>
              <a:t>Thanks HHI for cross-check!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2020/1/10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777</Words>
  <Application>Microsoft Office PowerPoint</Application>
  <PresentationFormat>ユーザー設定</PresentationFormat>
  <Paragraphs>330</Paragraphs>
  <Slides>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HGP創英角ｺﾞｼｯｸUB</vt:lpstr>
      <vt:lpstr>Meiryo UI</vt:lpstr>
      <vt:lpstr>メイリオ</vt:lpstr>
      <vt:lpstr>Arial</vt:lpstr>
      <vt:lpstr>Calibri</vt:lpstr>
      <vt:lpstr>Cambria Math</vt:lpstr>
      <vt:lpstr>Times New Roman</vt:lpstr>
      <vt:lpstr>Wingdings</vt:lpstr>
      <vt:lpstr>VTD_template</vt:lpstr>
      <vt:lpstr>  JVET-Q0161 On constant shift and offset in MIP</vt:lpstr>
      <vt:lpstr>Summary</vt:lpstr>
      <vt:lpstr>Current MIP design (VTM-7.0)</vt:lpstr>
      <vt:lpstr>Proposed method, test-sW5</vt:lpstr>
      <vt:lpstr>Proposed method, test-sW6</vt:lpstr>
      <vt:lpstr>Experiment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2020-01-10T11:15:20Z</dcterms:modified>
</cp:coreProperties>
</file>