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55" r:id="rId4"/>
    <p:sldId id="344" r:id="rId5"/>
    <p:sldId id="357" r:id="rId6"/>
    <p:sldId id="332" r:id="rId7"/>
    <p:sldId id="358" r:id="rId8"/>
    <p:sldId id="328" r:id="rId9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118" d="100"/>
          <a:sy n="118" d="100"/>
        </p:scale>
        <p:origin x="1374" y="120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11.01.2020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 dirty="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73943449-BFFB-47FB-B040-670109DED1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0688" y="4881563"/>
            <a:ext cx="50405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600" dirty="0"/>
              <a:t>JVET-Q0125</a:t>
            </a:r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JVET-Q0125 CE5-related: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JC-CCALF with Alternative Filter Weight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JC-CCALF in CE5-3.2 </a:t>
            </a:r>
          </a:p>
          <a:p>
            <a:pPr lvl="1"/>
            <a:r>
              <a:rPr lang="en-CA" dirty="0"/>
              <a:t>removes multiplication in </a:t>
            </a:r>
            <a:r>
              <a:rPr lang="en-CA" dirty="0" err="1"/>
              <a:t>Cb</a:t>
            </a:r>
            <a:r>
              <a:rPr lang="en-CA" dirty="0"/>
              <a:t> refinement value derivation</a:t>
            </a:r>
          </a:p>
          <a:p>
            <a:pPr lvl="1"/>
            <a:r>
              <a:rPr lang="en-CA" dirty="0"/>
              <a:t>halves filtering operations by weight multiplication in Cr refinement value derivation</a:t>
            </a:r>
          </a:p>
          <a:p>
            <a:pPr lvl="1"/>
            <a:endParaRPr lang="en-CA" dirty="0"/>
          </a:p>
          <a:p>
            <a:r>
              <a:rPr lang="en-CA" dirty="0"/>
              <a:t>Alternative filters for CCALF are tested in CE5 anchor, to adapt different content in the same slice</a:t>
            </a:r>
          </a:p>
          <a:p>
            <a:endParaRPr lang="en-CA" dirty="0"/>
          </a:p>
          <a:p>
            <a:r>
              <a:rPr lang="en-CA" dirty="0"/>
              <a:t>Motivation: JC-CCALF weight is essentially part of filter coefficients and need to be included in alternative filter design</a:t>
            </a: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Proposal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filter coefficients)</a:t>
            </a:r>
          </a:p>
          <a:p>
            <a:pPr lvl="1"/>
            <a:r>
              <a:rPr lang="en-CA" dirty="0"/>
              <a:t>A filter weight map to indicate 4 weights for 4 filters in SH</a:t>
            </a:r>
          </a:p>
          <a:p>
            <a:pPr lvl="1"/>
            <a:r>
              <a:rPr lang="en-CA" dirty="0"/>
              <a:t>Current CTU selects the filter weight according to the filter index. </a:t>
            </a:r>
          </a:p>
          <a:p>
            <a:pPr marL="257175" lvl="1" indent="0">
              <a:buNone/>
            </a:pPr>
            <a:r>
              <a:rPr lang="en-CA" dirty="0"/>
              <a:t>   No further signaling overhead. </a:t>
            </a:r>
          </a:p>
          <a:p>
            <a:pPr lvl="1"/>
            <a:r>
              <a:rPr lang="en-CA" dirty="0"/>
              <a:t>Simplification: the weight map only includes sign flag changes,           e.g., +--+, w = +1, -1, -1, +1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Simulation results</a:t>
            </a:r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AA824EA-B5CA-4509-8E18-BD66A22F22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83058"/>
              </p:ext>
            </p:extLst>
          </p:nvPr>
        </p:nvGraphicFramePr>
        <p:xfrm>
          <a:off x="23813" y="3204190"/>
          <a:ext cx="6810374" cy="807720"/>
        </p:xfrm>
        <a:graphic>
          <a:graphicData uri="http://schemas.openxmlformats.org/drawingml/2006/table">
            <a:tbl>
              <a:tblPr firstRow="1" firstCol="1" bandRow="1"/>
              <a:tblGrid>
                <a:gridCol w="1101398">
                  <a:extLst>
                    <a:ext uri="{9D8B030D-6E8A-4147-A177-3AD203B41FA5}">
                      <a16:colId xmlns:a16="http://schemas.microsoft.com/office/drawing/2014/main" val="2706051701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729492807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92481029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6011783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20281183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059323288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589292986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42863604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33235105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87148488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2045506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17719832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87689780"/>
                    </a:ext>
                  </a:extLst>
                </a:gridCol>
              </a:tblGrid>
              <a:tr h="1079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020086"/>
                  </a:ext>
                </a:extLst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7214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CCALF (CE5 anchor)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-1.88%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83873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JC-CCALF (CE5-3.2)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-1.56%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1486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alternative filter weight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-9.39%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19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CE5-3.2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893714-26D3-4D0A-BED1-275F9B3E6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84773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10356601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546779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2189248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91229529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51914570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492419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63470453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9383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8959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3676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7987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1712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847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326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96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780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68467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9881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1138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913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502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488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797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08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42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14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7901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20798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906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865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473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8295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9388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950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245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5162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66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83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3030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94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183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4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182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212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 anchor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20100"/>
              </p:ext>
            </p:extLst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79C2AA0-ED69-4E22-881E-DEB2358BA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06299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06665630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955609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27907178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727726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8766263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4985780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593379730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247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8722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5994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75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90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680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7635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4036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850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1110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346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47908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135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954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591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6385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493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74374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7392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9782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295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2780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9324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887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6373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1181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6257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5931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5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2864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0255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07724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6775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0429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757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76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Q0125 on </a:t>
            </a:r>
            <a:r>
              <a:rPr lang="en-US"/>
              <a:t>CE5 anchor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41E7003-78B0-45FF-9086-B086C41F6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24401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04722618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67696442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726962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4827305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2452670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043768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21269939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910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7981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5958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96488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8102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1171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4680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9723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95142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1288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224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599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12490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851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9981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54113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5149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5423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96383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232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614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5657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443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69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337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983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320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455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992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7920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008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29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0374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7268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6384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240337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A542505-F2DF-475A-8EC1-82DD30EFD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008" y="1056519"/>
            <a:ext cx="3049395" cy="326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9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part of filter coefficients)</a:t>
            </a:r>
          </a:p>
          <a:p>
            <a:endParaRPr lang="en-US" dirty="0"/>
          </a:p>
          <a:p>
            <a:pPr lvl="0"/>
            <a:r>
              <a:rPr lang="en-US" dirty="0"/>
              <a:t>Halves CCALF complexity while preserving 93% RA gains, when combined with CE5-3.2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Coding gains come from various </a:t>
            </a:r>
            <a:r>
              <a:rPr lang="en-CA" dirty="0"/>
              <a:t>filter options with minor signaling overhead in SH</a:t>
            </a:r>
            <a:endParaRPr lang="en-US" dirty="0"/>
          </a:p>
          <a:p>
            <a:endParaRPr lang="en-CA" dirty="0"/>
          </a:p>
          <a:p>
            <a:r>
              <a:rPr lang="en-US" altLang="ja-JP" dirty="0"/>
              <a:t>Thanks </a:t>
            </a:r>
            <a:r>
              <a:rPr lang="en-US" altLang="ja-JP" dirty="0" err="1"/>
              <a:t>InterDigital</a:t>
            </a:r>
            <a:r>
              <a:rPr lang="en-US" altLang="ja-JP" dirty="0"/>
              <a:t> for cross-checking</a:t>
            </a:r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2478</Words>
  <Application>Microsoft Office PowerPoint</Application>
  <PresentationFormat>Custom</PresentationFormat>
  <Paragraphs>1107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Proposal</vt:lpstr>
      <vt:lpstr>Simulation Results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2020-01-11T15:07:29Z</dcterms:modified>
</cp:coreProperties>
</file>