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2"/>
  </p:notesMasterIdLst>
  <p:handoutMasterIdLst>
    <p:handoutMasterId r:id="rId13"/>
  </p:handoutMasterIdLst>
  <p:sldIdLst>
    <p:sldId id="446" r:id="rId6"/>
    <p:sldId id="468" r:id="rId7"/>
    <p:sldId id="469" r:id="rId8"/>
    <p:sldId id="472" r:id="rId9"/>
    <p:sldId id="473" r:id="rId10"/>
    <p:sldId id="474" r:id="rId11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E"/>
    <a:srgbClr val="FFC7CE"/>
    <a:srgbClr val="FFCCFF"/>
    <a:srgbClr val="CB1476"/>
    <a:srgbClr val="009E8E"/>
    <a:srgbClr val="8A318E"/>
    <a:srgbClr val="8B1069"/>
    <a:srgbClr val="39B54A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94150" autoAdjust="0"/>
  </p:normalViewPr>
  <p:slideViewPr>
    <p:cSldViewPr snapToGrid="0">
      <p:cViewPr varScale="1">
        <p:scale>
          <a:sx n="115" d="100"/>
          <a:sy n="115" d="100"/>
        </p:scale>
        <p:origin x="402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8788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image" Target="../media/image4.emf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  <p:sldLayoutId id="2147483777" r:id="rId1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380282"/>
            <a:ext cx="7944536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JVET-Q0105: </a:t>
            </a:r>
          </a:p>
          <a:p>
            <a:r>
              <a:rPr lang="fr-FR" dirty="0"/>
              <a:t>BCW and SIF </a:t>
            </a:r>
            <a:r>
              <a:rPr lang="fr-FR" dirty="0" err="1"/>
              <a:t>derivation</a:t>
            </a:r>
            <a:r>
              <a:rPr lang="fr-FR" dirty="0"/>
              <a:t> for </a:t>
            </a:r>
            <a:r>
              <a:rPr lang="fr-FR" dirty="0" err="1"/>
              <a:t>pairwise</a:t>
            </a:r>
            <a:r>
              <a:rPr lang="fr-FR" dirty="0"/>
              <a:t> candidate</a:t>
            </a:r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A. Robert, T. Poirier, F. Le-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endParaRPr lang="en-US" sz="105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BCW and SIF derivation in VTM-7.0		     </a:t>
            </a:r>
            <a:r>
              <a:rPr lang="en-US" sz="2000" dirty="0"/>
              <a:t>JVET-Q0105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2D714E4-DF4F-4FE2-85FC-19C7E7CDDF2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</p:spPr>
        <p:txBody>
          <a:bodyPr/>
          <a:lstStyle/>
          <a:p>
            <a:r>
              <a:rPr lang="en-US" dirty="0"/>
              <a:t>In current VTM-7.0, the pairwise candidate</a:t>
            </a:r>
            <a:endParaRPr lang="en-US" u="sng" dirty="0"/>
          </a:p>
          <a:p>
            <a:pPr lvl="1"/>
            <a:r>
              <a:rPr lang="en-US" dirty="0"/>
              <a:t>Average motion vectors of two input candidates (Cand0, Cand1)</a:t>
            </a:r>
          </a:p>
          <a:p>
            <a:pPr lvl="1"/>
            <a:r>
              <a:rPr lang="en-US" dirty="0"/>
              <a:t>BCW index is set to:</a:t>
            </a:r>
          </a:p>
          <a:p>
            <a:pPr marL="342900" lvl="1" indent="0">
              <a:buNone/>
            </a:pPr>
            <a:r>
              <a:rPr lang="en-US" dirty="0"/>
              <a:t>					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default</a:t>
            </a:r>
          </a:p>
          <a:p>
            <a:pPr marL="342900" lvl="1" indent="0">
              <a:buNone/>
            </a:pPr>
            <a:endParaRPr lang="en-US" sz="1000" dirty="0"/>
          </a:p>
          <a:p>
            <a:pPr lvl="1"/>
            <a:r>
              <a:rPr lang="en-US" dirty="0"/>
              <a:t>SIF flag is derived as:</a:t>
            </a:r>
          </a:p>
          <a:p>
            <a:pPr marL="342900" lvl="1" indent="0">
              <a:buNone/>
            </a:pPr>
            <a:r>
              <a:rPr lang="en-US" dirty="0"/>
              <a:t>			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?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false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Proposal:</a:t>
            </a:r>
          </a:p>
          <a:p>
            <a:pPr lvl="1"/>
            <a:r>
              <a:rPr lang="en-US" dirty="0"/>
              <a:t>Unify BCW and SIF derivation</a:t>
            </a:r>
          </a:p>
        </p:txBody>
      </p:sp>
    </p:spTree>
    <p:extLst>
      <p:ext uri="{BB962C8B-B14F-4D97-AF65-F5344CB8AC3E}">
        <p14:creationId xmlns:p14="http://schemas.microsoft.com/office/powerpoint/2010/main" val="217834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Unify as BCW index derivation			     </a:t>
            </a:r>
            <a:r>
              <a:rPr lang="en-US" sz="2000" dirty="0"/>
              <a:t>JVET-Q0105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C01825-BF34-4066-867A-21E038A1D9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</p:spPr>
        <p:txBody>
          <a:bodyPr/>
          <a:lstStyle/>
          <a:p>
            <a:r>
              <a:rPr lang="en-US" dirty="0"/>
              <a:t>Derive both as actual BCW index</a:t>
            </a:r>
            <a:endParaRPr lang="en-US" u="sng" dirty="0"/>
          </a:p>
          <a:p>
            <a:pPr marL="342900" lvl="1" indent="0">
              <a:buNone/>
            </a:pPr>
            <a:r>
              <a:rPr lang="en-US" dirty="0"/>
              <a:t>					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default</a:t>
            </a:r>
          </a:p>
          <a:p>
            <a:pPr marL="342900" lvl="1" indent="0">
              <a:buNone/>
            </a:pPr>
            <a:r>
              <a:rPr lang="en-US" dirty="0"/>
              <a:t>					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false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DC24BC3-E0DC-4E20-A02E-A26D45025B2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76597926"/>
              </p:ext>
            </p:extLst>
          </p:nvPr>
        </p:nvGraphicFramePr>
        <p:xfrm>
          <a:off x="414221" y="2286000"/>
          <a:ext cx="393192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4687804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26472433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208798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86686501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4828444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2947024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8220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880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081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355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20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37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56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129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9114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60892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10B1591-EBE3-451E-86D2-3AB8E63BD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14510"/>
              </p:ext>
            </p:extLst>
          </p:nvPr>
        </p:nvGraphicFramePr>
        <p:xfrm>
          <a:off x="4797861" y="2453640"/>
          <a:ext cx="393192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270991618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28449270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8360773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19248976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90775665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5175897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1975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6175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179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9790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710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8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1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921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36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62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Unify as SIF flag derivation				     </a:t>
            </a:r>
            <a:r>
              <a:rPr lang="en-US" sz="2000" dirty="0"/>
              <a:t>JVET-Q0105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C01825-BF34-4066-867A-21E038A1D9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</p:spPr>
        <p:txBody>
          <a:bodyPr/>
          <a:lstStyle/>
          <a:p>
            <a:r>
              <a:rPr lang="en-US" dirty="0"/>
              <a:t>Derive both as actual SIF flag</a:t>
            </a:r>
            <a:endParaRPr lang="en-US" u="sng" dirty="0"/>
          </a:p>
          <a:p>
            <a:pPr marL="342900" lvl="1" indent="0">
              <a:buNone/>
            </a:pPr>
            <a:r>
              <a:rPr lang="en-US" dirty="0"/>
              <a:t>			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? 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default</a:t>
            </a:r>
          </a:p>
          <a:p>
            <a:pPr marL="342900" lvl="1" indent="0">
              <a:buNone/>
            </a:pPr>
            <a:r>
              <a:rPr lang="en-US" dirty="0"/>
              <a:t>			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== 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 ? 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: false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C23DC76-7336-4D0F-86AD-90668D086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254266"/>
              </p:ext>
            </p:extLst>
          </p:nvPr>
        </p:nvGraphicFramePr>
        <p:xfrm>
          <a:off x="412693" y="2286000"/>
          <a:ext cx="3931920" cy="167640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132205475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42746001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102714558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31514234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60594777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67851162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048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67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907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781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242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570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3836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400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775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88643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4AEA69C-CBE8-4625-A30C-81BCCF603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033871"/>
              </p:ext>
            </p:extLst>
          </p:nvPr>
        </p:nvGraphicFramePr>
        <p:xfrm>
          <a:off x="4799387" y="2453640"/>
          <a:ext cx="393192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731520">
                  <a:extLst>
                    <a:ext uri="{9D8B030D-6E8A-4147-A177-3AD203B41FA5}">
                      <a16:colId xmlns:a16="http://schemas.microsoft.com/office/drawing/2014/main" val="44938092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4093477508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694722419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188152181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778382402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19138454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522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VTM-7.0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5126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60791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5514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9611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557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593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922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02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74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2400" dirty="0"/>
              <a:t>Conclusion							     </a:t>
            </a:r>
            <a:r>
              <a:rPr lang="en-US" sz="2000" dirty="0"/>
              <a:t>JVET-Q0105</a:t>
            </a: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C01825-BF34-4066-867A-21E038A1D9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</p:spPr>
        <p:txBody>
          <a:bodyPr/>
          <a:lstStyle/>
          <a:p>
            <a:r>
              <a:rPr lang="en-US" dirty="0"/>
              <a:t>Unification of BCW and SIF derivation for pairwise</a:t>
            </a:r>
          </a:p>
          <a:p>
            <a:pPr lvl="1"/>
            <a:r>
              <a:rPr lang="en-US" dirty="0"/>
              <a:t>As actual BCW index</a:t>
            </a:r>
          </a:p>
          <a:p>
            <a:pPr lvl="2"/>
            <a:r>
              <a:rPr lang="en-US" dirty="0"/>
              <a:t> 0.01% in RA (with 0.03% in class A1)</a:t>
            </a:r>
          </a:p>
          <a:p>
            <a:pPr lvl="2"/>
            <a:r>
              <a:rPr lang="en-US" dirty="0"/>
              <a:t>-0.01% in LDB</a:t>
            </a:r>
          </a:p>
          <a:p>
            <a:pPr lvl="2"/>
            <a:r>
              <a:rPr lang="en-US" dirty="0"/>
              <a:t>With same complexity</a:t>
            </a:r>
          </a:p>
          <a:p>
            <a:pPr lvl="1"/>
            <a:r>
              <a:rPr lang="en-US" dirty="0"/>
              <a:t>As actual SIF flag</a:t>
            </a:r>
          </a:p>
          <a:p>
            <a:pPr lvl="2"/>
            <a:r>
              <a:rPr lang="en-US" dirty="0"/>
              <a:t>Keep performances in RA (all classes between -0.01% and 0.01%)</a:t>
            </a:r>
          </a:p>
          <a:p>
            <a:pPr lvl="2"/>
            <a:r>
              <a:rPr lang="en-US" dirty="0"/>
              <a:t>-0.02% in LDB</a:t>
            </a:r>
          </a:p>
          <a:p>
            <a:pPr lvl="2"/>
            <a:r>
              <a:rPr lang="en-US" dirty="0"/>
              <a:t>With same complexity</a:t>
            </a:r>
          </a:p>
          <a:p>
            <a:pPr lvl="2"/>
            <a:endParaRPr lang="en-US" u="sng" dirty="0"/>
          </a:p>
          <a:p>
            <a:pPr marL="342900" lvl="1" indent="0">
              <a:buNone/>
            </a:pPr>
            <a:r>
              <a:rPr lang="en-US" dirty="0"/>
              <a:t>			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== 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? BCW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default</a:t>
            </a:r>
          </a:p>
          <a:p>
            <a:pPr marL="342900" lvl="1" indent="0">
              <a:buNone/>
            </a:pPr>
            <a:r>
              <a:rPr lang="en-US" dirty="0"/>
              <a:t>			 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PW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(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== 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Cand1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  ?  SIF</a:t>
            </a:r>
            <a:r>
              <a:rPr lang="en-US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Cand0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: false</a:t>
            </a:r>
          </a:p>
          <a:p>
            <a:pPr marL="342900" lvl="1" indent="0">
              <a:buNone/>
            </a:pPr>
            <a:endParaRPr lang="en-US" sz="1400" dirty="0"/>
          </a:p>
          <a:p>
            <a:pPr marL="342900" lvl="1" indent="0">
              <a:buNone/>
            </a:pPr>
            <a:r>
              <a:rPr lang="en-US" sz="1400" dirty="0"/>
              <a:t>Thanks to Tencent for cross-checking</a:t>
            </a:r>
          </a:p>
        </p:txBody>
      </p:sp>
    </p:spTree>
    <p:extLst>
      <p:ext uri="{BB962C8B-B14F-4D97-AF65-F5344CB8AC3E}">
        <p14:creationId xmlns:p14="http://schemas.microsoft.com/office/powerpoint/2010/main" val="394433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CD12179-CEF1-4640-90C3-0EF6F1F01B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9B34EE-EBCF-41B9-9D2D-33D2FE4CC0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9B4EC2-6E8C-4DCB-A3AE-7E68A7F12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74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15001</TotalTime>
  <Words>714</Words>
  <Application>Microsoft Office PowerPoint</Application>
  <PresentationFormat>On-screen Show (16:9)</PresentationFormat>
  <Paragraphs>237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BCW and SIF derivation in VTM-7.0       JVET-Q0105</vt:lpstr>
      <vt:lpstr>Unify as BCW index derivation        JVET-Q0105</vt:lpstr>
      <vt:lpstr>Unify as SIF flag derivation         JVET-Q0105</vt:lpstr>
      <vt:lpstr>Conclusion            JVET-Q0105</vt:lpstr>
      <vt:lpstr>Thank you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Antoine Robert</cp:lastModifiedBy>
  <cp:revision>1191</cp:revision>
  <cp:lastPrinted>2018-02-07T16:54:36Z</cp:lastPrinted>
  <dcterms:created xsi:type="dcterms:W3CDTF">2015-05-07T16:31:13Z</dcterms:created>
  <dcterms:modified xsi:type="dcterms:W3CDTF">2020-01-09T16:26:00Z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