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1"/>
    <p:sldMasterId id="2147483726" r:id="rId2"/>
    <p:sldMasterId id="2147483707" r:id="rId3"/>
    <p:sldMasterId id="2147483688" r:id="rId4"/>
  </p:sldMasterIdLst>
  <p:notesMasterIdLst>
    <p:notesMasterId r:id="rId15"/>
  </p:notesMasterIdLst>
  <p:handoutMasterIdLst>
    <p:handoutMasterId r:id="rId16"/>
  </p:handoutMasterIdLst>
  <p:sldIdLst>
    <p:sldId id="385" r:id="rId5"/>
    <p:sldId id="388" r:id="rId6"/>
    <p:sldId id="4291" r:id="rId7"/>
    <p:sldId id="4283" r:id="rId8"/>
    <p:sldId id="4288" r:id="rId9"/>
    <p:sldId id="4282" r:id="rId10"/>
    <p:sldId id="4290" r:id="rId11"/>
    <p:sldId id="4289" r:id="rId12"/>
    <p:sldId id="387" r:id="rId13"/>
    <p:sldId id="4287" r:id="rId14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3" autoAdjust="0"/>
    <p:restoredTop sz="98458" autoAdjust="0"/>
  </p:normalViewPr>
  <p:slideViewPr>
    <p:cSldViewPr>
      <p:cViewPr varScale="1">
        <p:scale>
          <a:sx n="83" d="100"/>
          <a:sy n="83" d="100"/>
        </p:scale>
        <p:origin x="876" y="84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9954"/>
    </p:cViewPr>
  </p:sorterViewPr>
  <p:notesViewPr>
    <p:cSldViewPr showGuides="1">
      <p:cViewPr varScale="1">
        <p:scale>
          <a:sx n="49" d="100"/>
          <a:sy n="49" d="100"/>
        </p:scale>
        <p:origin x="-2922" y="-102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2020/1/12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2020/1/12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1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2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4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23" name="図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3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2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5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779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9223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576600" y="44635"/>
            <a:ext cx="11051500" cy="792183"/>
          </a:xfrm>
          <a:prstGeom prst="rect">
            <a:avLst/>
          </a:prstGeom>
        </p:spPr>
        <p:txBody>
          <a:bodyPr wrap="none" lIns="0" tIns="0" rIns="0" bIns="0" anchor="b"/>
          <a:lstStyle>
            <a:lvl1pPr>
              <a:defRPr baseline="0">
                <a:solidFill>
                  <a:schemeClr val="tx1"/>
                </a:solidFill>
                <a:latin typeface="Tahoma" pitchFamily="34" charset="0"/>
                <a:ea typeface="ＭＳ Ｐゴシック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4" name="コンテンツ プレースホルダー 4"/>
          <p:cNvSpPr>
            <a:spLocks noGrp="1"/>
          </p:cNvSpPr>
          <p:nvPr>
            <p:ph sz="quarter" idx="10"/>
          </p:nvPr>
        </p:nvSpPr>
        <p:spPr>
          <a:xfrm>
            <a:off x="576600" y="1052758"/>
            <a:ext cx="11051500" cy="511452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1pPr>
            <a:lvl2pPr marL="266753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2pPr>
            <a:lvl3pPr marL="541446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3pPr>
            <a:lvl4pPr marL="808200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4pPr>
            <a:lvl5pPr marL="1074953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360187" y="908930"/>
            <a:ext cx="11525997" cy="0"/>
          </a:xfrm>
          <a:prstGeom prst="line">
            <a:avLst/>
          </a:prstGeom>
          <a:ln w="3175"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スライド番号プレースホルダ 7"/>
          <p:cNvSpPr txBox="1">
            <a:spLocks noGrp="1"/>
          </p:cNvSpPr>
          <p:nvPr userDrawn="1"/>
        </p:nvSpPr>
        <p:spPr bwMode="auto">
          <a:xfrm>
            <a:off x="216116" y="6409484"/>
            <a:ext cx="8840099" cy="360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0" marR="0" indent="0" algn="l" defTabSz="9145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D7B6D7-B93D-4A81-9951-1EF138C68E07}" type="slidenum">
              <a:rPr lang="en-US" altLang="ja-JP" sz="1800" b="1" kern="0" baseline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marL="0" marR="0" indent="0" algn="l" defTabSz="9145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ja-JP" sz="1800" b="1" kern="0" baseline="0">
                <a:solidFill>
                  <a:prstClr val="white">
                    <a:lumMod val="50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ja-JP" sz="1800" b="0" kern="1200">
                <a:solidFill>
                  <a:srgbClr val="7FD13B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FEB80A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EA157A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1AB39F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738AC8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00ADDC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 </a:t>
            </a:r>
            <a:r>
              <a:rPr lang="en-US" altLang="ja-JP" sz="1800" b="0" kern="1200">
                <a:solidFill>
                  <a:schemeClr val="bg1">
                    <a:lumMod val="75000"/>
                  </a:schemeClr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Fundamental Technology Research and Development Division1 (FTRD1)</a:t>
            </a:r>
            <a:endParaRPr lang="ja-JP" altLang="ja-JP" sz="1600" b="0">
              <a:solidFill>
                <a:schemeClr val="bg1">
                  <a:lumMod val="75000"/>
                </a:schemeClr>
              </a:solidFill>
              <a:effectLst/>
              <a:latin typeface="Myriad Pro" pitchFamily="34" charset="0"/>
              <a:ea typeface="Adobe Gothic Std B" pitchFamily="34" charset="-128"/>
              <a:cs typeface="ＭＳ Ｐゴシック"/>
            </a:endParaRPr>
          </a:p>
        </p:txBody>
      </p:sp>
      <p:pic>
        <p:nvPicPr>
          <p:cNvPr id="11" name="Picture 2" descr="C:\Users\0000919522\Desktop\機密レベル用画像データ_SST(png)\JE_秘_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7352" y="6423956"/>
            <a:ext cx="1311958" cy="39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027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772" r:id="rId6"/>
    <p:sldLayoutId id="2147483698" r:id="rId7"/>
    <p:sldLayoutId id="2147483771" r:id="rId8"/>
    <p:sldLayoutId id="2147483706" r:id="rId9"/>
    <p:sldLayoutId id="2147483773" r:id="rId10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47883702-BCF1-4013-9738-E5B111DAB9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>
                <a:latin typeface="+mn-lt"/>
              </a:rPr>
              <a:t>On QP Adjustment for Adaptive Color Transform</a:t>
            </a:r>
            <a:br>
              <a:rPr lang="en-US" altLang="ja-JP" dirty="0">
                <a:latin typeface="+mn-lt"/>
              </a:rPr>
            </a:br>
            <a:r>
              <a:rPr lang="en-US" altLang="ja-JP" dirty="0">
                <a:latin typeface="+mn-lt"/>
              </a:rPr>
              <a:t>(JVET-Q0098)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A187A606-5442-4FEA-8CB6-37F8574982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01750" y="4365898"/>
            <a:ext cx="10761662" cy="307777"/>
          </a:xfrm>
        </p:spPr>
        <p:txBody>
          <a:bodyPr/>
          <a:lstStyle/>
          <a:p>
            <a:r>
              <a:rPr lang="en-US" altLang="ja-JP" b="1" dirty="0">
                <a:latin typeface="+mj-lt"/>
              </a:rPr>
              <a:t>T. Tsukuba, K. Kondo, Y. Yagasaki, M. Ikeda, T. Suzuki</a:t>
            </a:r>
          </a:p>
        </p:txBody>
      </p:sp>
    </p:spTree>
    <p:extLst>
      <p:ext uri="{BB962C8B-B14F-4D97-AF65-F5344CB8AC3E}">
        <p14:creationId xmlns:p14="http://schemas.microsoft.com/office/powerpoint/2010/main" val="14785981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13E644-73A2-4410-9176-3627FE2DE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+mj-lt"/>
              </a:rPr>
              <a:t>Summary</a:t>
            </a:r>
            <a:endParaRPr kumimoji="1" lang="ja-JP" altLang="en-US" dirty="0">
              <a:latin typeface="+mj-lt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99335C5-4D6C-48C1-A18A-155200F5427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Clip </a:t>
            </a: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 after QP adjustment for ACT(Adaptive Color Transform) to keep the </a:t>
            </a: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  in valid range: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In case of </a:t>
            </a: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 for non-TS</a:t>
            </a:r>
            <a:br>
              <a:rPr lang="en-US" altLang="ja-JP" sz="2000" dirty="0">
                <a:latin typeface="+mn-lt"/>
              </a:rPr>
            </a:b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 = Max( 0, </a:t>
            </a: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 − ( </a:t>
            </a:r>
            <a:r>
              <a:rPr lang="en-US" altLang="ja-JP" sz="2000" dirty="0" err="1">
                <a:latin typeface="+mn-lt"/>
              </a:rPr>
              <a:t>cu_act_enabled_flag</a:t>
            </a:r>
            <a:r>
              <a:rPr lang="en-US" altLang="ja-JP" sz="2000" dirty="0">
                <a:latin typeface="+mn-lt"/>
              </a:rPr>
              <a:t>[ </a:t>
            </a:r>
            <a:r>
              <a:rPr lang="en-US" altLang="ja-JP" sz="2000" dirty="0" err="1">
                <a:latin typeface="+mn-lt"/>
              </a:rPr>
              <a:t>xTbY</a:t>
            </a:r>
            <a:r>
              <a:rPr lang="en-US" altLang="ja-JP" sz="2000" dirty="0">
                <a:latin typeface="+mn-lt"/>
              </a:rPr>
              <a:t> ][ </a:t>
            </a:r>
            <a:r>
              <a:rPr lang="en-US" altLang="ja-JP" sz="2000" dirty="0" err="1">
                <a:latin typeface="+mn-lt"/>
              </a:rPr>
              <a:t>yTbY</a:t>
            </a:r>
            <a:r>
              <a:rPr lang="en-US" altLang="ja-JP" sz="2000" dirty="0">
                <a:latin typeface="+mn-lt"/>
              </a:rPr>
              <a:t> ] ? (</a:t>
            </a:r>
            <a:r>
              <a:rPr lang="en-US" altLang="ja-JP" sz="2000" dirty="0" err="1">
                <a:latin typeface="+mn-lt"/>
              </a:rPr>
              <a:t>cIdx</a:t>
            </a:r>
            <a:r>
              <a:rPr lang="en-US" altLang="ja-JP" sz="2000" dirty="0">
                <a:latin typeface="+mn-lt"/>
              </a:rPr>
              <a:t>&lt;2 ? 5 : 3): 0 ) ) 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In case of </a:t>
            </a: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 for TS</a:t>
            </a:r>
            <a:br>
              <a:rPr lang="en-US" altLang="ja-JP" sz="2000" dirty="0">
                <a:latin typeface="+mn-lt"/>
              </a:rPr>
            </a:br>
            <a:r>
              <a:rPr lang="en-CA" altLang="ja-JP" sz="2000" dirty="0" err="1">
                <a:latin typeface="+mn-lt"/>
                <a:ea typeface="游明朝" panose="02020400000000000000" pitchFamily="18" charset="-128"/>
              </a:rPr>
              <a:t>qP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 = Max( </a:t>
            </a:r>
            <a:r>
              <a:rPr lang="en-US" altLang="ja-JP" sz="2000" dirty="0" err="1"/>
              <a:t>QpPrimeTsMin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, </a:t>
            </a:r>
            <a:r>
              <a:rPr lang="en-CA" altLang="ja-JP" sz="2000" dirty="0" err="1">
                <a:latin typeface="+mn-lt"/>
                <a:ea typeface="游明朝" panose="02020400000000000000" pitchFamily="18" charset="-128"/>
              </a:rPr>
              <a:t>qP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 − ( </a:t>
            </a:r>
            <a:r>
              <a:rPr lang="en-CA" altLang="ja-JP" sz="2000" dirty="0" err="1">
                <a:latin typeface="+mn-lt"/>
                <a:ea typeface="游明朝" panose="02020400000000000000" pitchFamily="18" charset="-128"/>
              </a:rPr>
              <a:t>cu_act_enabled_flag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[ </a:t>
            </a:r>
            <a:r>
              <a:rPr lang="en-CA" altLang="ja-JP" sz="2000" dirty="0" err="1">
                <a:latin typeface="+mn-lt"/>
                <a:ea typeface="游明朝" panose="02020400000000000000" pitchFamily="18" charset="-128"/>
              </a:rPr>
              <a:t>xTbY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 ][ </a:t>
            </a:r>
            <a:r>
              <a:rPr lang="en-CA" altLang="ja-JP" sz="2000" dirty="0" err="1">
                <a:latin typeface="+mn-lt"/>
                <a:ea typeface="游明朝" panose="02020400000000000000" pitchFamily="18" charset="-128"/>
              </a:rPr>
              <a:t>yTbY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 ] ? (</a:t>
            </a:r>
            <a:r>
              <a:rPr lang="en-CA" altLang="ja-JP" sz="2000" dirty="0" err="1">
                <a:latin typeface="+mn-lt"/>
                <a:ea typeface="游明朝" panose="02020400000000000000" pitchFamily="18" charset="-128"/>
              </a:rPr>
              <a:t>cIdx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&lt;2 ? 5 : 3): 0 ) 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Results show proposal can improve coding efficiency at low QP for SCC444 sequences.  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CA" altLang="ja-JP" sz="1200" dirty="0">
              <a:latin typeface="+mn-lt"/>
              <a:ea typeface="游明朝" panose="02020400000000000000" pitchFamily="18" charset="-128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CA" altLang="ja-JP" sz="1200" dirty="0">
              <a:latin typeface="+mn-lt"/>
              <a:ea typeface="游明朝" panose="02020400000000000000" pitchFamily="18" charset="-128"/>
            </a:endParaRPr>
          </a:p>
          <a:p>
            <a:pPr marL="0" indent="0"/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Related contribution: JVET-Q0241, JVET-Q0511</a:t>
            </a:r>
            <a:endParaRPr lang="en-US" altLang="ja-JP" sz="4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Recommend: Adopt JVET-Q0098 into the next VTM/VVC WD</a:t>
            </a: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9CF8F014-AAD1-4099-A99A-15DB2708AC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522689"/>
              </p:ext>
            </p:extLst>
          </p:nvPr>
        </p:nvGraphicFramePr>
        <p:xfrm>
          <a:off x="1637854" y="3789834"/>
          <a:ext cx="7835898" cy="14287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80678">
                  <a:extLst>
                    <a:ext uri="{9D8B030D-6E8A-4147-A177-3AD203B41FA5}">
                      <a16:colId xmlns:a16="http://schemas.microsoft.com/office/drawing/2014/main" val="1004998250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3788875190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3203404384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862209963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203162345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597933825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531149883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2808001100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970062513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3207810190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1383457614"/>
                    </a:ext>
                  </a:extLst>
                </a:gridCol>
              </a:tblGrid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1" u="none" strike="noStrike" dirty="0">
                          <a:effectLst/>
                        </a:rPr>
                        <a:t>　</a:t>
                      </a:r>
                      <a:endParaRPr lang="ja-JP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1" u="none" strike="noStrike" dirty="0">
                          <a:effectLst/>
                        </a:rPr>
                        <a:t>　</a:t>
                      </a:r>
                      <a:endParaRPr lang="ja-JP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AI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RA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LB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738685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u="none" strike="noStrike" dirty="0">
                          <a:effectLst/>
                        </a:rPr>
                        <a:t>　</a:t>
                      </a:r>
                      <a:endParaRPr lang="ja-JP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u="none" strike="noStrike" dirty="0">
                          <a:effectLst/>
                        </a:rPr>
                        <a:t>　</a:t>
                      </a:r>
                      <a:endParaRPr lang="ja-JP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G/Y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B/U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R/V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G/Y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B/U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R/V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G/Y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B/U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R/V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76043227"/>
                  </a:ext>
                </a:extLst>
              </a:tr>
              <a:tr h="2381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DualITreeOFF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RGB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-0.17%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-0.37%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-0.33%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 dirty="0">
                          <a:effectLst/>
                        </a:rPr>
                        <a:t>-0.09%</a:t>
                      </a:r>
                      <a:endParaRPr lang="en-US" altLang="ja-JP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-0.25%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-0.27%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-0.11%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-0.34%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-0.31%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83004961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YUV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-0.01%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-0.02%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0.01%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-0.01%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9033463"/>
                  </a:ext>
                </a:extLst>
              </a:tr>
              <a:tr h="2381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DualITreeON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RGB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-0.06%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-0.25%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-0.29%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-0.09%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-0.29%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-0.27%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67082567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YUV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-0.05%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-0.07%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-0.05%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-0.19%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 dirty="0">
                          <a:effectLst/>
                        </a:rPr>
                        <a:t>-0.13%</a:t>
                      </a:r>
                      <a:endParaRPr lang="en-US" altLang="ja-JP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61600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972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kumimoji="1" lang="en-US" altLang="ja-JP" sz="3600" dirty="0">
                <a:latin typeface="+mn-lt"/>
              </a:rPr>
              <a:t>Summary of JVET-Q0098</a:t>
            </a:r>
            <a:endParaRPr kumimoji="1" lang="ja-JP" altLang="en-US" sz="3600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286282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3200" dirty="0">
                <a:latin typeface="+mn-lt"/>
              </a:rPr>
              <a:t>Introduction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400" dirty="0">
                <a:latin typeface="+mn-lt"/>
              </a:rPr>
              <a:t>An issue for QP derivation when adaptive color transform (ACT) is enabled.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400" dirty="0"/>
              <a:t>Related contribution: JVET-Q0241, JVET-Q0511</a:t>
            </a:r>
            <a:endParaRPr lang="en-US" altLang="ja-JP" sz="24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3200" dirty="0">
                <a:latin typeface="+mn-lt"/>
              </a:rPr>
              <a:t>Proposal method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400" dirty="0">
                <a:latin typeface="+mn-lt"/>
              </a:rPr>
              <a:t>Clip QP to limit in valid range.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3200" dirty="0">
                <a:latin typeface="+mn-lt"/>
              </a:rPr>
              <a:t>Experiment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3200" dirty="0">
                <a:latin typeface="+mn-lt"/>
              </a:rPr>
              <a:t>Conclusion</a:t>
            </a:r>
          </a:p>
          <a:p>
            <a:pPr marL="0" indent="0"/>
            <a:endParaRPr lang="en-US" altLang="ja-JP" sz="3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3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3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55907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Introduction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286282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In VTM-7.1, the QP adjustment of (-5, -5, -3) for ACT are applied to compensate the dynamic range change of residual signals before and after color transform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In case of non-TS</a:t>
            </a:r>
            <a:br>
              <a:rPr lang="en-US" altLang="ja-JP" sz="2000" dirty="0">
                <a:latin typeface="+mn-lt"/>
              </a:rPr>
            </a:br>
            <a:r>
              <a:rPr lang="en-CA" altLang="ja-JP" sz="2000" dirty="0" err="1">
                <a:latin typeface="+mn-lt"/>
                <a:ea typeface="游明朝" panose="02020400000000000000" pitchFamily="18" charset="-128"/>
              </a:rPr>
              <a:t>qP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 = </a:t>
            </a:r>
            <a:r>
              <a:rPr lang="en-CA" altLang="ja-JP" sz="2000" dirty="0" err="1">
                <a:latin typeface="+mn-lt"/>
                <a:ea typeface="游明朝" panose="02020400000000000000" pitchFamily="18" charset="-128"/>
              </a:rPr>
              <a:t>qP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 </a:t>
            </a:r>
            <a:r>
              <a:rPr lang="en-CA" altLang="ja-JP" sz="2000" dirty="0">
                <a:highlight>
                  <a:srgbClr val="FFFF00"/>
                </a:highlight>
                <a:latin typeface="+mn-lt"/>
                <a:ea typeface="游明朝" panose="02020400000000000000" pitchFamily="18" charset="-128"/>
              </a:rPr>
              <a:t>− ( </a:t>
            </a:r>
            <a:r>
              <a:rPr lang="en-CA" altLang="ja-JP" sz="2000" dirty="0" err="1">
                <a:highlight>
                  <a:srgbClr val="FFFF00"/>
                </a:highlight>
                <a:latin typeface="+mn-lt"/>
                <a:ea typeface="游明朝" panose="02020400000000000000" pitchFamily="18" charset="-128"/>
              </a:rPr>
              <a:t>cu_act_enabled_flag</a:t>
            </a:r>
            <a:r>
              <a:rPr lang="en-CA" altLang="ja-JP" sz="2000" dirty="0">
                <a:highlight>
                  <a:srgbClr val="FFFF00"/>
                </a:highlight>
                <a:latin typeface="+mn-lt"/>
                <a:ea typeface="游明朝" panose="02020400000000000000" pitchFamily="18" charset="-128"/>
              </a:rPr>
              <a:t>[ </a:t>
            </a:r>
            <a:r>
              <a:rPr lang="en-CA" altLang="ja-JP" sz="2000" dirty="0" err="1">
                <a:highlight>
                  <a:srgbClr val="FFFF00"/>
                </a:highlight>
                <a:latin typeface="+mn-lt"/>
                <a:ea typeface="游明朝" panose="02020400000000000000" pitchFamily="18" charset="-128"/>
              </a:rPr>
              <a:t>xTbY</a:t>
            </a:r>
            <a:r>
              <a:rPr lang="en-CA" altLang="ja-JP" sz="2000" dirty="0">
                <a:highlight>
                  <a:srgbClr val="FFFF00"/>
                </a:highlight>
                <a:latin typeface="+mn-lt"/>
                <a:ea typeface="游明朝" panose="02020400000000000000" pitchFamily="18" charset="-128"/>
              </a:rPr>
              <a:t> ][ </a:t>
            </a:r>
            <a:r>
              <a:rPr lang="en-CA" altLang="ja-JP" sz="2000" dirty="0" err="1">
                <a:highlight>
                  <a:srgbClr val="FFFF00"/>
                </a:highlight>
                <a:latin typeface="+mn-lt"/>
                <a:ea typeface="游明朝" panose="02020400000000000000" pitchFamily="18" charset="-128"/>
              </a:rPr>
              <a:t>yTbY</a:t>
            </a:r>
            <a:r>
              <a:rPr lang="en-CA" altLang="ja-JP" sz="2000" dirty="0">
                <a:highlight>
                  <a:srgbClr val="FFFF00"/>
                </a:highlight>
                <a:latin typeface="+mn-lt"/>
                <a:ea typeface="游明朝" panose="02020400000000000000" pitchFamily="18" charset="-128"/>
              </a:rPr>
              <a:t> ] ? (</a:t>
            </a:r>
            <a:r>
              <a:rPr lang="en-CA" altLang="ja-JP" sz="2000" dirty="0" err="1">
                <a:highlight>
                  <a:srgbClr val="FFFF00"/>
                </a:highlight>
                <a:latin typeface="+mn-lt"/>
                <a:ea typeface="游明朝" panose="02020400000000000000" pitchFamily="18" charset="-128"/>
              </a:rPr>
              <a:t>cIdx</a:t>
            </a:r>
            <a:r>
              <a:rPr lang="en-CA" altLang="ja-JP" sz="2000" dirty="0">
                <a:highlight>
                  <a:srgbClr val="FFFF00"/>
                </a:highlight>
                <a:latin typeface="+mn-lt"/>
                <a:ea typeface="游明朝" panose="02020400000000000000" pitchFamily="18" charset="-128"/>
              </a:rPr>
              <a:t>&lt;2 ? 5 : 3): 0 )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In case of TS</a:t>
            </a:r>
            <a:br>
              <a:rPr lang="en-US" altLang="ja-JP" sz="2000" dirty="0">
                <a:latin typeface="+mn-lt"/>
              </a:rPr>
            </a:b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 = Max( </a:t>
            </a:r>
            <a:r>
              <a:rPr lang="en-US" altLang="ja-JP" sz="2000" dirty="0" err="1">
                <a:latin typeface="+mn-lt"/>
              </a:rPr>
              <a:t>QpPrimeTsMin</a:t>
            </a:r>
            <a:r>
              <a:rPr lang="en-US" altLang="ja-JP" sz="2000" dirty="0">
                <a:latin typeface="+mn-lt"/>
              </a:rPr>
              <a:t>, </a:t>
            </a: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  ) </a:t>
            </a:r>
            <a:r>
              <a:rPr lang="en-US" altLang="ja-JP" sz="2000" dirty="0">
                <a:highlight>
                  <a:srgbClr val="FFFF00"/>
                </a:highlight>
                <a:latin typeface="+mn-lt"/>
              </a:rPr>
              <a:t>− ( </a:t>
            </a:r>
            <a:r>
              <a:rPr lang="en-US" altLang="ja-JP" sz="2000" dirty="0" err="1">
                <a:highlight>
                  <a:srgbClr val="FFFF00"/>
                </a:highlight>
                <a:latin typeface="+mn-lt"/>
              </a:rPr>
              <a:t>cu_act_enabled_flag</a:t>
            </a:r>
            <a:r>
              <a:rPr lang="en-US" altLang="ja-JP" sz="2000" dirty="0">
                <a:highlight>
                  <a:srgbClr val="FFFF00"/>
                </a:highlight>
                <a:latin typeface="+mn-lt"/>
              </a:rPr>
              <a:t>[ </a:t>
            </a:r>
            <a:r>
              <a:rPr lang="en-US" altLang="ja-JP" sz="2000" dirty="0" err="1">
                <a:highlight>
                  <a:srgbClr val="FFFF00"/>
                </a:highlight>
                <a:latin typeface="+mn-lt"/>
              </a:rPr>
              <a:t>xTbY</a:t>
            </a:r>
            <a:r>
              <a:rPr lang="en-US" altLang="ja-JP" sz="2000" dirty="0">
                <a:highlight>
                  <a:srgbClr val="FFFF00"/>
                </a:highlight>
                <a:latin typeface="+mn-lt"/>
              </a:rPr>
              <a:t> ][ </a:t>
            </a:r>
            <a:r>
              <a:rPr lang="en-US" altLang="ja-JP" sz="2000" dirty="0" err="1">
                <a:highlight>
                  <a:srgbClr val="FFFF00"/>
                </a:highlight>
                <a:latin typeface="+mn-lt"/>
              </a:rPr>
              <a:t>yTbY</a:t>
            </a:r>
            <a:r>
              <a:rPr lang="en-US" altLang="ja-JP" sz="2000" dirty="0">
                <a:highlight>
                  <a:srgbClr val="FFFF00"/>
                </a:highlight>
                <a:latin typeface="+mn-lt"/>
              </a:rPr>
              <a:t> ] ? (</a:t>
            </a:r>
            <a:r>
              <a:rPr lang="en-US" altLang="ja-JP" sz="2000" dirty="0" err="1">
                <a:highlight>
                  <a:srgbClr val="FFFF00"/>
                </a:highlight>
                <a:latin typeface="+mn-lt"/>
              </a:rPr>
              <a:t>cIdx</a:t>
            </a:r>
            <a:r>
              <a:rPr lang="en-US" altLang="ja-JP" sz="2000" dirty="0">
                <a:highlight>
                  <a:srgbClr val="FFFF00"/>
                </a:highlight>
                <a:latin typeface="+mn-lt"/>
              </a:rPr>
              <a:t>&lt;2 ? 5 : 3): 0 ) </a:t>
            </a:r>
            <a:r>
              <a:rPr lang="en-US" altLang="ja-JP" sz="2000" dirty="0">
                <a:latin typeface="+mn-lt"/>
              </a:rPr>
              <a:t> 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However, the new derived </a:t>
            </a: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 may violate </a:t>
            </a: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 valid range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 for non-TS can be less than 0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 for TS can be less than </a:t>
            </a:r>
            <a:r>
              <a:rPr lang="en-US" altLang="ja-JP" sz="2000" dirty="0" err="1">
                <a:latin typeface="+mn-lt"/>
              </a:rPr>
              <a:t>QpPrimeMinTS</a:t>
            </a: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And, current VTM software doesn’t work when </a:t>
            </a:r>
            <a:r>
              <a:rPr lang="en-US" altLang="ja-JP" dirty="0" err="1">
                <a:latin typeface="+mn-lt"/>
              </a:rPr>
              <a:t>InternalBitDepth</a:t>
            </a:r>
            <a:r>
              <a:rPr lang="en-US" altLang="ja-JP" dirty="0">
                <a:latin typeface="+mn-lt"/>
              </a:rPr>
              <a:t> is set to 8.</a:t>
            </a:r>
          </a:p>
        </p:txBody>
      </p:sp>
    </p:spTree>
    <p:extLst>
      <p:ext uri="{BB962C8B-B14F-4D97-AF65-F5344CB8AC3E}">
        <p14:creationId xmlns:p14="http://schemas.microsoft.com/office/powerpoint/2010/main" val="3150509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CA3F2B-A5BC-4FE6-9760-F1A221455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+mj-lt"/>
              </a:rPr>
              <a:t>Proposal</a:t>
            </a:r>
            <a:endParaRPr kumimoji="1" lang="ja-JP" altLang="en-US" dirty="0">
              <a:latin typeface="+mj-lt"/>
            </a:endParaRPr>
          </a:p>
        </p:txBody>
      </p:sp>
      <p:sp>
        <p:nvSpPr>
          <p:cNvPr id="10" name="コンテンツ プレースホルダー 8">
            <a:extLst>
              <a:ext uri="{FF2B5EF4-FFF2-40B4-BE49-F238E27FC236}">
                <a16:creationId xmlns:a16="http://schemas.microsoft.com/office/drawing/2014/main" id="{16B8C0F1-05CC-4012-8E44-FE5225B8956F}"/>
              </a:ext>
            </a:extLst>
          </p:cNvPr>
          <p:cNvSpPr txBox="1">
            <a:spLocks/>
          </p:cNvSpPr>
          <p:nvPr/>
        </p:nvSpPr>
        <p:spPr bwMode="gray">
          <a:xfrm>
            <a:off x="720724" y="1081089"/>
            <a:ext cx="10710218" cy="5165724"/>
          </a:xfrm>
          <a:prstGeom prst="rect">
            <a:avLst/>
          </a:prstGeom>
        </p:spPr>
        <p:txBody>
          <a:bodyPr lIns="0" tIns="0" rIns="0" bIns="0"/>
          <a:lstStyle>
            <a:lvl1pPr marL="408497" indent="-408497" algn="l" defTabSz="1089325" rtl="0" eaLnBrk="1" latinLnBrk="0" hangingPunct="1">
              <a:lnSpc>
                <a:spcPts val="3400"/>
              </a:lnSpc>
              <a:spcBef>
                <a:spcPts val="0"/>
              </a:spcBef>
              <a:buFontTx/>
              <a:buNone/>
              <a:defRPr kumimoji="1" sz="24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885076" indent="-340414" algn="l" defTabSz="1089325" rtl="0" eaLnBrk="1" latinLnBrk="0" hangingPunct="1">
              <a:lnSpc>
                <a:spcPts val="3400"/>
              </a:lnSpc>
              <a:spcBef>
                <a:spcPts val="0"/>
              </a:spcBef>
              <a:buFontTx/>
              <a:buNone/>
              <a:defRPr kumimoji="1" sz="16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1361656" indent="-272331" algn="l" defTabSz="1089325" rtl="0" eaLnBrk="1" latinLnBrk="0" hangingPunct="1">
              <a:lnSpc>
                <a:spcPts val="3400"/>
              </a:lnSpc>
              <a:spcBef>
                <a:spcPts val="0"/>
              </a:spcBef>
              <a:buFontTx/>
              <a:buNone/>
              <a:defRPr kumimoji="1" sz="14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1906318" indent="-272331" algn="l" defTabSz="1089325" rtl="0" eaLnBrk="1" latinLnBrk="0" hangingPunct="1">
              <a:lnSpc>
                <a:spcPts val="3400"/>
              </a:lnSpc>
              <a:spcBef>
                <a:spcPts val="0"/>
              </a:spcBef>
              <a:buFontTx/>
              <a:buNone/>
              <a:defRPr kumimoji="1" sz="11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2450981" indent="-272331" algn="l" defTabSz="1089325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0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  <a:lvl6pPr marL="2995643" indent="-272331" algn="l" defTabSz="108932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40305" indent="-272331" algn="l" defTabSz="108932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4968" indent="-272331" algn="l" defTabSz="108932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9630" indent="-272331" algn="l" defTabSz="108932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ja-JP" dirty="0"/>
              <a:t>To satisfy the  </a:t>
            </a:r>
            <a:r>
              <a:rPr lang="en-US" altLang="ja-JP" dirty="0" err="1"/>
              <a:t>qP</a:t>
            </a:r>
            <a:r>
              <a:rPr lang="en-US" altLang="ja-JP" dirty="0"/>
              <a:t> range, apply clipping as below: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400" dirty="0"/>
              <a:t>In case of non-TS</a:t>
            </a:r>
            <a:br>
              <a:rPr lang="en-US" altLang="ja-JP" sz="2400" dirty="0"/>
            </a:br>
            <a:r>
              <a:rPr lang="en-US" altLang="ja-JP" sz="2400" dirty="0" err="1"/>
              <a:t>qP</a:t>
            </a:r>
            <a:r>
              <a:rPr lang="en-US" altLang="ja-JP" sz="2400" dirty="0"/>
              <a:t> = Max( 0, </a:t>
            </a:r>
            <a:r>
              <a:rPr lang="en-US" altLang="ja-JP" sz="2400" dirty="0" err="1"/>
              <a:t>qP</a:t>
            </a:r>
            <a:r>
              <a:rPr lang="en-US" altLang="ja-JP" sz="2400" dirty="0"/>
              <a:t> − ( </a:t>
            </a:r>
            <a:r>
              <a:rPr lang="en-US" altLang="ja-JP" sz="2400" dirty="0" err="1"/>
              <a:t>cu_act_enabled_flag</a:t>
            </a:r>
            <a:r>
              <a:rPr lang="en-US" altLang="ja-JP" sz="2400" dirty="0"/>
              <a:t>[ </a:t>
            </a:r>
            <a:r>
              <a:rPr lang="en-US" altLang="ja-JP" sz="2400" dirty="0" err="1"/>
              <a:t>xTbY</a:t>
            </a:r>
            <a:r>
              <a:rPr lang="en-US" altLang="ja-JP" sz="2400" dirty="0"/>
              <a:t> ][ </a:t>
            </a:r>
            <a:r>
              <a:rPr lang="en-US" altLang="ja-JP" sz="2400" dirty="0" err="1"/>
              <a:t>yTbY</a:t>
            </a:r>
            <a:r>
              <a:rPr lang="en-US" altLang="ja-JP" sz="2400" dirty="0"/>
              <a:t> ] ? (</a:t>
            </a:r>
            <a:r>
              <a:rPr lang="en-US" altLang="ja-JP" sz="2400" dirty="0" err="1"/>
              <a:t>cIdx</a:t>
            </a:r>
            <a:r>
              <a:rPr lang="en-US" altLang="ja-JP" sz="2400" dirty="0"/>
              <a:t>&lt;2 ? 5 : 3): 0 ) ) </a:t>
            </a:r>
          </a:p>
          <a:p>
            <a:pPr marL="544662" lvl="1" indent="0"/>
            <a:endParaRPr lang="en-US" altLang="ja-JP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400" dirty="0"/>
              <a:t>In case of TS</a:t>
            </a:r>
            <a:br>
              <a:rPr lang="en-US" altLang="ja-JP" sz="2400" dirty="0"/>
            </a:br>
            <a:r>
              <a:rPr lang="en-CA" altLang="ja-JP" sz="2400" dirty="0" err="1">
                <a:ea typeface="游明朝" panose="02020400000000000000" pitchFamily="18" charset="-128"/>
              </a:rPr>
              <a:t>qP</a:t>
            </a:r>
            <a:r>
              <a:rPr lang="en-CA" altLang="ja-JP" sz="2400" dirty="0">
                <a:ea typeface="游明朝" panose="02020400000000000000" pitchFamily="18" charset="-128"/>
              </a:rPr>
              <a:t> = Max( </a:t>
            </a:r>
            <a:r>
              <a:rPr lang="en-US" altLang="ja-JP" sz="2400" dirty="0" err="1"/>
              <a:t>QpPrimeTsMin</a:t>
            </a:r>
            <a:r>
              <a:rPr lang="en-CA" altLang="ja-JP" sz="2400" dirty="0">
                <a:ea typeface="游明朝" panose="02020400000000000000" pitchFamily="18" charset="-128"/>
              </a:rPr>
              <a:t>, </a:t>
            </a:r>
            <a:r>
              <a:rPr lang="en-CA" altLang="ja-JP" sz="2400" dirty="0" err="1">
                <a:ea typeface="游明朝" panose="02020400000000000000" pitchFamily="18" charset="-128"/>
              </a:rPr>
              <a:t>qP</a:t>
            </a:r>
            <a:r>
              <a:rPr lang="en-CA" altLang="ja-JP" sz="2400" dirty="0">
                <a:ea typeface="游明朝" panose="02020400000000000000" pitchFamily="18" charset="-128"/>
              </a:rPr>
              <a:t> − ( </a:t>
            </a:r>
            <a:r>
              <a:rPr lang="en-CA" altLang="ja-JP" sz="2400" dirty="0" err="1">
                <a:ea typeface="游明朝" panose="02020400000000000000" pitchFamily="18" charset="-128"/>
              </a:rPr>
              <a:t>cu_act_enabled_flag</a:t>
            </a:r>
            <a:r>
              <a:rPr lang="en-CA" altLang="ja-JP" sz="2400" dirty="0">
                <a:ea typeface="游明朝" panose="02020400000000000000" pitchFamily="18" charset="-128"/>
              </a:rPr>
              <a:t>[ </a:t>
            </a:r>
            <a:r>
              <a:rPr lang="en-CA" altLang="ja-JP" sz="2400" dirty="0" err="1">
                <a:ea typeface="游明朝" panose="02020400000000000000" pitchFamily="18" charset="-128"/>
              </a:rPr>
              <a:t>xTbY</a:t>
            </a:r>
            <a:r>
              <a:rPr lang="en-CA" altLang="ja-JP" sz="2400" dirty="0">
                <a:ea typeface="游明朝" panose="02020400000000000000" pitchFamily="18" charset="-128"/>
              </a:rPr>
              <a:t> ][ </a:t>
            </a:r>
            <a:r>
              <a:rPr lang="en-CA" altLang="ja-JP" sz="2400" dirty="0" err="1">
                <a:ea typeface="游明朝" panose="02020400000000000000" pitchFamily="18" charset="-128"/>
              </a:rPr>
              <a:t>yTbY</a:t>
            </a:r>
            <a:r>
              <a:rPr lang="en-CA" altLang="ja-JP" sz="2400" dirty="0">
                <a:ea typeface="游明朝" panose="02020400000000000000" pitchFamily="18" charset="-128"/>
              </a:rPr>
              <a:t> ] ? (</a:t>
            </a:r>
            <a:r>
              <a:rPr lang="en-CA" altLang="ja-JP" sz="2400" dirty="0" err="1">
                <a:ea typeface="游明朝" panose="02020400000000000000" pitchFamily="18" charset="-128"/>
              </a:rPr>
              <a:t>cIdx</a:t>
            </a:r>
            <a:r>
              <a:rPr lang="en-CA" altLang="ja-JP" sz="2400" dirty="0">
                <a:ea typeface="游明朝" panose="02020400000000000000" pitchFamily="18" charset="-128"/>
              </a:rPr>
              <a:t>&lt;2 ? 5 : 3): 0 ) )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CA" altLang="ja-JP" sz="2400" dirty="0"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57344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CA3F2B-A5BC-4FE6-9760-F1A221455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Highlight of Spec changes in </a:t>
            </a:r>
            <a:r>
              <a:rPr lang="en-CA" altLang="ja-JP" dirty="0"/>
              <a:t>8.7.3 Scaling process for transform coefficients</a:t>
            </a:r>
            <a:br>
              <a:rPr lang="ja-JP" altLang="ja-JP" dirty="0"/>
            </a:br>
            <a:r>
              <a:rPr lang="en-US" altLang="ja-JP" dirty="0">
                <a:latin typeface="+mj-lt"/>
              </a:rPr>
              <a:t> </a:t>
            </a:r>
            <a:endParaRPr kumimoji="1" lang="ja-JP" altLang="en-US" dirty="0">
              <a:latin typeface="+mj-lt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7210655-3226-41D5-801D-5776D4262275}"/>
              </a:ext>
            </a:extLst>
          </p:cNvPr>
          <p:cNvSpPr/>
          <p:nvPr/>
        </p:nvSpPr>
        <p:spPr>
          <a:xfrm>
            <a:off x="773758" y="878275"/>
            <a:ext cx="10801200" cy="5606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…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The quantization parameter 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qP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 is modified and the variables 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rectNonTsFlag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 and 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bdShift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 are derived as follows:</a:t>
            </a:r>
            <a:endParaRPr lang="ja-JP" altLang="ja-JP" sz="1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transform_skip_flag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xTbY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yTbY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cIdx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equal to 0, the following applies:</a:t>
            </a:r>
            <a:endParaRPr lang="ja-JP" altLang="ja-JP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0800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3079115" algn="ctr"/>
                <a:tab pos="6156960" algn="r"/>
              </a:tabLst>
            </a:pPr>
            <a:r>
              <a:rPr lang="en-CA" altLang="ja-JP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altLang="ja-JP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CA" altLang="ja-JP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altLang="ja-JP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− ( </a:t>
            </a:r>
            <a:r>
              <a:rPr lang="en-CA" altLang="ja-JP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cu_act_enabled_flag</a:t>
            </a:r>
            <a:r>
              <a:rPr lang="en-CA" altLang="ja-JP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altLang="ja-JP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xTbY</a:t>
            </a:r>
            <a:r>
              <a:rPr lang="en-CA" altLang="ja-JP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altLang="ja-JP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yTbY</a:t>
            </a:r>
            <a:r>
              <a:rPr lang="en-CA" altLang="ja-JP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] ? 5 : 0 )	(1133)</a:t>
            </a:r>
            <a:endParaRPr lang="ja-JP" altLang="ja-JP" sz="1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0800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3079115" algn="ctr"/>
                <a:tab pos="6156960" algn="r"/>
              </a:tabLst>
            </a:pPr>
            <a:r>
              <a:rPr lang="en-CA" altLang="ja-JP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altLang="ja-JP" sz="1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Max(0, </a:t>
            </a:r>
            <a:r>
              <a:rPr lang="en-CA" altLang="ja-JP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altLang="ja-JP" sz="1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− ( </a:t>
            </a:r>
            <a:r>
              <a:rPr lang="en-CA" altLang="ja-JP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cu_act_enabled_flag</a:t>
            </a:r>
            <a:r>
              <a:rPr lang="en-CA" altLang="ja-JP" sz="1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altLang="ja-JP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xTbY</a:t>
            </a:r>
            <a:r>
              <a:rPr lang="en-CA" altLang="ja-JP" sz="1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altLang="ja-JP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yTbY</a:t>
            </a:r>
            <a:r>
              <a:rPr lang="en-CA" altLang="ja-JP" sz="1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? (</a:t>
            </a:r>
            <a:r>
              <a:rPr lang="en-CA" altLang="ja-JP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11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&lt;2 ? 5:3</a:t>
            </a:r>
            <a:r>
              <a:rPr lang="en-CA" altLang="ja-JP" sz="1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  : 0 ) )	(1133)</a:t>
            </a:r>
            <a:endParaRPr lang="ja-JP" altLang="ja-JP" sz="1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0800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3079115" algn="ctr"/>
                <a:tab pos="6156960" algn="r"/>
              </a:tabLst>
            </a:pPr>
            <a:r>
              <a:rPr lang="en-CA" altLang="ja-JP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rectNonTsFlag</a:t>
            </a:r>
            <a:r>
              <a:rPr lang="en-CA" altLang="ja-JP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= ( ( ( Log2( </a:t>
            </a:r>
            <a:r>
              <a:rPr lang="en-CA" altLang="ja-JP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nTbW</a:t>
            </a:r>
            <a:r>
              <a:rPr lang="en-CA" altLang="ja-JP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 ) + Log2( </a:t>
            </a:r>
            <a:r>
              <a:rPr lang="en-CA" altLang="ja-JP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nTbH</a:t>
            </a:r>
            <a:r>
              <a:rPr lang="en-CA" altLang="ja-JP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 ) ) &amp; 1 )  = =  1 ) ? 1 : 0	(1134)</a:t>
            </a:r>
            <a:endParaRPr lang="ja-JP" altLang="ja-JP" sz="1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0800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1028700" algn="l"/>
                <a:tab pos="1428750" algn="l"/>
                <a:tab pos="3079115" algn="ctr"/>
                <a:tab pos="6156960" algn="r"/>
              </a:tabLst>
            </a:pPr>
            <a:r>
              <a:rPr lang="en-CA" altLang="ja-JP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bdShift</a:t>
            </a:r>
            <a:r>
              <a:rPr lang="en-CA" altLang="ja-JP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CA" altLang="ja-JP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CA" altLang="ja-JP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altLang="ja-JP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rectNonTsFlag</a:t>
            </a:r>
            <a:r>
              <a:rPr lang="en-CA" altLang="ja-JP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 +		(1135)</a:t>
            </a:r>
            <a:br>
              <a:rPr lang="en-CA" altLang="ja-JP" sz="1100" dirty="0">
                <a:latin typeface="Times New Roman" panose="02020603050405020304" pitchFamily="18" charset="0"/>
                <a:ea typeface="Malgun Gothic" panose="020B0503020000020004" pitchFamily="34" charset="-127"/>
              </a:rPr>
            </a:br>
            <a:r>
              <a:rPr lang="en-CA" altLang="ja-JP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		( ( Log2( </a:t>
            </a:r>
            <a:r>
              <a:rPr lang="en-CA" altLang="ja-JP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nTbW</a:t>
            </a:r>
            <a:r>
              <a:rPr lang="en-CA" altLang="ja-JP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 ) + Log2( </a:t>
            </a:r>
            <a:r>
              <a:rPr lang="en-CA" altLang="ja-JP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nTbH</a:t>
            </a:r>
            <a:r>
              <a:rPr lang="en-CA" altLang="ja-JP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 ) ) / 2 ) − 5 + </a:t>
            </a:r>
            <a:r>
              <a:rPr lang="en-CA" altLang="ja-JP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pic_dep_quant_enabled_flag</a:t>
            </a:r>
            <a:r>
              <a:rPr lang="en-CA" altLang="ja-JP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endParaRPr lang="ja-JP" altLang="ja-JP" sz="1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 (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transform_skip_flag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xTbY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yTbY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cIdx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equal to 1), the following applies:</a:t>
            </a:r>
            <a:endParaRPr lang="ja-JP" altLang="ja-JP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0800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3079115" algn="ctr"/>
                <a:tab pos="6156960" algn="r"/>
              </a:tabLst>
            </a:pPr>
            <a:r>
              <a:rPr lang="en-CA" altLang="ja-JP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altLang="ja-JP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Max( </a:t>
            </a:r>
            <a:r>
              <a:rPr lang="en-CA" altLang="ja-JP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QpPrimeTsMin</a:t>
            </a:r>
            <a:r>
              <a:rPr lang="en-CA" altLang="ja-JP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 </a:t>
            </a:r>
            <a:r>
              <a:rPr lang="en-CA" altLang="ja-JP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altLang="ja-JP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) − ( </a:t>
            </a:r>
            <a:r>
              <a:rPr lang="en-CA" altLang="ja-JP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cu_act_enabled_flag</a:t>
            </a:r>
            <a:r>
              <a:rPr lang="en-CA" altLang="ja-JP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altLang="ja-JP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xTbY</a:t>
            </a:r>
            <a:r>
              <a:rPr lang="en-CA" altLang="ja-JP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altLang="ja-JP" sz="11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yTbY</a:t>
            </a:r>
            <a:r>
              <a:rPr lang="en-CA" altLang="ja-JP" sz="11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] ? 5 : 0 )	(1136)</a:t>
            </a:r>
            <a:endParaRPr lang="ja-JP" altLang="ja-JP" sz="1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0800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1428750" algn="l"/>
                <a:tab pos="3079115" algn="ctr"/>
                <a:tab pos="6156960" algn="r"/>
              </a:tabLst>
            </a:pPr>
            <a:r>
              <a:rPr lang="en-CA" altLang="ja-JP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altLang="ja-JP" sz="1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Max( </a:t>
            </a:r>
            <a:r>
              <a:rPr lang="en-CA" altLang="ja-JP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QpPrimeTsMin</a:t>
            </a:r>
            <a:r>
              <a:rPr lang="en-CA" altLang="ja-JP" sz="1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 </a:t>
            </a:r>
            <a:r>
              <a:rPr lang="en-CA" altLang="ja-JP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altLang="ja-JP" sz="1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− ( </a:t>
            </a:r>
            <a:r>
              <a:rPr lang="en-CA" altLang="ja-JP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cu_act_enabled_flag</a:t>
            </a:r>
            <a:r>
              <a:rPr lang="en-CA" altLang="ja-JP" sz="1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altLang="ja-JP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xTbY</a:t>
            </a:r>
            <a:r>
              <a:rPr lang="en-CA" altLang="ja-JP" sz="1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altLang="ja-JP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yTbY</a:t>
            </a:r>
            <a:r>
              <a:rPr lang="en-CA" altLang="ja-JP" sz="1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? (</a:t>
            </a:r>
            <a:r>
              <a:rPr lang="en-CA" altLang="ja-JP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1100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&lt;2 ? 5:3</a:t>
            </a:r>
            <a:r>
              <a:rPr lang="en-CA" altLang="ja-JP" sz="1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  : 0 ) )		(1336)</a:t>
            </a:r>
            <a:endParaRPr lang="ja-JP" altLang="ja-JP" sz="1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0800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1428750" algn="l"/>
                <a:tab pos="3079115" algn="ctr"/>
                <a:tab pos="6156960" algn="r"/>
              </a:tabLst>
            </a:pPr>
            <a:r>
              <a:rPr lang="en-CA" altLang="ja-JP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rectNonTsFlag</a:t>
            </a:r>
            <a:r>
              <a:rPr lang="en-CA" altLang="ja-JP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= 0		(1137)</a:t>
            </a:r>
            <a:endParaRPr lang="ja-JP" altLang="ja-JP" sz="1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0800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1028700" algn="l"/>
                <a:tab pos="1428750" algn="l"/>
                <a:tab pos="3079115" algn="ctr"/>
                <a:tab pos="6156960" algn="r"/>
              </a:tabLst>
            </a:pPr>
            <a:r>
              <a:rPr lang="en-CA" altLang="ja-JP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bdShift</a:t>
            </a:r>
            <a:r>
              <a:rPr lang="en-CA" altLang="ja-JP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= 10		(1138)</a:t>
            </a:r>
            <a:endParaRPr lang="ja-JP" altLang="ja-JP" sz="1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The variable 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bdOffset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 is derived as follows:</a:t>
            </a:r>
            <a:endParaRPr lang="ja-JP" altLang="ja-JP" sz="1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3079115" algn="ctr"/>
                <a:tab pos="6156960" algn="r"/>
              </a:tabLst>
            </a:pPr>
            <a:r>
              <a:rPr lang="en-CA" altLang="ja-JP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CA" altLang="ja-JP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bdOffset</a:t>
            </a:r>
            <a:r>
              <a:rPr lang="en-CA" altLang="ja-JP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= ( 1  &lt;&lt;  </a:t>
            </a:r>
            <a:r>
              <a:rPr lang="en-CA" altLang="ja-JP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bdShift</a:t>
            </a:r>
            <a:r>
              <a:rPr lang="en-CA" altLang="ja-JP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)  &gt;&gt;  1		(1139)</a:t>
            </a:r>
          </a:p>
        </p:txBody>
      </p:sp>
    </p:spTree>
    <p:extLst>
      <p:ext uri="{BB962C8B-B14F-4D97-AF65-F5344CB8AC3E}">
        <p14:creationId xmlns:p14="http://schemas.microsoft.com/office/powerpoint/2010/main" val="3108018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2B34076C-C899-4E47-9071-89C86C2D43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57441"/>
              </p:ext>
            </p:extLst>
          </p:nvPr>
        </p:nvGraphicFramePr>
        <p:xfrm>
          <a:off x="5619829" y="2303914"/>
          <a:ext cx="3794889" cy="292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8813">
                  <a:extLst>
                    <a:ext uri="{9D8B030D-6E8A-4147-A177-3AD203B41FA5}">
                      <a16:colId xmlns:a16="http://schemas.microsoft.com/office/drawing/2014/main" val="2254522580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2419956030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1465234588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2291886723"/>
                    </a:ext>
                  </a:extLst>
                </a:gridCol>
              </a:tblGrid>
              <a:tr h="101704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Low delay B 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258142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G/Y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B/U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R/V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155206564"/>
                  </a:ext>
                </a:extLst>
              </a:tr>
              <a:tr h="18306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text &amp; graphics with motion, 1080p &amp;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-0.35%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1317507388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mixed content, 1440p &amp;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-0.21%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-0.39%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-0.45%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082582436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Animation,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-0.35%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-0.24%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509263865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camera captured,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-0.20%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109353120"/>
                  </a:ext>
                </a:extLst>
              </a:tr>
              <a:tr h="18306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text &amp; graphics with motion, 1080p &amp;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-0.03%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230464363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mixed content, 1440p &amp;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0.02%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1805356894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Animation,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-0.02%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643634094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camera captured,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4112582732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Enc Time[%]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2452790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Dec Time[%]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102%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67875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8229F07E-BBA1-409A-A6B0-2F267990A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911753"/>
              </p:ext>
            </p:extLst>
          </p:nvPr>
        </p:nvGraphicFramePr>
        <p:xfrm>
          <a:off x="3963645" y="2303914"/>
          <a:ext cx="3794889" cy="292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8813">
                  <a:extLst>
                    <a:ext uri="{9D8B030D-6E8A-4147-A177-3AD203B41FA5}">
                      <a16:colId xmlns:a16="http://schemas.microsoft.com/office/drawing/2014/main" val="669199062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4109844209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1556599511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3771507065"/>
                    </a:ext>
                  </a:extLst>
                </a:gridCol>
              </a:tblGrid>
              <a:tr h="101704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Random Access 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4340598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G/Y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B/U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R/V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1838715866"/>
                  </a:ext>
                </a:extLst>
              </a:tr>
              <a:tr h="18306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text &amp; graphics with motion, 1080p &amp;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-0.13%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-0.19%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491671375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mixed content, 1440p &amp;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-0.20%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-0.23%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-0.31%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131469419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Animation,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-0.34%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2626382390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camera captured,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-0.18%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-0.32%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156407666"/>
                  </a:ext>
                </a:extLst>
              </a:tr>
              <a:tr h="18306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text &amp; graphics with motion, 1080p &amp;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840522102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mixed content, 1440p &amp;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842210052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Animation,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-0.04%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476722346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camera captured,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1820864652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Enc Time[%]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3253335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Dec Time[%]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6468537"/>
                  </a:ext>
                </a:extLst>
              </a:tr>
            </a:tbl>
          </a:graphicData>
        </a:graphic>
      </p:graphicFrame>
      <p:sp>
        <p:nvSpPr>
          <p:cNvPr id="2" name="タイトル 1">
            <a:extLst>
              <a:ext uri="{FF2B5EF4-FFF2-40B4-BE49-F238E27FC236}">
                <a16:creationId xmlns:a16="http://schemas.microsoft.com/office/drawing/2014/main" id="{6B1839F0-5485-4C3C-BD7F-23EA4929D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kumimoji="1" lang="en-US" altLang="ja-JP" dirty="0">
                <a:latin typeface="+mj-lt"/>
              </a:rPr>
              <a:t>Simulation</a:t>
            </a:r>
            <a:r>
              <a:rPr kumimoji="1" lang="en-US" altLang="ja-JP" dirty="0"/>
              <a:t> Results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3413D01-69B9-4D76-947A-5BA1ABFE6D8C}"/>
              </a:ext>
            </a:extLst>
          </p:cNvPr>
          <p:cNvSpPr txBox="1"/>
          <p:nvPr/>
        </p:nvSpPr>
        <p:spPr>
          <a:xfrm>
            <a:off x="5119700" y="1819394"/>
            <a:ext cx="1555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800" dirty="0" err="1"/>
              <a:t>DualITree</a:t>
            </a:r>
            <a:r>
              <a:rPr lang="en-US" altLang="ja-JP" sz="1800" dirty="0"/>
              <a:t>: OFF</a:t>
            </a:r>
            <a:endParaRPr kumimoji="1" lang="ja-JP" altLang="en-US" sz="1800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5B4B2974-DBC0-4D46-AF4B-C95997AE45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619671"/>
              </p:ext>
            </p:extLst>
          </p:nvPr>
        </p:nvGraphicFramePr>
        <p:xfrm>
          <a:off x="2307462" y="2303914"/>
          <a:ext cx="3794889" cy="292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8813">
                  <a:extLst>
                    <a:ext uri="{9D8B030D-6E8A-4147-A177-3AD203B41FA5}">
                      <a16:colId xmlns:a16="http://schemas.microsoft.com/office/drawing/2014/main" val="2151482126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1563541362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115885911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1941944022"/>
                    </a:ext>
                  </a:extLst>
                </a:gridCol>
              </a:tblGrid>
              <a:tr h="101704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All Intra 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3345674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G/Y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B/U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R/V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909548595"/>
                  </a:ext>
                </a:extLst>
              </a:tr>
              <a:tr h="18306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text &amp; graphics with motion, 1080p &amp;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-0.35%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373435270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mixed content, 1440p &amp;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-0.32%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-0.53%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971683085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Animation,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4166894907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camera captured,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085373186"/>
                  </a:ext>
                </a:extLst>
              </a:tr>
              <a:tr h="18306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text &amp; graphics with motion, 1080p &amp;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4060368559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mixed content, 1440p &amp;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2636585704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Animation,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401314208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camera captured,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2430754824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Enc Time[%]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99%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293962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Dec Time[%]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1893212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21C13FA-71E4-4CFD-8A9B-D0988F4BBF98}"/>
              </a:ext>
            </a:extLst>
          </p:cNvPr>
          <p:cNvSpPr txBox="1"/>
          <p:nvPr/>
        </p:nvSpPr>
        <p:spPr>
          <a:xfrm>
            <a:off x="431799" y="937026"/>
            <a:ext cx="1099230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Proposal was implemented on top of VTM-7.1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Simulation for </a:t>
            </a:r>
            <a:r>
              <a:rPr kumimoji="1" lang="en-US" altLang="ja-JP" dirty="0" err="1"/>
              <a:t>DualITreeOn</a:t>
            </a:r>
            <a:r>
              <a:rPr kumimoji="1" lang="en-US" altLang="ja-JP" dirty="0"/>
              <a:t>/</a:t>
            </a:r>
            <a:r>
              <a:rPr kumimoji="1" lang="en-US" altLang="ja-JP" dirty="0" err="1"/>
              <a:t>DualITreeOff</a:t>
            </a:r>
            <a:r>
              <a:rPr kumimoji="1" lang="en-US" altLang="ja-JP" dirty="0"/>
              <a:t> were conducted for RGB444/YUV444 SCC sequences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93011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2B34076C-C899-4E47-9071-89C86C2D43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726987"/>
              </p:ext>
            </p:extLst>
          </p:nvPr>
        </p:nvGraphicFramePr>
        <p:xfrm>
          <a:off x="5619829" y="2303914"/>
          <a:ext cx="3794889" cy="292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8813">
                  <a:extLst>
                    <a:ext uri="{9D8B030D-6E8A-4147-A177-3AD203B41FA5}">
                      <a16:colId xmlns:a16="http://schemas.microsoft.com/office/drawing/2014/main" val="2254522580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2419956030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1465234588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2291886723"/>
                    </a:ext>
                  </a:extLst>
                </a:gridCol>
              </a:tblGrid>
              <a:tr h="101704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Low delay B 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258142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G/Y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B/U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R/V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155206564"/>
                  </a:ext>
                </a:extLst>
              </a:tr>
              <a:tr h="18306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text &amp; graphics with motion, 1080p &amp;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-0.20%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1317507388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mixed content, 1440p &amp;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-0.17%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082582436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Animation,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-0.17%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509263865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camera captured,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-0.18%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109353120"/>
                  </a:ext>
                </a:extLst>
              </a:tr>
              <a:tr h="18306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text &amp; graphics with motion, 1080p &amp;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-0.40%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230464363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mixed content, 1440p &amp;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1805356894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Animation,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-0.17%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643634094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camera captured,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4112582732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Enc Time[%]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99%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2452790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Dec Time[%]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67875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8229F07E-BBA1-409A-A6B0-2F267990A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176913"/>
              </p:ext>
            </p:extLst>
          </p:nvPr>
        </p:nvGraphicFramePr>
        <p:xfrm>
          <a:off x="3963645" y="2303914"/>
          <a:ext cx="3794889" cy="292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8813">
                  <a:extLst>
                    <a:ext uri="{9D8B030D-6E8A-4147-A177-3AD203B41FA5}">
                      <a16:colId xmlns:a16="http://schemas.microsoft.com/office/drawing/2014/main" val="669199062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4109844209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1556599511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3771507065"/>
                    </a:ext>
                  </a:extLst>
                </a:gridCol>
              </a:tblGrid>
              <a:tr h="101704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Random Access 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4340598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G/Y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B/U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R/V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1838715866"/>
                  </a:ext>
                </a:extLst>
              </a:tr>
              <a:tr h="18306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text &amp; graphics with motion, 1080p &amp;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-0.12%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-0.15%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491671375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mixed content, 1440p &amp;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131469419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Animation,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-0.40%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2626382390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camera captured,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-0.20%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156407666"/>
                  </a:ext>
                </a:extLst>
              </a:tr>
              <a:tr h="18306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text &amp; graphics with motion, 1080p &amp;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840522102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mixed content, 1440p &amp;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842210052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Animation,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476722346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camera captured,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-0.20%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-0.30%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1820864652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Enc Time[%]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99%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3253335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Dec Time[%]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6468537"/>
                  </a:ext>
                </a:extLst>
              </a:tr>
            </a:tbl>
          </a:graphicData>
        </a:graphic>
      </p:graphicFrame>
      <p:sp>
        <p:nvSpPr>
          <p:cNvPr id="2" name="タイトル 1">
            <a:extLst>
              <a:ext uri="{FF2B5EF4-FFF2-40B4-BE49-F238E27FC236}">
                <a16:creationId xmlns:a16="http://schemas.microsoft.com/office/drawing/2014/main" id="{6B1839F0-5485-4C3C-BD7F-23EA4929D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kumimoji="1" lang="en-US" altLang="ja-JP" dirty="0">
                <a:latin typeface="+mj-lt"/>
              </a:rPr>
              <a:t>Simulation</a:t>
            </a:r>
            <a:r>
              <a:rPr kumimoji="1" lang="en-US" altLang="ja-JP" dirty="0"/>
              <a:t> Results</a:t>
            </a:r>
            <a:endParaRPr kumimoji="1" lang="ja-JP" altLang="en-US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5B4B2974-DBC0-4D46-AF4B-C95997AE45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926268"/>
              </p:ext>
            </p:extLst>
          </p:nvPr>
        </p:nvGraphicFramePr>
        <p:xfrm>
          <a:off x="2307462" y="2303914"/>
          <a:ext cx="3794889" cy="292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8813">
                  <a:extLst>
                    <a:ext uri="{9D8B030D-6E8A-4147-A177-3AD203B41FA5}">
                      <a16:colId xmlns:a16="http://schemas.microsoft.com/office/drawing/2014/main" val="2151482126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1563541362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115885911"/>
                    </a:ext>
                  </a:extLst>
                </a:gridCol>
                <a:gridCol w="558692">
                  <a:extLst>
                    <a:ext uri="{9D8B030D-6E8A-4147-A177-3AD203B41FA5}">
                      <a16:colId xmlns:a16="http://schemas.microsoft.com/office/drawing/2014/main" val="1941944022"/>
                    </a:ext>
                  </a:extLst>
                </a:gridCol>
              </a:tblGrid>
              <a:tr h="101704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All Intra 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3345674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G/Y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B/U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</a:rPr>
                        <a:t>R/V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909548595"/>
                  </a:ext>
                </a:extLst>
              </a:tr>
              <a:tr h="18306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text &amp; graphics with motion, 1080p &amp;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373435270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mixed content, 1440p &amp;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971683085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Animation,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4166894907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RGB, camera captured,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3085373186"/>
                  </a:ext>
                </a:extLst>
              </a:tr>
              <a:tr h="18306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text &amp; graphics with motion, 1080p &amp;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4060368559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mixed content, 1440p &amp;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2636585704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Animation, 720p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401314208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YUV, camera captured, 1080p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extLst>
                  <a:ext uri="{0D108BD9-81ED-4DB2-BD59-A6C34878D82A}">
                    <a16:rowId xmlns:a16="http://schemas.microsoft.com/office/drawing/2014/main" val="2430754824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Enc Time[%]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293962"/>
                  </a:ext>
                </a:extLst>
              </a:tr>
              <a:tr h="10170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</a:rPr>
                        <a:t>Dec Time[%]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41953" marR="41953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1893212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21C13FA-71E4-4CFD-8A9B-D0988F4BBF98}"/>
              </a:ext>
            </a:extLst>
          </p:cNvPr>
          <p:cNvSpPr txBox="1"/>
          <p:nvPr/>
        </p:nvSpPr>
        <p:spPr>
          <a:xfrm>
            <a:off x="431799" y="937026"/>
            <a:ext cx="1075826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/>
              <a:t>Proposal was implemented on top of VTM-7.1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/>
              <a:t>Simulation for </a:t>
            </a:r>
            <a:r>
              <a:rPr lang="en-US" altLang="ja-JP" dirty="0" err="1"/>
              <a:t>DualITreeOn</a:t>
            </a:r>
            <a:r>
              <a:rPr lang="en-US" altLang="ja-JP" dirty="0"/>
              <a:t>/</a:t>
            </a:r>
            <a:r>
              <a:rPr lang="en-US" altLang="ja-JP" dirty="0" err="1"/>
              <a:t>DualITreeOff</a:t>
            </a:r>
            <a:r>
              <a:rPr lang="en-US" altLang="ja-JP" dirty="0"/>
              <a:t> were conducted for RGB444/YUV444 SCC sequences</a:t>
            </a:r>
            <a:endParaRPr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39CD0C8-277E-4981-9C8F-B23C3CFBF7A0}"/>
              </a:ext>
            </a:extLst>
          </p:cNvPr>
          <p:cNvSpPr txBox="1"/>
          <p:nvPr/>
        </p:nvSpPr>
        <p:spPr>
          <a:xfrm>
            <a:off x="5119700" y="1819394"/>
            <a:ext cx="1482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800" dirty="0" err="1"/>
              <a:t>DualITree</a:t>
            </a:r>
            <a:r>
              <a:rPr lang="en-US" altLang="ja-JP" sz="1800" dirty="0"/>
              <a:t>: ON</a:t>
            </a:r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80055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13E644-73A2-4410-9176-3627FE2DE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Conclusion</a:t>
            </a:r>
            <a:endParaRPr kumimoji="1" lang="ja-JP" altLang="en-US" dirty="0">
              <a:latin typeface="+mj-lt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99335C5-4D6C-48C1-A18A-155200F5427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Clip </a:t>
            </a: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 after QP adjustment for ACT(Adaptive Color Transform) to keep the </a:t>
            </a: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  in valid range: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In case of </a:t>
            </a: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 for non-TS</a:t>
            </a:r>
            <a:br>
              <a:rPr lang="en-US" altLang="ja-JP" sz="2000" dirty="0">
                <a:latin typeface="+mn-lt"/>
              </a:rPr>
            </a:b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 = Max( 0, </a:t>
            </a: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 − ( </a:t>
            </a:r>
            <a:r>
              <a:rPr lang="en-US" altLang="ja-JP" sz="2000" dirty="0" err="1">
                <a:latin typeface="+mn-lt"/>
              </a:rPr>
              <a:t>cu_act_enabled_flag</a:t>
            </a:r>
            <a:r>
              <a:rPr lang="en-US" altLang="ja-JP" sz="2000" dirty="0">
                <a:latin typeface="+mn-lt"/>
              </a:rPr>
              <a:t>[ </a:t>
            </a:r>
            <a:r>
              <a:rPr lang="en-US" altLang="ja-JP" sz="2000" dirty="0" err="1">
                <a:latin typeface="+mn-lt"/>
              </a:rPr>
              <a:t>xTbY</a:t>
            </a:r>
            <a:r>
              <a:rPr lang="en-US" altLang="ja-JP" sz="2000" dirty="0">
                <a:latin typeface="+mn-lt"/>
              </a:rPr>
              <a:t> ][ </a:t>
            </a:r>
            <a:r>
              <a:rPr lang="en-US" altLang="ja-JP" sz="2000" dirty="0" err="1">
                <a:latin typeface="+mn-lt"/>
              </a:rPr>
              <a:t>yTbY</a:t>
            </a:r>
            <a:r>
              <a:rPr lang="en-US" altLang="ja-JP" sz="2000" dirty="0">
                <a:latin typeface="+mn-lt"/>
              </a:rPr>
              <a:t> ] ? (</a:t>
            </a:r>
            <a:r>
              <a:rPr lang="en-US" altLang="ja-JP" sz="2000" dirty="0" err="1">
                <a:latin typeface="+mn-lt"/>
              </a:rPr>
              <a:t>cIdx</a:t>
            </a:r>
            <a:r>
              <a:rPr lang="en-US" altLang="ja-JP" sz="2000" dirty="0">
                <a:latin typeface="+mn-lt"/>
              </a:rPr>
              <a:t>&lt;2 ? 5 : 3): 0 ) ) 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In case of </a:t>
            </a:r>
            <a:r>
              <a:rPr lang="en-US" altLang="ja-JP" sz="2000" dirty="0" err="1">
                <a:latin typeface="+mn-lt"/>
              </a:rPr>
              <a:t>qP</a:t>
            </a:r>
            <a:r>
              <a:rPr lang="en-US" altLang="ja-JP" sz="2000" dirty="0">
                <a:latin typeface="+mn-lt"/>
              </a:rPr>
              <a:t> for TS</a:t>
            </a:r>
            <a:br>
              <a:rPr lang="en-US" altLang="ja-JP" sz="2000" dirty="0">
                <a:latin typeface="+mn-lt"/>
              </a:rPr>
            </a:br>
            <a:r>
              <a:rPr lang="en-CA" altLang="ja-JP" sz="2000" dirty="0" err="1">
                <a:latin typeface="+mn-lt"/>
                <a:ea typeface="游明朝" panose="02020400000000000000" pitchFamily="18" charset="-128"/>
              </a:rPr>
              <a:t>qP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 = Max( </a:t>
            </a:r>
            <a:r>
              <a:rPr lang="en-US" altLang="ja-JP" sz="2000" dirty="0" err="1"/>
              <a:t>QpPrimeTsMin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, </a:t>
            </a:r>
            <a:r>
              <a:rPr lang="en-CA" altLang="ja-JP" sz="2000" dirty="0" err="1">
                <a:latin typeface="+mn-lt"/>
                <a:ea typeface="游明朝" panose="02020400000000000000" pitchFamily="18" charset="-128"/>
              </a:rPr>
              <a:t>qP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 − ( </a:t>
            </a:r>
            <a:r>
              <a:rPr lang="en-CA" altLang="ja-JP" sz="2000" dirty="0" err="1">
                <a:latin typeface="+mn-lt"/>
                <a:ea typeface="游明朝" panose="02020400000000000000" pitchFamily="18" charset="-128"/>
              </a:rPr>
              <a:t>cu_act_enabled_flag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[ </a:t>
            </a:r>
            <a:r>
              <a:rPr lang="en-CA" altLang="ja-JP" sz="2000" dirty="0" err="1">
                <a:latin typeface="+mn-lt"/>
                <a:ea typeface="游明朝" panose="02020400000000000000" pitchFamily="18" charset="-128"/>
              </a:rPr>
              <a:t>xTbY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 ][ </a:t>
            </a:r>
            <a:r>
              <a:rPr lang="en-CA" altLang="ja-JP" sz="2000" dirty="0" err="1">
                <a:latin typeface="+mn-lt"/>
                <a:ea typeface="游明朝" panose="02020400000000000000" pitchFamily="18" charset="-128"/>
              </a:rPr>
              <a:t>yTbY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 ] ? (</a:t>
            </a:r>
            <a:r>
              <a:rPr lang="en-CA" altLang="ja-JP" sz="2000" dirty="0" err="1">
                <a:latin typeface="+mn-lt"/>
                <a:ea typeface="游明朝" panose="02020400000000000000" pitchFamily="18" charset="-128"/>
              </a:rPr>
              <a:t>cIdx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&lt;2 ? 5 : 3): 0 ) 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It can improve coding efficiency at low QP for SCC444 sequences.  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CA" altLang="ja-JP" sz="1200" dirty="0">
              <a:latin typeface="+mn-lt"/>
              <a:ea typeface="游明朝" panose="02020400000000000000" pitchFamily="18" charset="-128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CA" altLang="ja-JP" sz="1200" dirty="0">
              <a:latin typeface="+mn-lt"/>
              <a:ea typeface="游明朝" panose="02020400000000000000" pitchFamily="18" charset="-128"/>
            </a:endParaRPr>
          </a:p>
          <a:p>
            <a:pPr marL="0" indent="0"/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20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Recommend: Adopt JVET-Q0098 into the next VTM/VVC WD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dirty="0"/>
              <a:t>Thanks </a:t>
            </a:r>
            <a:r>
              <a:rPr lang="en-US" altLang="ja-JP" dirty="0" err="1"/>
              <a:t>Kwai</a:t>
            </a:r>
            <a:r>
              <a:rPr lang="en-US" altLang="ja-JP" dirty="0"/>
              <a:t> for Crosscheck</a:t>
            </a: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9CF8F014-AAD1-4099-A99A-15DB2708ACC9}"/>
              </a:ext>
            </a:extLst>
          </p:cNvPr>
          <p:cNvGraphicFramePr>
            <a:graphicFrameLocks noGrp="1"/>
          </p:cNvGraphicFramePr>
          <p:nvPr/>
        </p:nvGraphicFramePr>
        <p:xfrm>
          <a:off x="1637854" y="3789834"/>
          <a:ext cx="7835898" cy="14287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80678">
                  <a:extLst>
                    <a:ext uri="{9D8B030D-6E8A-4147-A177-3AD203B41FA5}">
                      <a16:colId xmlns:a16="http://schemas.microsoft.com/office/drawing/2014/main" val="1004998250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3788875190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3203404384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862209963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203162345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597933825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531149883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2808001100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970062513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3207810190"/>
                    </a:ext>
                  </a:extLst>
                </a:gridCol>
                <a:gridCol w="685522">
                  <a:extLst>
                    <a:ext uri="{9D8B030D-6E8A-4147-A177-3AD203B41FA5}">
                      <a16:colId xmlns:a16="http://schemas.microsoft.com/office/drawing/2014/main" val="1383457614"/>
                    </a:ext>
                  </a:extLst>
                </a:gridCol>
              </a:tblGrid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1" u="none" strike="noStrike" dirty="0">
                          <a:effectLst/>
                        </a:rPr>
                        <a:t>　</a:t>
                      </a:r>
                      <a:endParaRPr lang="ja-JP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1" u="none" strike="noStrike" dirty="0">
                          <a:effectLst/>
                        </a:rPr>
                        <a:t>　</a:t>
                      </a:r>
                      <a:endParaRPr lang="ja-JP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AI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RA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LB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738685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u="none" strike="noStrike" dirty="0">
                          <a:effectLst/>
                        </a:rPr>
                        <a:t>　</a:t>
                      </a:r>
                      <a:endParaRPr lang="ja-JP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u="none" strike="noStrike" dirty="0">
                          <a:effectLst/>
                        </a:rPr>
                        <a:t>　</a:t>
                      </a:r>
                      <a:endParaRPr lang="ja-JP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G/Y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B/U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R/V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G/Y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B/U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R/V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G/Y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B/U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R/V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76043227"/>
                  </a:ext>
                </a:extLst>
              </a:tr>
              <a:tr h="2381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DualITreeOFF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RGB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 dirty="0">
                          <a:effectLst/>
                        </a:rPr>
                        <a:t>-0.17%</a:t>
                      </a:r>
                      <a:endParaRPr lang="en-US" altLang="ja-JP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 dirty="0">
                          <a:effectLst/>
                        </a:rPr>
                        <a:t>-0.37%</a:t>
                      </a:r>
                      <a:endParaRPr lang="en-US" altLang="ja-JP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-0.33%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 dirty="0">
                          <a:effectLst/>
                        </a:rPr>
                        <a:t>-0.09%</a:t>
                      </a:r>
                      <a:endParaRPr lang="en-US" altLang="ja-JP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-0.25%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-0.27%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-0.11%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-0.34%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-0.31%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83004961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YUV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 dirty="0">
                          <a:effectLst/>
                        </a:rPr>
                        <a:t>0.00%</a:t>
                      </a:r>
                      <a:endParaRPr lang="en-US" altLang="ja-JP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 dirty="0">
                          <a:effectLst/>
                        </a:rPr>
                        <a:t>0.00%</a:t>
                      </a:r>
                      <a:endParaRPr lang="en-US" altLang="ja-JP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-0.01%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-0.02%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0.01%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-0.01%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9033463"/>
                  </a:ext>
                </a:extLst>
              </a:tr>
              <a:tr h="2381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DualITreeON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RGB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 dirty="0">
                          <a:effectLst/>
                        </a:rPr>
                        <a:t>0.00%</a:t>
                      </a:r>
                      <a:endParaRPr lang="en-US" altLang="ja-JP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-0.06%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-0.25%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-0.29%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-0.09%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-0.29%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-0.27%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67082567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YUV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0.00%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 dirty="0">
                          <a:effectLst/>
                        </a:rPr>
                        <a:t>0.00%</a:t>
                      </a:r>
                      <a:endParaRPr lang="en-US" altLang="ja-JP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 dirty="0">
                          <a:effectLst/>
                        </a:rPr>
                        <a:t>0.00%</a:t>
                      </a:r>
                      <a:endParaRPr lang="en-US" altLang="ja-JP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-0.05%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-0.07%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-0.05%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>
                          <a:effectLst/>
                        </a:rPr>
                        <a:t>-0.19%</a:t>
                      </a:r>
                      <a:endParaRPr lang="en-US" altLang="ja-JP" sz="11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u="none" strike="noStrike" dirty="0">
                          <a:effectLst/>
                        </a:rPr>
                        <a:t>-0.13%</a:t>
                      </a:r>
                      <a:endParaRPr lang="en-US" altLang="ja-JP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61600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2638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0492850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8950</TotalTime>
  <Words>1318</Words>
  <Application>Microsoft Office PowerPoint</Application>
  <PresentationFormat>ユーザー設定</PresentationFormat>
  <Paragraphs>401</Paragraphs>
  <Slides>10</Slides>
  <Notes>0</Notes>
  <HiddenSlides>1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10</vt:i4>
      </vt:variant>
    </vt:vector>
  </HeadingPairs>
  <TitlesOfParts>
    <vt:vector size="22" baseType="lpstr">
      <vt:lpstr>Myriad Pro</vt:lpstr>
      <vt:lpstr>SST</vt:lpstr>
      <vt:lpstr>SST Japanese Pro Regular</vt:lpstr>
      <vt:lpstr>游ゴシック</vt:lpstr>
      <vt:lpstr>Arial</vt:lpstr>
      <vt:lpstr>Calibri</vt:lpstr>
      <vt:lpstr>Tahoma</vt:lpstr>
      <vt:lpstr>Times New Roman</vt:lpstr>
      <vt:lpstr>Light Gray Master</vt:lpstr>
      <vt:lpstr>Dark Gray Master</vt:lpstr>
      <vt:lpstr>Black Master</vt:lpstr>
      <vt:lpstr>White Master</vt:lpstr>
      <vt:lpstr>PowerPoint プレゼンテーション</vt:lpstr>
      <vt:lpstr>Summary of JVET-Q0098</vt:lpstr>
      <vt:lpstr>Introduction</vt:lpstr>
      <vt:lpstr>Proposal</vt:lpstr>
      <vt:lpstr>Highlight of Spec changes in 8.7.3 Scaling process for transform coefficients  </vt:lpstr>
      <vt:lpstr>Simulation Results</vt:lpstr>
      <vt:lpstr>Simulation Results</vt:lpstr>
      <vt:lpstr>Conclusion</vt:lpstr>
      <vt:lpstr>PowerPoint プレゼンテーション</vt:lpstr>
      <vt:lpstr>Summary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Kenji Kondo</cp:lastModifiedBy>
  <cp:revision>1084</cp:revision>
  <cp:lastPrinted>2013-12-10T02:42:04Z</cp:lastPrinted>
  <dcterms:created xsi:type="dcterms:W3CDTF">2013-05-24T02:48:34Z</dcterms:created>
  <dcterms:modified xsi:type="dcterms:W3CDTF">2020-01-12T14:39:18Z</dcterms:modified>
</cp:coreProperties>
</file>