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3"/>
  </p:notesMasterIdLst>
  <p:sldIdLst>
    <p:sldId id="274" r:id="rId3"/>
    <p:sldId id="256" r:id="rId4"/>
    <p:sldId id="275" r:id="rId5"/>
    <p:sldId id="258" r:id="rId6"/>
    <p:sldId id="282" r:id="rId7"/>
    <p:sldId id="283" r:id="rId8"/>
    <p:sldId id="268" r:id="rId9"/>
    <p:sldId id="281" r:id="rId10"/>
    <p:sldId id="262" r:id="rId11"/>
    <p:sldId id="273" r:id="rId12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70" autoAdjust="0"/>
    <p:restoredTop sz="94660"/>
  </p:normalViewPr>
  <p:slideViewPr>
    <p:cSldViewPr>
      <p:cViewPr varScale="1">
        <p:scale>
          <a:sx n="122" d="100"/>
          <a:sy n="122" d="100"/>
        </p:scale>
        <p:origin x="75" y="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07.01.2020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009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(JVET-P0084)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1864212" y="4644574"/>
            <a:ext cx="53285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AHG13: Analysis of the Energy Demand and Time Complexity of Several Coding Tools in VTM-7.0</a:t>
            </a: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Jan. 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 anchor="ctr">
            <a:noAutofit/>
          </a:bodyPr>
          <a:lstStyle/>
          <a:p>
            <a:r>
              <a:rPr lang="de-DE" sz="2000" dirty="0" smtClean="0"/>
              <a:t>AHG13: Analysis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Energy</a:t>
            </a:r>
            <a:r>
              <a:rPr lang="de-DE" sz="2000" dirty="0" smtClean="0"/>
              <a:t> Demand </a:t>
            </a:r>
            <a:r>
              <a:rPr lang="de-DE" sz="2000" dirty="0" err="1" smtClean="0"/>
              <a:t>and</a:t>
            </a:r>
            <a:r>
              <a:rPr lang="de-DE" sz="2000" dirty="0" smtClean="0"/>
              <a:t> Time </a:t>
            </a:r>
            <a:r>
              <a:rPr lang="de-DE" sz="2000" dirty="0" err="1" smtClean="0"/>
              <a:t>Complexity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Several</a:t>
            </a:r>
            <a:r>
              <a:rPr lang="de-DE" sz="2000" dirty="0" smtClean="0"/>
              <a:t> </a:t>
            </a:r>
            <a:r>
              <a:rPr lang="de-DE" sz="2000" dirty="0" err="1" smtClean="0"/>
              <a:t>Coding</a:t>
            </a:r>
            <a:r>
              <a:rPr lang="de-DE" sz="2000" dirty="0" smtClean="0"/>
              <a:t> Tools in VTM-7.0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b="1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/>
              <a:t>Energy </a:t>
            </a:r>
            <a:r>
              <a:rPr lang="en-US" sz="1800" dirty="0" smtClean="0"/>
              <a:t>Measurement &amp; Test Set</a:t>
            </a:r>
          </a:p>
          <a:p>
            <a:r>
              <a:rPr lang="en-US" sz="1800" dirty="0" smtClean="0"/>
              <a:t>Tool Analysis</a:t>
            </a:r>
            <a:endParaRPr lang="en-US" sz="1800" dirty="0"/>
          </a:p>
          <a:p>
            <a:r>
              <a:rPr lang="en-US" sz="1800" dirty="0"/>
              <a:t>Comparison of VTM and HM</a:t>
            </a:r>
          </a:p>
          <a:p>
            <a:r>
              <a:rPr lang="de-DE" sz="1800" dirty="0" err="1" smtClean="0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smtClean="0"/>
              <a:t>Measurement &amp; Test Set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:</a:t>
            </a:r>
          </a:p>
          <a:p>
            <a:pPr lvl="1"/>
            <a:r>
              <a:rPr lang="de-DE" sz="1600" dirty="0" smtClean="0"/>
              <a:t>Desktop </a:t>
            </a:r>
            <a:r>
              <a:rPr lang="de-DE" sz="1600" dirty="0"/>
              <a:t>PC</a:t>
            </a:r>
          </a:p>
          <a:p>
            <a:pPr lvl="2"/>
            <a:r>
              <a:rPr lang="de-DE" sz="1600" dirty="0"/>
              <a:t>Intel i7-8700 CPU</a:t>
            </a:r>
          </a:p>
          <a:p>
            <a:pPr lvl="2"/>
            <a:r>
              <a:rPr lang="de-DE" sz="1600" dirty="0"/>
              <a:t>OS: </a:t>
            </a:r>
            <a:r>
              <a:rPr lang="de-DE" sz="1600" dirty="0" err="1"/>
              <a:t>CentOS</a:t>
            </a:r>
            <a:r>
              <a:rPr lang="de-DE" sz="1600" dirty="0"/>
              <a:t> 7</a:t>
            </a:r>
          </a:p>
          <a:p>
            <a:pPr lvl="1"/>
            <a:r>
              <a:rPr lang="de-DE" sz="1600" dirty="0" smtClean="0"/>
              <a:t>Measurement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integrated</a:t>
            </a:r>
            <a:r>
              <a:rPr lang="de-DE" sz="1600" dirty="0"/>
              <a:t> power </a:t>
            </a:r>
            <a:r>
              <a:rPr lang="de-DE" sz="1600" dirty="0" err="1"/>
              <a:t>meter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Intel CPU: Running Average Power Limit (RAPL)</a:t>
            </a:r>
          </a:p>
          <a:p>
            <a:r>
              <a:rPr lang="de-DE" sz="2000" dirty="0" smtClean="0"/>
              <a:t>Test Set:</a:t>
            </a:r>
          </a:p>
          <a:p>
            <a:pPr lvl="1"/>
            <a:r>
              <a:rPr lang="de-DE" sz="1600" dirty="0" err="1"/>
              <a:t>Based</a:t>
            </a:r>
            <a:r>
              <a:rPr lang="de-DE" sz="1600" dirty="0"/>
              <a:t> on JVET </a:t>
            </a: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test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SDR </a:t>
            </a:r>
            <a:r>
              <a:rPr lang="de-DE" sz="1600" dirty="0" err="1"/>
              <a:t>sequences</a:t>
            </a:r>
            <a:r>
              <a:rPr lang="de-DE" sz="1600" dirty="0"/>
              <a:t> (JVET-N1010</a:t>
            </a:r>
            <a:r>
              <a:rPr lang="de-DE" sz="1600" dirty="0" smtClean="0"/>
              <a:t>) </a:t>
            </a:r>
          </a:p>
          <a:p>
            <a:pPr lvl="1"/>
            <a:r>
              <a:rPr lang="de-DE" sz="1600" dirty="0" smtClean="0"/>
              <a:t>Tool-Tests </a:t>
            </a:r>
            <a:r>
              <a:rPr lang="de-DE" sz="1600" dirty="0" err="1" smtClean="0"/>
              <a:t>according</a:t>
            </a:r>
            <a:r>
              <a:rPr lang="de-DE" sz="1600" dirty="0" smtClean="0"/>
              <a:t> </a:t>
            </a:r>
            <a:r>
              <a:rPr lang="de-DE" sz="1600" dirty="0" err="1" smtClean="0"/>
              <a:t>to</a:t>
            </a:r>
            <a:r>
              <a:rPr lang="de-DE" sz="1600" dirty="0" smtClean="0"/>
              <a:t> JVET-Q0013</a:t>
            </a:r>
            <a:endParaRPr lang="de-DE" sz="2000" dirty="0" smtClean="0"/>
          </a:p>
          <a:p>
            <a:pPr lvl="1"/>
            <a:r>
              <a:rPr lang="de-DE" sz="1600" dirty="0" smtClean="0"/>
              <a:t>VVC</a:t>
            </a:r>
            <a:r>
              <a:rPr lang="de-DE" sz="1600" dirty="0"/>
              <a:t>:</a:t>
            </a:r>
          </a:p>
          <a:p>
            <a:pPr lvl="2"/>
            <a:r>
              <a:rPr lang="de-DE" sz="1400" dirty="0"/>
              <a:t>Encoding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decoding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VTM-7.0</a:t>
            </a:r>
          </a:p>
          <a:p>
            <a:pPr lvl="2"/>
            <a:r>
              <a:rPr lang="de-DE" sz="1400" dirty="0" err="1"/>
              <a:t>Configuration</a:t>
            </a:r>
            <a:r>
              <a:rPr lang="de-DE" sz="1400" dirty="0"/>
              <a:t>: </a:t>
            </a:r>
            <a:r>
              <a:rPr lang="de-DE" sz="1400" dirty="0" err="1"/>
              <a:t>intra</a:t>
            </a:r>
            <a:r>
              <a:rPr lang="de-DE" sz="1400" dirty="0"/>
              <a:t>, lowdelay, randomaccess</a:t>
            </a:r>
          </a:p>
          <a:p>
            <a:pPr lvl="1"/>
            <a:endParaRPr lang="de-DE" sz="1600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0"/>
          <a:stretch/>
        </p:blipFill>
        <p:spPr>
          <a:xfrm>
            <a:off x="5891554" y="843558"/>
            <a:ext cx="2808610" cy="1274850"/>
          </a:xfrm>
        </p:spPr>
      </p:pic>
    </p:spTree>
    <p:extLst>
      <p:ext uri="{BB962C8B-B14F-4D97-AF65-F5344CB8AC3E}">
        <p14:creationId xmlns:p14="http://schemas.microsoft.com/office/powerpoint/2010/main" val="194749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Evaluated tools:</a:t>
            </a:r>
            <a:endParaRPr lang="en-US" dirty="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154964"/>
              </p:ext>
            </p:extLst>
          </p:nvPr>
        </p:nvGraphicFramePr>
        <p:xfrm>
          <a:off x="1712913" y="1274763"/>
          <a:ext cx="5718175" cy="259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3" imgW="5717562" imgH="2594331" progId="Word.Document.12">
                  <p:embed/>
                </p:oleObj>
              </mc:Choice>
              <mc:Fallback>
                <p:oleObj name="Dokument" r:id="rId3" imgW="5717562" imgH="25943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2913" y="1274763"/>
                        <a:ext cx="5718175" cy="259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4857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 smtClean="0"/>
              <a:t>Evaluation metrics:</a:t>
            </a:r>
          </a:p>
          <a:p>
            <a:pPr lvl="1"/>
            <a:r>
              <a:rPr lang="en-US" dirty="0"/>
              <a:t>Bjøntegaard-Delta-Rate (</a:t>
            </a:r>
            <a:r>
              <a:rPr lang="en-US" dirty="0" smtClean="0"/>
              <a:t>BDR)</a:t>
            </a:r>
          </a:p>
          <a:p>
            <a:pPr lvl="1"/>
            <a:r>
              <a:rPr lang="en-US" dirty="0" smtClean="0"/>
              <a:t>Bjøntegaard-Delta-Decoding-Energy </a:t>
            </a:r>
            <a:r>
              <a:rPr lang="en-US" dirty="0"/>
              <a:t>(BDDE) </a:t>
            </a:r>
            <a:r>
              <a:rPr lang="en-US" dirty="0" smtClean="0"/>
              <a:t>[</a:t>
            </a:r>
            <a:r>
              <a:rPr lang="en-US" dirty="0"/>
              <a:t>2</a:t>
            </a:r>
            <a:r>
              <a:rPr lang="en-US" dirty="0" smtClean="0"/>
              <a:t>]</a:t>
            </a:r>
          </a:p>
          <a:p>
            <a:pPr lvl="2"/>
            <a:r>
              <a:rPr lang="en-US" dirty="0" smtClean="0"/>
              <a:t>Positive value </a:t>
            </a:r>
            <a:r>
              <a:rPr lang="en-US" dirty="0" smtClean="0">
                <a:sym typeface="Wingdings" panose="05000000000000000000" pitchFamily="2" charset="2"/>
              </a:rPr>
              <a:t> Higher energy demand if tool is switched </a:t>
            </a:r>
            <a:r>
              <a:rPr lang="en-US" dirty="0" smtClean="0">
                <a:sym typeface="Wingdings" panose="05000000000000000000" pitchFamily="2" charset="2"/>
              </a:rPr>
              <a:t>off 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>
                <a:sym typeface="Wingdings" panose="05000000000000000000" pitchFamily="2" charset="2"/>
              </a:rPr>
              <a:t>Usage of tool improves energy-efficiency</a:t>
            </a:r>
            <a:endParaRPr lang="en-US" dirty="0" smtClean="0"/>
          </a:p>
          <a:p>
            <a:pPr lvl="1"/>
            <a:r>
              <a:rPr lang="en-US" dirty="0" smtClean="0"/>
              <a:t>Bjøntegaard-Delta-Decoding-Time </a:t>
            </a:r>
            <a:r>
              <a:rPr lang="en-US" dirty="0"/>
              <a:t>(BDDT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179512" y="4227934"/>
            <a:ext cx="88569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dirty="0" smtClean="0">
                <a:solidFill>
                  <a:schemeClr val="bg1">
                    <a:lumMod val="75000"/>
                  </a:schemeClr>
                </a:solidFill>
              </a:rPr>
              <a:t>[2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] C. </a:t>
            </a:r>
            <a:r>
              <a:rPr lang="en-CA" sz="1050" dirty="0" smtClean="0">
                <a:solidFill>
                  <a:schemeClr val="bg1">
                    <a:lumMod val="75000"/>
                  </a:schemeClr>
                </a:solidFill>
              </a:rPr>
              <a:t>Herglotz et al. 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Decoding-Energy-Rate-Distortion Optimization for Video Coding. IEEE </a:t>
            </a:r>
            <a:r>
              <a:rPr lang="en-CA" sz="1050" dirty="0" smtClean="0">
                <a:solidFill>
                  <a:schemeClr val="bg1">
                    <a:lumMod val="75000"/>
                  </a:schemeClr>
                </a:solidFill>
              </a:rPr>
              <a:t>Trans. 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on Circuits and Systems for Video Technology, Vol. 29(1), 2019.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2345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 smtClean="0"/>
              <a:t>Analysis </a:t>
            </a:r>
            <a:r>
              <a:rPr lang="de-DE" sz="1800" dirty="0" err="1" smtClean="0"/>
              <a:t>of</a:t>
            </a:r>
            <a:r>
              <a:rPr lang="de-DE" sz="1800" dirty="0" smtClean="0"/>
              <a:t> ALF, AMVR, </a:t>
            </a:r>
            <a:r>
              <a:rPr lang="de-DE" sz="1800" dirty="0" err="1" smtClean="0"/>
              <a:t>and</a:t>
            </a:r>
            <a:r>
              <a:rPr lang="de-DE" sz="1800" dirty="0" smtClean="0"/>
              <a:t> BDOF:</a:t>
            </a:r>
            <a:endParaRPr lang="de-DE" sz="1800" dirty="0"/>
          </a:p>
          <a:p>
            <a:pPr lvl="1"/>
            <a:endParaRPr lang="de-DE" sz="1600" dirty="0" smtClean="0"/>
          </a:p>
          <a:p>
            <a:pPr lvl="1"/>
            <a:endParaRPr lang="de-DE" sz="1600" dirty="0"/>
          </a:p>
          <a:p>
            <a:pPr lvl="1"/>
            <a:endParaRPr lang="de-DE" sz="1600" dirty="0" smtClean="0"/>
          </a:p>
          <a:p>
            <a:pPr lvl="1"/>
            <a:endParaRPr lang="de-DE" sz="1600" dirty="0"/>
          </a:p>
          <a:p>
            <a:pPr lvl="1"/>
            <a:endParaRPr lang="de-DE" sz="1600" dirty="0" smtClean="0"/>
          </a:p>
          <a:p>
            <a:pPr lvl="1"/>
            <a:endParaRPr lang="de-DE" sz="1600" dirty="0"/>
          </a:p>
          <a:p>
            <a:pPr lvl="1"/>
            <a:endParaRPr lang="de-DE" sz="1600" dirty="0" smtClean="0"/>
          </a:p>
          <a:p>
            <a:pPr lvl="1"/>
            <a:r>
              <a:rPr lang="de-DE" sz="1600" dirty="0" smtClean="0"/>
              <a:t>ALF </a:t>
            </a:r>
            <a:r>
              <a:rPr lang="de-DE" sz="1600" dirty="0" err="1" smtClean="0"/>
              <a:t>increases</a:t>
            </a:r>
            <a:r>
              <a:rPr lang="de-DE" sz="1600" dirty="0" smtClean="0"/>
              <a:t> RD-efficiency at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cost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energy</a:t>
            </a:r>
            <a:r>
              <a:rPr lang="de-DE" sz="1600" dirty="0" smtClean="0"/>
              <a:t> </a:t>
            </a:r>
            <a:r>
              <a:rPr lang="de-DE" sz="1600" dirty="0" err="1" smtClean="0"/>
              <a:t>demand</a:t>
            </a:r>
            <a:endParaRPr lang="de-DE" sz="1600" dirty="0" smtClean="0"/>
          </a:p>
          <a:p>
            <a:pPr lvl="1"/>
            <a:r>
              <a:rPr lang="de-DE" sz="1600" dirty="0" smtClean="0"/>
              <a:t>AMVR </a:t>
            </a:r>
            <a:r>
              <a:rPr lang="de-DE" sz="1600" dirty="0" err="1" smtClean="0"/>
              <a:t>increases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smtClean="0"/>
              <a:t>RD-efficiency </a:t>
            </a:r>
            <a:r>
              <a:rPr lang="de-DE" sz="1600" dirty="0" err="1" smtClean="0"/>
              <a:t>as</a:t>
            </a:r>
            <a:r>
              <a:rPr lang="de-DE" sz="1600" dirty="0" smtClean="0"/>
              <a:t> </a:t>
            </a:r>
            <a:r>
              <a:rPr lang="de-DE" sz="1600" dirty="0" err="1" smtClean="0"/>
              <a:t>well</a:t>
            </a:r>
            <a:r>
              <a:rPr lang="de-DE" sz="1600" dirty="0" smtClean="0"/>
              <a:t> </a:t>
            </a:r>
            <a:r>
              <a:rPr lang="de-DE" sz="1600" dirty="0" err="1" smtClean="0"/>
              <a:t>as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energy</a:t>
            </a:r>
            <a:r>
              <a:rPr lang="de-DE" sz="1600" dirty="0" smtClean="0"/>
              <a:t>-efficiency </a:t>
            </a:r>
            <a:endParaRPr lang="de-DE" sz="16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Tool Analysis</a:t>
            </a:r>
            <a:endParaRPr lang="en-US" dirty="0"/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75606"/>
            <a:ext cx="417646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4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tool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 smtClean="0"/>
              <a:t>Evaluation:</a:t>
            </a:r>
            <a:endParaRPr lang="de-DE" sz="1800" dirty="0"/>
          </a:p>
          <a:p>
            <a:pPr lvl="1"/>
            <a:endParaRPr lang="de-DE" sz="1600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987550" y="19256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96370"/>
              </p:ext>
            </p:extLst>
          </p:nvPr>
        </p:nvGraphicFramePr>
        <p:xfrm>
          <a:off x="2267744" y="1440897"/>
          <a:ext cx="5168900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715645">
                  <a:extLst>
                    <a:ext uri="{9D8B030D-6E8A-4147-A177-3AD203B41FA5}">
                      <a16:colId xmlns:a16="http://schemas.microsoft.com/office/drawing/2014/main" val="813698933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1390572839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762372818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4127419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315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02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331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0748"/>
                  </a:ext>
                </a:extLst>
              </a:tr>
            </a:tbl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133110"/>
              </p:ext>
            </p:extLst>
          </p:nvPr>
        </p:nvGraphicFramePr>
        <p:xfrm>
          <a:off x="2267744" y="2410379"/>
          <a:ext cx="51689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15645">
                  <a:extLst>
                    <a:ext uri="{9D8B030D-6E8A-4147-A177-3AD203B41FA5}">
                      <a16:colId xmlns:a16="http://schemas.microsoft.com/office/drawing/2014/main" val="809648987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3988472868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904101115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1344677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 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08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388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AMVR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267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TPM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7155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2.09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982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198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BDOF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363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95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-7.08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-6.99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160121"/>
                  </a:ext>
                </a:extLst>
              </a:tr>
            </a:tbl>
          </a:graphicData>
        </a:graphic>
      </p:graphicFrame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339752" y="27157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71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114800" cy="3456384"/>
          </a:xfrm>
        </p:spPr>
        <p:txBody>
          <a:bodyPr>
            <a:normAutofit/>
          </a:bodyPr>
          <a:lstStyle/>
          <a:p>
            <a:pPr lvl="0"/>
            <a:r>
              <a:rPr lang="de-DE" sz="1800" dirty="0" smtClean="0"/>
              <a:t>Tool </a:t>
            </a:r>
            <a:r>
              <a:rPr lang="de-DE" sz="1800" dirty="0" err="1" smtClean="0"/>
              <a:t>analysis</a:t>
            </a:r>
            <a:r>
              <a:rPr lang="de-DE" sz="1800" dirty="0" smtClean="0"/>
              <a:t> </a:t>
            </a:r>
            <a:r>
              <a:rPr lang="de-DE" sz="1800" dirty="0" err="1" smtClean="0"/>
              <a:t>showed</a:t>
            </a:r>
            <a:r>
              <a:rPr lang="de-DE" sz="1800" dirty="0" smtClean="0"/>
              <a:t> </a:t>
            </a:r>
            <a:r>
              <a:rPr lang="de-DE" sz="1800" dirty="0" err="1" smtClean="0"/>
              <a:t>that</a:t>
            </a:r>
            <a:r>
              <a:rPr lang="de-DE" sz="1800" dirty="0" smtClean="0"/>
              <a:t> all </a:t>
            </a:r>
            <a:r>
              <a:rPr lang="de-DE" sz="1800" dirty="0" err="1" smtClean="0"/>
              <a:t>tested</a:t>
            </a:r>
            <a:r>
              <a:rPr lang="de-DE" sz="1800" dirty="0" smtClean="0"/>
              <a:t> </a:t>
            </a:r>
            <a:r>
              <a:rPr lang="de-DE" sz="1800" dirty="0" err="1" smtClean="0"/>
              <a:t>tools</a:t>
            </a:r>
            <a:r>
              <a:rPr lang="de-DE" sz="1800" dirty="0" smtClean="0"/>
              <a:t> </a:t>
            </a:r>
            <a:r>
              <a:rPr lang="de-DE" sz="1800" dirty="0" err="1" smtClean="0"/>
              <a:t>increase</a:t>
            </a:r>
            <a:r>
              <a:rPr lang="de-DE" sz="1800" dirty="0" smtClean="0"/>
              <a:t> RD-efficiency</a:t>
            </a:r>
          </a:p>
          <a:p>
            <a:pPr lvl="0"/>
            <a:r>
              <a:rPr lang="de-DE" sz="1800" dirty="0" err="1" smtClean="0"/>
              <a:t>Some</a:t>
            </a:r>
            <a:r>
              <a:rPr lang="de-DE" sz="1800" dirty="0" smtClean="0"/>
              <a:t> </a:t>
            </a:r>
            <a:r>
              <a:rPr lang="de-DE" sz="1800" dirty="0" err="1" smtClean="0"/>
              <a:t>tools</a:t>
            </a:r>
            <a:r>
              <a:rPr lang="de-DE" sz="1800" dirty="0" smtClean="0"/>
              <a:t> </a:t>
            </a:r>
            <a:r>
              <a:rPr lang="de-DE" sz="1800" dirty="0" err="1" smtClean="0"/>
              <a:t>increase</a:t>
            </a:r>
            <a:r>
              <a:rPr lang="de-DE" sz="1800" dirty="0" smtClean="0"/>
              <a:t> </a:t>
            </a:r>
            <a:r>
              <a:rPr lang="de-DE" sz="1800" dirty="0" err="1" smtClean="0"/>
              <a:t>energy</a:t>
            </a:r>
            <a:r>
              <a:rPr lang="de-DE" sz="1800" dirty="0" smtClean="0"/>
              <a:t>-efficiency  </a:t>
            </a:r>
            <a:endParaRPr lang="en-US" sz="1800" dirty="0"/>
          </a:p>
          <a:p>
            <a:endParaRPr lang="en-US" dirty="0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87574"/>
            <a:ext cx="374441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Bildschirmpräsentation (16:9)</PresentationFormat>
  <Paragraphs>106</Paragraphs>
  <Slides>10</Slides>
  <Notes>2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Larissa</vt:lpstr>
      <vt:lpstr>Benutzerdefiniertes Design</vt:lpstr>
      <vt:lpstr>Dokument</vt:lpstr>
      <vt:lpstr>PowerPoint-Präsentation</vt:lpstr>
      <vt:lpstr>Motivation</vt:lpstr>
      <vt:lpstr>Outline</vt:lpstr>
      <vt:lpstr>Energy Measurement &amp; Test Set</vt:lpstr>
      <vt:lpstr>Tool Analysis</vt:lpstr>
      <vt:lpstr>Tool Analysis</vt:lpstr>
      <vt:lpstr>Tool Analysis</vt:lpstr>
      <vt:lpstr>Evaluation of tool analysis</vt:lpstr>
      <vt:lpstr>Summary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Christian Herglotz</cp:lastModifiedBy>
  <cp:revision>139</cp:revision>
  <dcterms:created xsi:type="dcterms:W3CDTF">2014-04-16T13:22:23Z</dcterms:created>
  <dcterms:modified xsi:type="dcterms:W3CDTF">2020-01-07T10:52:08Z</dcterms:modified>
</cp:coreProperties>
</file>