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5" r:id="rId2"/>
  </p:sldMasterIdLst>
  <p:notesMasterIdLst>
    <p:notesMasterId r:id="rId20"/>
  </p:notesMasterIdLst>
  <p:sldIdLst>
    <p:sldId id="274" r:id="rId3"/>
    <p:sldId id="256" r:id="rId4"/>
    <p:sldId id="275" r:id="rId5"/>
    <p:sldId id="258" r:id="rId6"/>
    <p:sldId id="302" r:id="rId7"/>
    <p:sldId id="299" r:id="rId8"/>
    <p:sldId id="303" r:id="rId9"/>
    <p:sldId id="304" r:id="rId10"/>
    <p:sldId id="305" r:id="rId11"/>
    <p:sldId id="278" r:id="rId12"/>
    <p:sldId id="307" r:id="rId13"/>
    <p:sldId id="306" r:id="rId14"/>
    <p:sldId id="308" r:id="rId15"/>
    <p:sldId id="262" r:id="rId16"/>
    <p:sldId id="273" r:id="rId17"/>
    <p:sldId id="277" r:id="rId18"/>
    <p:sldId id="270" r:id="rId19"/>
  </p:sldIdLst>
  <p:sldSz cx="9144000" cy="5143500" type="screen16x9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70" autoAdjust="0"/>
    <p:restoredTop sz="94660"/>
  </p:normalViewPr>
  <p:slideViewPr>
    <p:cSldViewPr>
      <p:cViewPr varScale="1">
        <p:scale>
          <a:sx n="113" d="100"/>
          <a:sy n="113" d="100"/>
        </p:scale>
        <p:origin x="427" y="8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5" d="100"/>
          <a:sy n="65" d="100"/>
        </p:scale>
        <p:origin x="315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D7D375-95CF-44BC-B7FF-A1702E2C7285}" type="datetimeFigureOut">
              <a:rPr lang="de-DE" smtClean="0"/>
              <a:t>11.01.2020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828928-0A2A-41C7-9EFD-40912034F7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59563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828928-0A2A-41C7-9EFD-40912034F71F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796126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828928-0A2A-41C7-9EFD-40912034F71F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15578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828928-0A2A-41C7-9EFD-40912034F71F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957206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828928-0A2A-41C7-9EFD-40912034F71F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73118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828928-0A2A-41C7-9EFD-40912034F71F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279603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fik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7022" y="4083918"/>
            <a:ext cx="1227466" cy="720079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86" b="8314"/>
          <a:stretch/>
        </p:blipFill>
        <p:spPr>
          <a:xfrm>
            <a:off x="0" y="0"/>
            <a:ext cx="9153525" cy="2789336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765375"/>
            <a:ext cx="7772400" cy="814487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8" name="Textfeld 7"/>
          <p:cNvSpPr txBox="1"/>
          <p:nvPr userDrawn="1"/>
        </p:nvSpPr>
        <p:spPr>
          <a:xfrm>
            <a:off x="1691680" y="3603669"/>
            <a:ext cx="576064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Matthias Kränzler, Christian Herglotz,</a:t>
            </a:r>
            <a:r>
              <a:rPr lang="de-D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André Kaup</a:t>
            </a:r>
            <a:r>
              <a:rPr lang="de-D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de-DE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de-DE" sz="16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matthias.kraenzler@fau.de </a:t>
            </a:r>
            <a:br>
              <a:rPr lang="de-DE" sz="16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de-D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Multimedia Communications </a:t>
            </a:r>
            <a:r>
              <a:rPr lang="de-D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and</a:t>
            </a:r>
            <a:r>
              <a:rPr lang="de-D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Signal Processing</a:t>
            </a:r>
            <a:endParaRPr lang="de-DE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52" y="4221988"/>
            <a:ext cx="1891458" cy="512680"/>
          </a:xfrm>
          <a:prstGeom prst="rect">
            <a:avLst/>
          </a:prstGeom>
        </p:spPr>
      </p:pic>
      <p:sp>
        <p:nvSpPr>
          <p:cNvPr id="13" name="Line 11"/>
          <p:cNvSpPr>
            <a:spLocks noChangeShapeType="1"/>
          </p:cNvSpPr>
          <p:nvPr userDrawn="1"/>
        </p:nvSpPr>
        <p:spPr bwMode="auto">
          <a:xfrm>
            <a:off x="208028" y="4803998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4" name="Line 12"/>
          <p:cNvSpPr>
            <a:spLocks noChangeShapeType="1"/>
          </p:cNvSpPr>
          <p:nvPr userDrawn="1"/>
        </p:nvSpPr>
        <p:spPr bwMode="auto">
          <a:xfrm>
            <a:off x="285028" y="4859561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414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 hasCustomPrompt="1"/>
          </p:nvPr>
        </p:nvSpPr>
        <p:spPr>
          <a:xfrm>
            <a:off x="722313" y="2789336"/>
            <a:ext cx="7772400" cy="718518"/>
          </a:xfrm>
        </p:spPr>
        <p:txBody>
          <a:bodyPr anchor="b">
            <a:normAutofit/>
          </a:bodyPr>
          <a:lstStyle>
            <a:lvl1pPr marL="0" indent="0" algn="ctr">
              <a:buNone/>
              <a:defRPr sz="1800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Decoding </a:t>
            </a:r>
            <a:r>
              <a:rPr lang="de-DE" dirty="0" err="1"/>
              <a:t>Energy</a:t>
            </a:r>
            <a:r>
              <a:rPr lang="de-DE" dirty="0"/>
              <a:t> Assessment </a:t>
            </a:r>
            <a:r>
              <a:rPr lang="de-DE" dirty="0" err="1"/>
              <a:t>of</a:t>
            </a:r>
            <a:r>
              <a:rPr lang="de-DE" dirty="0"/>
              <a:t> VTM-6.0 (JVET-P0084)</a:t>
            </a:r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86" b="8314"/>
          <a:stretch/>
        </p:blipFill>
        <p:spPr>
          <a:xfrm>
            <a:off x="0" y="0"/>
            <a:ext cx="9153525" cy="2789336"/>
          </a:xfrm>
          <a:prstGeom prst="rect">
            <a:avLst/>
          </a:prstGeom>
        </p:spPr>
      </p:pic>
      <p:sp>
        <p:nvSpPr>
          <p:cNvPr id="16" name="Line 11"/>
          <p:cNvSpPr>
            <a:spLocks noChangeShapeType="1"/>
          </p:cNvSpPr>
          <p:nvPr userDrawn="1"/>
        </p:nvSpPr>
        <p:spPr bwMode="auto">
          <a:xfrm>
            <a:off x="208028" y="4515966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7" name="Line 12"/>
          <p:cNvSpPr>
            <a:spLocks noChangeShapeType="1"/>
          </p:cNvSpPr>
          <p:nvPr userDrawn="1"/>
        </p:nvSpPr>
        <p:spPr bwMode="auto">
          <a:xfrm>
            <a:off x="285028" y="4571529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pic>
        <p:nvPicPr>
          <p:cNvPr id="9" name="Grafik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778" y="4587974"/>
            <a:ext cx="859132" cy="504000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52" y="4659982"/>
            <a:ext cx="1512168" cy="409873"/>
          </a:xfrm>
          <a:prstGeom prst="rect">
            <a:avLst/>
          </a:prstGeom>
        </p:spPr>
      </p:pic>
      <p:sp>
        <p:nvSpPr>
          <p:cNvPr id="11" name="Textfeld 10"/>
          <p:cNvSpPr txBox="1"/>
          <p:nvPr userDrawn="1"/>
        </p:nvSpPr>
        <p:spPr>
          <a:xfrm>
            <a:off x="722313" y="3603669"/>
            <a:ext cx="777239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Matthias Kränzler, Christian J. Herglotz,</a:t>
            </a:r>
            <a:r>
              <a:rPr lang="de-D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de-D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and</a:t>
            </a:r>
            <a:r>
              <a:rPr lang="de-D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André Kaup</a:t>
            </a:r>
            <a:r>
              <a:rPr lang="de-D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de-DE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de-DE" sz="16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matthias.kraenzler@fau.de </a:t>
            </a:r>
            <a:br>
              <a:rPr lang="de-DE" sz="16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de-D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Multimedia Communications </a:t>
            </a:r>
            <a:r>
              <a:rPr lang="de-D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and</a:t>
            </a:r>
            <a:r>
              <a:rPr lang="de-D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Signal Processing</a:t>
            </a:r>
            <a:endParaRPr lang="de-DE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1264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23478"/>
            <a:ext cx="8229600" cy="565571"/>
          </a:xfrm>
        </p:spPr>
        <p:txBody>
          <a:bodyPr>
            <a:noAutofit/>
          </a:bodyPr>
          <a:lstStyle>
            <a:lvl1pPr>
              <a:defRPr sz="280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pic>
        <p:nvPicPr>
          <p:cNvPr id="10" name="Grafik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778" y="4587974"/>
            <a:ext cx="859132" cy="504000"/>
          </a:xfrm>
          <a:prstGeom prst="rect">
            <a:avLst/>
          </a:prstGeom>
        </p:spPr>
      </p:pic>
      <p:sp>
        <p:nvSpPr>
          <p:cNvPr id="11" name="Line 11"/>
          <p:cNvSpPr>
            <a:spLocks noChangeShapeType="1"/>
          </p:cNvSpPr>
          <p:nvPr userDrawn="1"/>
        </p:nvSpPr>
        <p:spPr bwMode="auto">
          <a:xfrm>
            <a:off x="213020" y="699542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4" name="Line 12"/>
          <p:cNvSpPr>
            <a:spLocks noChangeShapeType="1"/>
          </p:cNvSpPr>
          <p:nvPr userDrawn="1"/>
        </p:nvSpPr>
        <p:spPr bwMode="auto">
          <a:xfrm>
            <a:off x="290020" y="755105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pic>
        <p:nvPicPr>
          <p:cNvPr id="15" name="Grafik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52" y="4659982"/>
            <a:ext cx="1512168" cy="409873"/>
          </a:xfrm>
          <a:prstGeom prst="rect">
            <a:avLst/>
          </a:prstGeom>
        </p:spPr>
      </p:pic>
      <p:sp>
        <p:nvSpPr>
          <p:cNvPr id="16" name="Line 11"/>
          <p:cNvSpPr>
            <a:spLocks noChangeShapeType="1"/>
          </p:cNvSpPr>
          <p:nvPr userDrawn="1"/>
        </p:nvSpPr>
        <p:spPr bwMode="auto">
          <a:xfrm>
            <a:off x="208028" y="4515966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7" name="Line 12"/>
          <p:cNvSpPr>
            <a:spLocks noChangeShapeType="1"/>
          </p:cNvSpPr>
          <p:nvPr userDrawn="1"/>
        </p:nvSpPr>
        <p:spPr bwMode="auto">
          <a:xfrm>
            <a:off x="285028" y="4571529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6501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355496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4038600" cy="345638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987575"/>
            <a:ext cx="4038600" cy="345638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5213737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915566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1419623"/>
            <a:ext cx="4040188" cy="302433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915566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1419623"/>
            <a:ext cx="4041775" cy="302433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1148805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001810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123478"/>
            <a:ext cx="8229600" cy="5651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987575"/>
            <a:ext cx="8229600" cy="3384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Line 11"/>
          <p:cNvSpPr>
            <a:spLocks noChangeShapeType="1"/>
          </p:cNvSpPr>
          <p:nvPr userDrawn="1"/>
        </p:nvSpPr>
        <p:spPr bwMode="auto">
          <a:xfrm>
            <a:off x="213020" y="699542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0" name="Line 12"/>
          <p:cNvSpPr>
            <a:spLocks noChangeShapeType="1"/>
          </p:cNvSpPr>
          <p:nvPr userDrawn="1"/>
        </p:nvSpPr>
        <p:spPr bwMode="auto">
          <a:xfrm>
            <a:off x="290020" y="755105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1" name="Textfeld 10"/>
          <p:cNvSpPr txBox="1"/>
          <p:nvPr userDrawn="1"/>
        </p:nvSpPr>
        <p:spPr>
          <a:xfrm>
            <a:off x="2373260" y="4815031"/>
            <a:ext cx="43924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Multimedia Communications and Signal Processing</a:t>
            </a:r>
            <a:endParaRPr lang="en-US" sz="1200" kern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Textfeld 13"/>
          <p:cNvSpPr txBox="1"/>
          <p:nvPr userDrawn="1"/>
        </p:nvSpPr>
        <p:spPr>
          <a:xfrm>
            <a:off x="2368627" y="4579757"/>
            <a:ext cx="43924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kern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M.</a:t>
            </a:r>
            <a:r>
              <a:rPr lang="en-US" sz="1200" kern="1200" baseline="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 Kränzler: </a:t>
            </a:r>
            <a:r>
              <a:rPr lang="en-US" sz="1200" kern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Decoding Time</a:t>
            </a:r>
            <a:r>
              <a:rPr lang="en-US" sz="1200" kern="1200" baseline="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 and </a:t>
            </a:r>
            <a:r>
              <a:rPr lang="en-US" sz="1200" kern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Energy Assessment of VTM-7.0 </a:t>
            </a:r>
            <a:endParaRPr lang="de-DE" sz="1200" kern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Textfeld 14"/>
          <p:cNvSpPr txBox="1"/>
          <p:nvPr userDrawn="1"/>
        </p:nvSpPr>
        <p:spPr>
          <a:xfrm>
            <a:off x="7020272" y="4579955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 kern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Jan</a:t>
            </a:r>
            <a:r>
              <a:rPr lang="de-DE" sz="1200" kern="1200" baseline="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 2020</a:t>
            </a:r>
            <a:endParaRPr lang="de-DE" sz="1200" kern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6" name="Textfeld 15"/>
          <p:cNvSpPr txBox="1"/>
          <p:nvPr userDrawn="1"/>
        </p:nvSpPr>
        <p:spPr>
          <a:xfrm>
            <a:off x="6876256" y="4823248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 kern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Page </a:t>
            </a:r>
            <a:fld id="{AF634817-4550-4D34-8501-C09E3EF797D6}" type="slidenum">
              <a:rPr lang="de-DE" sz="1200" kern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‹Nr.›</a:t>
            </a:fld>
            <a:endParaRPr lang="de-DE" sz="1200" kern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7" name="Line 11"/>
          <p:cNvSpPr>
            <a:spLocks noChangeShapeType="1"/>
          </p:cNvSpPr>
          <p:nvPr userDrawn="1"/>
        </p:nvSpPr>
        <p:spPr bwMode="auto">
          <a:xfrm>
            <a:off x="208028" y="4515966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8" name="Line 12"/>
          <p:cNvSpPr>
            <a:spLocks noChangeShapeType="1"/>
          </p:cNvSpPr>
          <p:nvPr userDrawn="1"/>
        </p:nvSpPr>
        <p:spPr bwMode="auto">
          <a:xfrm>
            <a:off x="285028" y="4571529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pic>
        <p:nvPicPr>
          <p:cNvPr id="19" name="Grafik 1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778" y="4587974"/>
            <a:ext cx="859132" cy="504000"/>
          </a:xfrm>
          <a:prstGeom prst="rect">
            <a:avLst/>
          </a:prstGeom>
        </p:spPr>
      </p:pic>
      <p:pic>
        <p:nvPicPr>
          <p:cNvPr id="20" name="Grafik 19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52" y="4659982"/>
            <a:ext cx="1512168" cy="40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201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9" r:id="rId2"/>
    <p:sldLayoutId id="2147483660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idx="1"/>
          </p:nvPr>
        </p:nvSpPr>
        <p:spPr/>
        <p:txBody>
          <a:bodyPr anchor="ctr">
            <a:noAutofit/>
          </a:bodyPr>
          <a:lstStyle/>
          <a:p>
            <a:r>
              <a:rPr lang="de-DE" sz="2000" dirty="0"/>
              <a:t>AHG13: Decoding Time </a:t>
            </a:r>
            <a:r>
              <a:rPr lang="de-DE" sz="2000" dirty="0" err="1"/>
              <a:t>and</a:t>
            </a:r>
            <a:r>
              <a:rPr lang="de-DE" sz="2000" dirty="0"/>
              <a:t> </a:t>
            </a:r>
            <a:r>
              <a:rPr lang="de-DE" sz="2000" dirty="0" err="1"/>
              <a:t>Energy</a:t>
            </a:r>
            <a:r>
              <a:rPr lang="de-DE" sz="2000" dirty="0"/>
              <a:t> Assessment </a:t>
            </a:r>
            <a:r>
              <a:rPr lang="de-DE" sz="2000" dirty="0" err="1"/>
              <a:t>of</a:t>
            </a:r>
            <a:r>
              <a:rPr lang="de-DE" sz="2000" dirty="0"/>
              <a:t> VTM-7.0 (JVET-Q0050)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727117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Evaluation of SIMD-Optimization on VTM Software</a:t>
            </a:r>
          </a:p>
        </p:txBody>
      </p:sp>
      <p:graphicFrame>
        <p:nvGraphicFramePr>
          <p:cNvPr id="7" name="Tabel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5253363"/>
              </p:ext>
            </p:extLst>
          </p:nvPr>
        </p:nvGraphicFramePr>
        <p:xfrm>
          <a:off x="2411760" y="1440000"/>
          <a:ext cx="4320480" cy="2449572"/>
        </p:xfrm>
        <a:graphic>
          <a:graphicData uri="http://schemas.openxmlformats.org/drawingml/2006/table">
            <a:tbl>
              <a:tblPr firstRow="1" firstCol="1" bandRow="1"/>
              <a:tblGrid>
                <a:gridCol w="839080">
                  <a:extLst>
                    <a:ext uri="{9D8B030D-6E8A-4147-A177-3AD203B41FA5}">
                      <a16:colId xmlns:a16="http://schemas.microsoft.com/office/drawing/2014/main" val="2220962532"/>
                    </a:ext>
                  </a:extLst>
                </a:gridCol>
                <a:gridCol w="1740700">
                  <a:extLst>
                    <a:ext uri="{9D8B030D-6E8A-4147-A177-3AD203B41FA5}">
                      <a16:colId xmlns:a16="http://schemas.microsoft.com/office/drawing/2014/main" val="782926509"/>
                    </a:ext>
                  </a:extLst>
                </a:gridCol>
                <a:gridCol w="1740700">
                  <a:extLst>
                    <a:ext uri="{9D8B030D-6E8A-4147-A177-3AD203B41FA5}">
                      <a16:colId xmlns:a16="http://schemas.microsoft.com/office/drawing/2014/main" val="3140635616"/>
                    </a:ext>
                  </a:extLst>
                </a:gridCol>
              </a:tblGrid>
              <a:tr h="52933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All-</a:t>
                      </a:r>
                      <a:r>
                        <a:rPr lang="de-DE" sz="14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Intra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Over VTM-7.0 with SIMD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1617665"/>
                  </a:ext>
                </a:extLst>
              </a:tr>
              <a:tr h="20918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Δ Dec. Energy [%]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Δ Dec. Time [%]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6016691"/>
                  </a:ext>
                </a:extLst>
              </a:tr>
              <a:tr h="20918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46.10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57.23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2989740"/>
                  </a:ext>
                </a:extLst>
              </a:tr>
              <a:tr h="20918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34.80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44.06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0823322"/>
                  </a:ext>
                </a:extLst>
              </a:tr>
              <a:tr h="20918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30.61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39.92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520597"/>
                  </a:ext>
                </a:extLst>
              </a:tr>
              <a:tr h="20918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18.31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26.94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5877766"/>
                  </a:ext>
                </a:extLst>
              </a:tr>
              <a:tr h="20918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13.69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23.48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6036075"/>
                  </a:ext>
                </a:extLst>
              </a:tr>
              <a:tr h="20918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36.16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45.74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3455095"/>
                  </a:ext>
                </a:extLst>
              </a:tr>
              <a:tr h="20918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29.04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38.79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680471"/>
                  </a:ext>
                </a:extLst>
              </a:tr>
              <a:tr h="20918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Mean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28.78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38.37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7568911"/>
                  </a:ext>
                </a:extLst>
              </a:tr>
            </a:tbl>
          </a:graphicData>
        </a:graphic>
      </p:graphicFrame>
      <p:sp>
        <p:nvSpPr>
          <p:cNvPr id="6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229600" cy="3456384"/>
          </a:xfrm>
        </p:spPr>
        <p:txBody>
          <a:bodyPr/>
          <a:lstStyle/>
          <a:p>
            <a:r>
              <a:rPr lang="en-US" dirty="0"/>
              <a:t>Results of disabling SIMD:</a:t>
            </a:r>
          </a:p>
        </p:txBody>
      </p:sp>
    </p:spTree>
    <p:extLst>
      <p:ext uri="{BB962C8B-B14F-4D97-AF65-F5344CB8AC3E}">
        <p14:creationId xmlns:p14="http://schemas.microsoft.com/office/powerpoint/2010/main" val="7795040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Evaluation of SIMD-Optimization on VTM Software</a:t>
            </a:r>
          </a:p>
        </p:txBody>
      </p:sp>
      <p:graphicFrame>
        <p:nvGraphicFramePr>
          <p:cNvPr id="12" name="Tabel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6177116"/>
              </p:ext>
            </p:extLst>
          </p:nvPr>
        </p:nvGraphicFramePr>
        <p:xfrm>
          <a:off x="2412000" y="1440000"/>
          <a:ext cx="4320000" cy="2507894"/>
        </p:xfrm>
        <a:graphic>
          <a:graphicData uri="http://schemas.openxmlformats.org/drawingml/2006/table">
            <a:tbl>
              <a:tblPr firstRow="1" firstCol="1" bandRow="1"/>
              <a:tblGrid>
                <a:gridCol w="838992">
                  <a:extLst>
                    <a:ext uri="{9D8B030D-6E8A-4147-A177-3AD203B41FA5}">
                      <a16:colId xmlns:a16="http://schemas.microsoft.com/office/drawing/2014/main" val="3551103438"/>
                    </a:ext>
                  </a:extLst>
                </a:gridCol>
                <a:gridCol w="1740504">
                  <a:extLst>
                    <a:ext uri="{9D8B030D-6E8A-4147-A177-3AD203B41FA5}">
                      <a16:colId xmlns:a16="http://schemas.microsoft.com/office/drawing/2014/main" val="2982055860"/>
                    </a:ext>
                  </a:extLst>
                </a:gridCol>
                <a:gridCol w="1740504">
                  <a:extLst>
                    <a:ext uri="{9D8B030D-6E8A-4147-A177-3AD203B41FA5}">
                      <a16:colId xmlns:a16="http://schemas.microsoft.com/office/drawing/2014/main" val="2917636744"/>
                    </a:ext>
                  </a:extLst>
                </a:gridCol>
              </a:tblGrid>
              <a:tr h="51819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Lowdelay B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Over VTM-7.0 with SIMD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1811886"/>
                  </a:ext>
                </a:extLst>
              </a:tr>
              <a:tr h="214423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Δ Dec. Energy [%]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Δ Dec. Time [%]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4661754"/>
                  </a:ext>
                </a:extLst>
              </a:tr>
              <a:tr h="214423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5024263"/>
                  </a:ext>
                </a:extLst>
              </a:tr>
              <a:tr h="214423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2332441"/>
                  </a:ext>
                </a:extLst>
              </a:tr>
              <a:tr h="214423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65.64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78.05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8864931"/>
                  </a:ext>
                </a:extLst>
              </a:tr>
              <a:tr h="214423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48.35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59.42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880589"/>
                  </a:ext>
                </a:extLst>
              </a:tr>
              <a:tr h="214423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34.22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45.53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642899"/>
                  </a:ext>
                </a:extLst>
              </a:tr>
              <a:tr h="214423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38.42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46.58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2760226"/>
                  </a:ext>
                </a:extLst>
              </a:tr>
              <a:tr h="214423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36.72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45.57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1015500"/>
                  </a:ext>
                </a:extLst>
              </a:tr>
              <a:tr h="214423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Mean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57546" marR="5754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57546" marR="57546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8428766"/>
                  </a:ext>
                </a:extLst>
              </a:tr>
            </a:tbl>
          </a:graphicData>
        </a:graphic>
      </p:graphicFrame>
      <p:sp>
        <p:nvSpPr>
          <p:cNvPr id="6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229600" cy="3456384"/>
          </a:xfrm>
        </p:spPr>
        <p:txBody>
          <a:bodyPr/>
          <a:lstStyle/>
          <a:p>
            <a:r>
              <a:rPr lang="en-US" dirty="0"/>
              <a:t>Results of disabling SIMD:</a:t>
            </a:r>
          </a:p>
        </p:txBody>
      </p:sp>
    </p:spTree>
    <p:extLst>
      <p:ext uri="{BB962C8B-B14F-4D97-AF65-F5344CB8AC3E}">
        <p14:creationId xmlns:p14="http://schemas.microsoft.com/office/powerpoint/2010/main" val="38360732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Evaluation of SIMD-Optimization on VTM Software</a:t>
            </a:r>
          </a:p>
        </p:txBody>
      </p:sp>
      <p:graphicFrame>
        <p:nvGraphicFramePr>
          <p:cNvPr id="11" name="Tabel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9202796"/>
              </p:ext>
            </p:extLst>
          </p:nvPr>
        </p:nvGraphicFramePr>
        <p:xfrm>
          <a:off x="2412000" y="1440000"/>
          <a:ext cx="4320000" cy="2515632"/>
        </p:xfrm>
        <a:graphic>
          <a:graphicData uri="http://schemas.openxmlformats.org/drawingml/2006/table">
            <a:tbl>
              <a:tblPr firstRow="1" firstCol="1" bandRow="1"/>
              <a:tblGrid>
                <a:gridCol w="838980">
                  <a:extLst>
                    <a:ext uri="{9D8B030D-6E8A-4147-A177-3AD203B41FA5}">
                      <a16:colId xmlns:a16="http://schemas.microsoft.com/office/drawing/2014/main" val="203561383"/>
                    </a:ext>
                  </a:extLst>
                </a:gridCol>
                <a:gridCol w="1740510">
                  <a:extLst>
                    <a:ext uri="{9D8B030D-6E8A-4147-A177-3AD203B41FA5}">
                      <a16:colId xmlns:a16="http://schemas.microsoft.com/office/drawing/2014/main" val="554121555"/>
                    </a:ext>
                  </a:extLst>
                </a:gridCol>
                <a:gridCol w="1740510">
                  <a:extLst>
                    <a:ext uri="{9D8B030D-6E8A-4147-A177-3AD203B41FA5}">
                      <a16:colId xmlns:a16="http://schemas.microsoft.com/office/drawing/2014/main" val="3919862748"/>
                    </a:ext>
                  </a:extLst>
                </a:gridCol>
              </a:tblGrid>
              <a:tr h="53443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Randomaccess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Over VTM-7.0 with SIMD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4621404"/>
                  </a:ext>
                </a:extLst>
              </a:tr>
              <a:tr h="21261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Δ Dec. Energy [%]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Δ Dec. Time [%]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8398989"/>
                  </a:ext>
                </a:extLst>
              </a:tr>
              <a:tr h="21261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84.00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99.95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577596"/>
                  </a:ext>
                </a:extLst>
              </a:tr>
              <a:tr h="21261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86.56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104.22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1605505"/>
                  </a:ext>
                </a:extLst>
              </a:tr>
              <a:tr h="21261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73.45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87.32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1940643"/>
                  </a:ext>
                </a:extLst>
              </a:tr>
              <a:tr h="21261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62.48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75.23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7663087"/>
                  </a:ext>
                </a:extLst>
              </a:tr>
              <a:tr h="21261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53.54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68.13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0692845"/>
                  </a:ext>
                </a:extLst>
              </a:tr>
              <a:tr h="21261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6461697"/>
                  </a:ext>
                </a:extLst>
              </a:tr>
              <a:tr h="21261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38.22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49.49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5922632"/>
                  </a:ext>
                </a:extLst>
              </a:tr>
              <a:tr h="21261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Mean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57546" marR="5754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57546" marR="57546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6953148"/>
                  </a:ext>
                </a:extLst>
              </a:tr>
            </a:tbl>
          </a:graphicData>
        </a:graphic>
      </p:graphicFrame>
      <p:sp>
        <p:nvSpPr>
          <p:cNvPr id="6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229600" cy="3456384"/>
          </a:xfrm>
        </p:spPr>
        <p:txBody>
          <a:bodyPr/>
          <a:lstStyle/>
          <a:p>
            <a:r>
              <a:rPr lang="en-US" dirty="0"/>
              <a:t>Results of disabling SIMD:</a:t>
            </a:r>
          </a:p>
        </p:txBody>
      </p:sp>
    </p:spTree>
    <p:extLst>
      <p:ext uri="{BB962C8B-B14F-4D97-AF65-F5344CB8AC3E}">
        <p14:creationId xmlns:p14="http://schemas.microsoft.com/office/powerpoint/2010/main" val="41595185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229600" cy="3456384"/>
          </a:xfrm>
        </p:spPr>
        <p:txBody>
          <a:bodyPr/>
          <a:lstStyle/>
          <a:p>
            <a:r>
              <a:rPr lang="en-US" dirty="0"/>
              <a:t>Results of disabling SIMD:</a:t>
            </a:r>
          </a:p>
          <a:p>
            <a:pPr lvl="1"/>
            <a:r>
              <a:rPr lang="en-US" dirty="0"/>
              <a:t>Decoding time and energy demand increase significantly without SIMD-usage</a:t>
            </a:r>
          </a:p>
          <a:p>
            <a:pPr lvl="1"/>
            <a:r>
              <a:rPr lang="en-US" dirty="0"/>
              <a:t>Increase in decoding time is higher than increase in decoding energy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457200" lvl="1" indent="0">
              <a:buNone/>
            </a:pPr>
            <a:r>
              <a:rPr lang="en-US" dirty="0">
                <a:sym typeface="Wingdings" panose="05000000000000000000" pitchFamily="2" charset="2"/>
              </a:rPr>
              <a:t> Without SIMD, the difference between the HM- and the VTM-decoder is significantly higher</a:t>
            </a:r>
            <a:endParaRPr lang="en-US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Evaluation of SIMD-Optimization on VTM Software</a:t>
            </a:r>
          </a:p>
        </p:txBody>
      </p:sp>
      <p:graphicFrame>
        <p:nvGraphicFramePr>
          <p:cNvPr id="11" name="Tabel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5855561"/>
              </p:ext>
            </p:extLst>
          </p:nvPr>
        </p:nvGraphicFramePr>
        <p:xfrm>
          <a:off x="2412000" y="2078350"/>
          <a:ext cx="4320000" cy="1069464"/>
        </p:xfrm>
        <a:graphic>
          <a:graphicData uri="http://schemas.openxmlformats.org/drawingml/2006/table">
            <a:tbl>
              <a:tblPr firstRow="1" firstCol="1" bandRow="1"/>
              <a:tblGrid>
                <a:gridCol w="838980">
                  <a:extLst>
                    <a:ext uri="{9D8B030D-6E8A-4147-A177-3AD203B41FA5}">
                      <a16:colId xmlns:a16="http://schemas.microsoft.com/office/drawing/2014/main" val="203561383"/>
                    </a:ext>
                  </a:extLst>
                </a:gridCol>
                <a:gridCol w="1740510">
                  <a:extLst>
                    <a:ext uri="{9D8B030D-6E8A-4147-A177-3AD203B41FA5}">
                      <a16:colId xmlns:a16="http://schemas.microsoft.com/office/drawing/2014/main" val="554121555"/>
                    </a:ext>
                  </a:extLst>
                </a:gridCol>
                <a:gridCol w="1740510">
                  <a:extLst>
                    <a:ext uri="{9D8B030D-6E8A-4147-A177-3AD203B41FA5}">
                      <a16:colId xmlns:a16="http://schemas.microsoft.com/office/drawing/2014/main" val="3919862748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Over VTM-7.0 with SIMD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4621404"/>
                  </a:ext>
                </a:extLst>
              </a:tr>
              <a:tr h="21261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Δ Dec. Energy [%]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Δ Dec. Time [%]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8398989"/>
                  </a:ext>
                </a:extLst>
              </a:tr>
              <a:tr h="21261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AI</a:t>
                      </a:r>
                    </a:p>
                  </a:txBody>
                  <a:tcPr marL="57546" marR="57546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28.78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38.37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577596"/>
                  </a:ext>
                </a:extLst>
              </a:tr>
              <a:tr h="21261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LB</a:t>
                      </a:r>
                    </a:p>
                  </a:txBody>
                  <a:tcPr marL="57546" marR="57546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46.01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56.60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1605505"/>
                  </a:ext>
                </a:extLst>
              </a:tr>
              <a:tr h="21261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65.04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79.15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546" marR="57546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19406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37986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Summary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4114800" cy="3456384"/>
          </a:xfrm>
        </p:spPr>
        <p:txBody>
          <a:bodyPr>
            <a:normAutofit/>
          </a:bodyPr>
          <a:lstStyle/>
          <a:p>
            <a:pPr lvl="0"/>
            <a:r>
              <a:rPr lang="en-CA" sz="1800" dirty="0"/>
              <a:t>VTM currently has an increase of 80% in terms of decoding energy demand compared to HM</a:t>
            </a:r>
          </a:p>
          <a:p>
            <a:r>
              <a:rPr lang="en-US" sz="1800" dirty="0">
                <a:sym typeface="Wingdings" panose="05000000000000000000" pitchFamily="2" charset="2"/>
              </a:rPr>
              <a:t>Decoding energy demand increase disproportionately high </a:t>
            </a:r>
            <a:r>
              <a:rPr lang="en-US" sz="1800" dirty="0" err="1">
                <a:sym typeface="Wingdings" panose="05000000000000000000" pitchFamily="2" charset="2"/>
              </a:rPr>
              <a:t>comprared</a:t>
            </a:r>
            <a:r>
              <a:rPr lang="en-US" sz="1800" dirty="0">
                <a:sym typeface="Wingdings" panose="05000000000000000000" pitchFamily="2" charset="2"/>
              </a:rPr>
              <a:t> to decoding time</a:t>
            </a:r>
            <a:endParaRPr lang="en-US" sz="1800" dirty="0"/>
          </a:p>
          <a:p>
            <a:pPr lvl="0"/>
            <a:r>
              <a:rPr lang="en-CA" sz="1800" dirty="0"/>
              <a:t>Without the usage of SIMD, the decoding energy and time demand is increased significantly</a:t>
            </a:r>
          </a:p>
          <a:p>
            <a:pPr marL="0" lvl="0" indent="0">
              <a:buNone/>
            </a:pPr>
            <a:endParaRPr lang="en-CA" sz="1800" dirty="0"/>
          </a:p>
          <a:p>
            <a:pPr lvl="0"/>
            <a:endParaRPr lang="en-CA" sz="1800" dirty="0"/>
          </a:p>
          <a:p>
            <a:endParaRPr lang="en-US" dirty="0"/>
          </a:p>
        </p:txBody>
      </p:sp>
      <p:grpSp>
        <p:nvGrpSpPr>
          <p:cNvPr id="6" name="Gruppieren 5"/>
          <p:cNvGrpSpPr/>
          <p:nvPr/>
        </p:nvGrpSpPr>
        <p:grpSpPr>
          <a:xfrm>
            <a:off x="4788024" y="1275606"/>
            <a:ext cx="3779848" cy="2160240"/>
            <a:chOff x="4716016" y="1419622"/>
            <a:chExt cx="3779848" cy="2160240"/>
          </a:xfrm>
        </p:grpSpPr>
        <p:pic>
          <p:nvPicPr>
            <p:cNvPr id="7" name="Grafik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16016" y="1419622"/>
              <a:ext cx="3779848" cy="2160240"/>
            </a:xfrm>
            <a:prstGeom prst="rect">
              <a:avLst/>
            </a:prstGeom>
          </p:spPr>
        </p:pic>
        <p:cxnSp>
          <p:nvCxnSpPr>
            <p:cNvPr id="8" name="Gerade Verbindung mit Pfeil 7"/>
            <p:cNvCxnSpPr/>
            <p:nvPr/>
          </p:nvCxnSpPr>
          <p:spPr>
            <a:xfrm>
              <a:off x="5652120" y="2355726"/>
              <a:ext cx="1008112" cy="0"/>
            </a:xfrm>
            <a:prstGeom prst="straightConnector1">
              <a:avLst/>
            </a:prstGeom>
            <a:ln w="28575">
              <a:headEnd type="triangle"/>
              <a:tailEnd type="triangle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9" name="Gerade Verbindung mit Pfeil 8"/>
            <p:cNvCxnSpPr/>
            <p:nvPr/>
          </p:nvCxnSpPr>
          <p:spPr>
            <a:xfrm>
              <a:off x="6588224" y="1851670"/>
              <a:ext cx="1440160" cy="0"/>
            </a:xfrm>
            <a:prstGeom prst="straightConnector1">
              <a:avLst/>
            </a:prstGeom>
            <a:ln w="28575">
              <a:headEnd type="triangle"/>
              <a:tailEnd type="triangle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0" name="Gerade Verbindung mit Pfeil 9"/>
            <p:cNvCxnSpPr/>
            <p:nvPr/>
          </p:nvCxnSpPr>
          <p:spPr>
            <a:xfrm>
              <a:off x="5364088" y="2643758"/>
              <a:ext cx="936104" cy="0"/>
            </a:xfrm>
            <a:prstGeom prst="straightConnector1">
              <a:avLst/>
            </a:prstGeom>
            <a:ln w="28575">
              <a:headEnd type="triangle"/>
              <a:tailEnd type="triangle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1" name="Gerade Verbindung mit Pfeil 10"/>
            <p:cNvCxnSpPr/>
            <p:nvPr/>
          </p:nvCxnSpPr>
          <p:spPr>
            <a:xfrm>
              <a:off x="5220072" y="3003798"/>
              <a:ext cx="792088" cy="0"/>
            </a:xfrm>
            <a:prstGeom prst="straightConnector1">
              <a:avLst/>
            </a:prstGeom>
            <a:ln w="28575">
              <a:headEnd type="triangle"/>
              <a:tailEnd type="triangle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16678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435280" cy="3456384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2400" dirty="0"/>
              <a:t>Thank you very much!</a:t>
            </a:r>
          </a:p>
        </p:txBody>
      </p:sp>
    </p:spTree>
    <p:extLst>
      <p:ext uri="{BB962C8B-B14F-4D97-AF65-F5344CB8AC3E}">
        <p14:creationId xmlns:p14="http://schemas.microsoft.com/office/powerpoint/2010/main" val="14737542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Backup: Energy Measurement – Confidence Interval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2843808" y="987574"/>
                <a:ext cx="3456384" cy="720080"/>
              </a:xfrm>
              <a:ln>
                <a:solidFill>
                  <a:schemeClr val="tx1"/>
                </a:solidFill>
              </a:ln>
            </p:spPr>
            <p:txBody>
              <a:bodyPr anchor="ctr">
                <a:normAutofit/>
              </a:bodyPr>
              <a:lstStyle/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en-CA" i="1">
                        <a:latin typeface="Cambria Math" panose="02040503050406030204" pitchFamily="18" charset="0"/>
                      </a:rPr>
                      <m:t>2⋅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CA" i="1">
                            <a:latin typeface="Cambria Math" panose="02040503050406030204" pitchFamily="18" charset="0"/>
                          </a:rPr>
                          <m:t>𝜎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CA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</m:rad>
                      </m:den>
                    </m:f>
                    <m:r>
                      <a:rPr lang="en-CA" i="1">
                        <a:latin typeface="Cambria Math" panose="02040503050406030204" pitchFamily="18" charset="0"/>
                      </a:rPr>
                      <m:t>⋅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CA" i="1">
                            <a:latin typeface="Cambria Math" panose="02040503050406030204" pitchFamily="18" charset="0"/>
                          </a:rPr>
                          <m:t>𝛼</m:t>
                        </m:r>
                      </m:sub>
                    </m:sSub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CA" i="1"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  <m:r>
                      <a:rPr lang="en-CA" i="1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CA" i="1">
                        <a:latin typeface="Cambria Math" panose="02040503050406030204" pitchFamily="18" charset="0"/>
                      </a:rPr>
                      <m:t>𝛽</m:t>
                    </m:r>
                    <m:r>
                      <a:rPr lang="en-CA" i="1">
                        <a:latin typeface="Cambria Math" panose="02040503050406030204" pitchFamily="18" charset="0"/>
                      </a:rPr>
                      <m:t>⋅</m:t>
                    </m:r>
                    <m:acc>
                      <m:accPr>
                        <m:chr m:val="̅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i="1">
                                <a:latin typeface="Cambria Math" panose="02040503050406030204" pitchFamily="18" charset="0"/>
                              </a:rPr>
                              <m:t>𝐸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CA">
                                <a:latin typeface="Cambria Math" panose="02040503050406030204" pitchFamily="18" charset="0"/>
                              </a:rPr>
                              <m:t>dec</m:t>
                            </m:r>
                          </m:sub>
                        </m:sSub>
                      </m:e>
                    </m:acc>
                  </m:oMath>
                </a14:m>
                <a:r>
                  <a:rPr lang="en-CA" dirty="0"/>
                  <a:t> </a:t>
                </a:r>
                <a:endParaRPr lang="en-US" dirty="0"/>
              </a:p>
            </p:txBody>
          </p:sp>
        </mc:Choice>
        <mc:Fallback xmlns=""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2843808" y="987574"/>
                <a:ext cx="3456384" cy="720080"/>
              </a:xfrm>
              <a:blipFill>
                <a:blip r:embed="rId2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feld 4"/>
              <p:cNvSpPr txBox="1"/>
              <p:nvPr/>
            </p:nvSpPr>
            <p:spPr>
              <a:xfrm>
                <a:off x="457200" y="1851670"/>
                <a:ext cx="8229600" cy="184665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1600" i="1" dirty="0"/>
                  <a:t>m</a:t>
                </a:r>
                <a:r>
                  <a:rPr lang="en-US" sz="1600" dirty="0"/>
                  <a:t>: number of measurements (min: 5)</a:t>
                </a:r>
              </a:p>
              <a:p>
                <a:r>
                  <a:rPr lang="en-CA" altLang="en-US" sz="1600" i="1" dirty="0">
                    <a:solidFill>
                      <a:srgbClr val="00000A"/>
                    </a:solidFill>
                    <a:ea typeface="Times New Roman" panose="02020603050405020304" pitchFamily="18" charset="0"/>
                  </a:rPr>
                  <a:t>σ</a:t>
                </a:r>
                <a:r>
                  <a:rPr lang="en-CA" altLang="en-US" sz="1600" dirty="0">
                    <a:solidFill>
                      <a:srgbClr val="00000A"/>
                    </a:solidFill>
                    <a:ea typeface="Times New Roman" panose="02020603050405020304" pitchFamily="18" charset="0"/>
                  </a:rPr>
                  <a:t> : standard deviation of the measurement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𝛼</m:t>
                        </m:r>
                      </m:sub>
                    </m:sSub>
                  </m:oMath>
                </a14:m>
                <a:r>
                  <a:rPr lang="en-US" sz="1600" dirty="0"/>
                  <a:t>: the critical t-value of the Student’s t-distribution</a:t>
                </a:r>
              </a:p>
              <a:p>
                <a:r>
                  <a:rPr lang="en-US" sz="1600" dirty="0"/>
                  <a:t>β: allowed deviation of the actual decoding energy value 0.02</a:t>
                </a:r>
              </a:p>
              <a:p>
                <a:r>
                  <a:rPr lang="en-US" sz="1600" dirty="0"/>
                  <a:t>α: probability that the actual decoding energy is within the allowed deviation</a:t>
                </a:r>
              </a:p>
              <a:p>
                <a:r>
                  <a:rPr lang="en-US" sz="1600" dirty="0"/>
                  <a:t>0.99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5" name="Textfeld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1851670"/>
                <a:ext cx="8229600" cy="1846659"/>
              </a:xfrm>
              <a:prstGeom prst="rect">
                <a:avLst/>
              </a:prstGeom>
              <a:blipFill>
                <a:blip r:embed="rId3"/>
                <a:stretch>
                  <a:fillRect l="-370" t="-66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501998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Literature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229600" cy="3456384"/>
          </a:xfrm>
        </p:spPr>
        <p:txBody>
          <a:bodyPr/>
          <a:lstStyle/>
          <a:p>
            <a:pPr marL="0" indent="0">
              <a:buNone/>
            </a:pPr>
            <a:r>
              <a:rPr lang="en-US" sz="1600" dirty="0"/>
              <a:t>[1] M. </a:t>
            </a:r>
            <a:r>
              <a:rPr lang="en-US" sz="1600" dirty="0" err="1"/>
              <a:t>Efoui</a:t>
            </a:r>
            <a:r>
              <a:rPr lang="en-US" sz="1600" dirty="0"/>
              <a:t>-Hess, “Climate Crisis: The Unsustainable Use of Online Video. The Practical Case for Digital Sobriety”, Jul. 2019.</a:t>
            </a:r>
          </a:p>
          <a:p>
            <a:pPr marL="0" indent="0">
              <a:buNone/>
            </a:pPr>
            <a:r>
              <a:rPr lang="de-DE" sz="1600" dirty="0"/>
              <a:t>[2] C. Herglotz, A. </a:t>
            </a:r>
            <a:r>
              <a:rPr lang="de-DE" sz="1600" dirty="0" err="1"/>
              <a:t>Heindel</a:t>
            </a:r>
            <a:r>
              <a:rPr lang="de-DE" sz="1600" dirty="0"/>
              <a:t>, </a:t>
            </a:r>
            <a:r>
              <a:rPr lang="de-DE" sz="1600" dirty="0" err="1"/>
              <a:t>and</a:t>
            </a:r>
            <a:r>
              <a:rPr lang="de-DE" sz="1600" dirty="0"/>
              <a:t> A. Kaup. </a:t>
            </a:r>
            <a:r>
              <a:rPr lang="en-US" sz="1600" dirty="0"/>
              <a:t>Decoding-Energy-Rate-Distortion Optimization for Video Coding. IEEE Transactions on Circuits and Systems for Video Technology, Vol. 29(1), 2019.</a:t>
            </a:r>
          </a:p>
          <a:p>
            <a:pPr marL="0" indent="0">
              <a:buNone/>
            </a:pPr>
            <a:endParaRPr lang="en-US" sz="1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08485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Motivation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987574"/>
            <a:ext cx="4114800" cy="3384376"/>
          </a:xfrm>
        </p:spPr>
        <p:txBody>
          <a:bodyPr>
            <a:normAutofit/>
          </a:bodyPr>
          <a:lstStyle/>
          <a:p>
            <a:r>
              <a:rPr lang="de-DE" sz="1800" dirty="0"/>
              <a:t>Online </a:t>
            </a:r>
            <a:r>
              <a:rPr lang="de-DE" sz="1800" dirty="0" err="1"/>
              <a:t>video</a:t>
            </a:r>
            <a:r>
              <a:rPr lang="de-DE" sz="1800" dirty="0"/>
              <a:t> </a:t>
            </a:r>
            <a:r>
              <a:rPr lang="de-DE" sz="1800" dirty="0" err="1"/>
              <a:t>content</a:t>
            </a:r>
            <a:r>
              <a:rPr lang="de-DE" sz="1800" dirty="0"/>
              <a:t>: 1% </a:t>
            </a:r>
            <a:r>
              <a:rPr lang="de-DE" sz="1800" dirty="0" err="1"/>
              <a:t>of</a:t>
            </a:r>
            <a:r>
              <a:rPr lang="de-DE" sz="1800" dirty="0"/>
              <a:t> global </a:t>
            </a:r>
            <a:r>
              <a:rPr lang="de-DE" sz="1800" dirty="0" err="1"/>
              <a:t>greenhouse</a:t>
            </a:r>
            <a:r>
              <a:rPr lang="de-DE" sz="1800" dirty="0"/>
              <a:t> gas </a:t>
            </a:r>
            <a:r>
              <a:rPr lang="de-DE" sz="1800" dirty="0" err="1"/>
              <a:t>emissions</a:t>
            </a:r>
            <a:r>
              <a:rPr lang="de-DE" sz="1800" dirty="0"/>
              <a:t> [1]</a:t>
            </a:r>
          </a:p>
          <a:p>
            <a:pPr lvl="1"/>
            <a:r>
              <a:rPr lang="de-DE" sz="1800" dirty="0" err="1"/>
              <a:t>Civil</a:t>
            </a:r>
            <a:r>
              <a:rPr lang="de-DE" sz="1800" dirty="0"/>
              <a:t> </a:t>
            </a:r>
            <a:r>
              <a:rPr lang="de-DE" sz="1800" dirty="0" err="1"/>
              <a:t>aviation</a:t>
            </a:r>
            <a:r>
              <a:rPr lang="de-DE" sz="1800" dirty="0"/>
              <a:t> </a:t>
            </a:r>
            <a:r>
              <a:rPr lang="de-DE" sz="1800" dirty="0" err="1"/>
              <a:t>has</a:t>
            </a:r>
            <a:r>
              <a:rPr lang="de-DE" sz="1800" dirty="0"/>
              <a:t> a </a:t>
            </a:r>
            <a:r>
              <a:rPr lang="de-DE" sz="1800" dirty="0" err="1"/>
              <a:t>share</a:t>
            </a:r>
            <a:r>
              <a:rPr lang="de-DE" sz="1800" dirty="0"/>
              <a:t> </a:t>
            </a:r>
            <a:r>
              <a:rPr lang="de-DE" sz="1800" dirty="0" err="1"/>
              <a:t>of</a:t>
            </a:r>
            <a:r>
              <a:rPr lang="de-DE" sz="1800" dirty="0"/>
              <a:t> 4%</a:t>
            </a:r>
          </a:p>
          <a:p>
            <a:pPr lvl="1"/>
            <a:endParaRPr lang="de-DE" sz="1800" dirty="0"/>
          </a:p>
          <a:p>
            <a:r>
              <a:rPr lang="de-DE" sz="1800" dirty="0"/>
              <a:t>Mobile </a:t>
            </a:r>
            <a:r>
              <a:rPr lang="de-DE" sz="1800" dirty="0" err="1"/>
              <a:t>devices</a:t>
            </a:r>
            <a:r>
              <a:rPr lang="de-DE" sz="1800" dirty="0"/>
              <a:t> </a:t>
            </a:r>
            <a:r>
              <a:rPr lang="de-DE" sz="1800" dirty="0" err="1"/>
              <a:t>with</a:t>
            </a:r>
            <a:r>
              <a:rPr lang="de-DE" sz="1800" dirty="0"/>
              <a:t> limited </a:t>
            </a:r>
            <a:r>
              <a:rPr lang="de-DE" sz="1800" dirty="0" err="1"/>
              <a:t>battery</a:t>
            </a:r>
            <a:r>
              <a:rPr lang="de-DE" sz="1800" dirty="0"/>
              <a:t> </a:t>
            </a:r>
            <a:r>
              <a:rPr lang="de-DE" sz="1800" dirty="0" err="1"/>
              <a:t>lifetime</a:t>
            </a:r>
            <a:endParaRPr lang="de-DE" sz="1800" dirty="0"/>
          </a:p>
          <a:p>
            <a:endParaRPr lang="de-DE" sz="1800" dirty="0"/>
          </a:p>
          <a:p>
            <a:endParaRPr lang="de-DE" sz="1800" dirty="0"/>
          </a:p>
          <a:p>
            <a:pPr marL="0" indent="0">
              <a:buNone/>
            </a:pPr>
            <a:endParaRPr lang="de-DE" sz="1800" dirty="0"/>
          </a:p>
          <a:p>
            <a:pPr marL="0" indent="0">
              <a:buNone/>
            </a:pPr>
            <a:endParaRPr lang="de-DE" sz="1800" dirty="0"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de-DE" sz="1800" dirty="0"/>
          </a:p>
          <a:p>
            <a:pPr lvl="1"/>
            <a:endParaRPr lang="de-DE" dirty="0"/>
          </a:p>
          <a:p>
            <a:pPr lvl="1"/>
            <a:endParaRPr lang="de-DE" dirty="0"/>
          </a:p>
          <a:p>
            <a:pPr marL="457200" lvl="1" indent="0">
              <a:buNone/>
            </a:pPr>
            <a:endParaRPr lang="de-DE" dirty="0"/>
          </a:p>
        </p:txBody>
      </p:sp>
      <p:grpSp>
        <p:nvGrpSpPr>
          <p:cNvPr id="10" name="Gruppieren 9"/>
          <p:cNvGrpSpPr>
            <a:grpSpLocks noChangeAspect="1"/>
          </p:cNvGrpSpPr>
          <p:nvPr/>
        </p:nvGrpSpPr>
        <p:grpSpPr>
          <a:xfrm>
            <a:off x="5436096" y="2661110"/>
            <a:ext cx="2160000" cy="1186095"/>
            <a:chOff x="1907704" y="2679763"/>
            <a:chExt cx="2557115" cy="1404155"/>
          </a:xfrm>
        </p:grpSpPr>
        <p:sp>
          <p:nvSpPr>
            <p:cNvPr id="9" name="Abgerundetes Rechteck 8"/>
            <p:cNvSpPr/>
            <p:nvPr/>
          </p:nvSpPr>
          <p:spPr>
            <a:xfrm>
              <a:off x="1907704" y="2679763"/>
              <a:ext cx="2557115" cy="1404155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Ellipse 5"/>
            <p:cNvSpPr/>
            <p:nvPr/>
          </p:nvSpPr>
          <p:spPr>
            <a:xfrm>
              <a:off x="1924876" y="3291838"/>
              <a:ext cx="162000" cy="1620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Ellipse 7"/>
            <p:cNvSpPr/>
            <p:nvPr/>
          </p:nvSpPr>
          <p:spPr>
            <a:xfrm flipH="1">
              <a:off x="4341364" y="2859782"/>
              <a:ext cx="72000" cy="720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Grafik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7786" y="2770929"/>
              <a:ext cx="2172123" cy="1221819"/>
            </a:xfrm>
            <a:prstGeom prst="rect">
              <a:avLst/>
            </a:prstGeom>
            <a:ln w="3175">
              <a:solidFill>
                <a:schemeClr val="tx1"/>
              </a:solidFill>
            </a:ln>
          </p:spPr>
        </p:pic>
      </p:grpSp>
      <p:sp>
        <p:nvSpPr>
          <p:cNvPr id="11" name="Textfeld 10"/>
          <p:cNvSpPr txBox="1"/>
          <p:nvPr/>
        </p:nvSpPr>
        <p:spPr>
          <a:xfrm>
            <a:off x="486298" y="4148847"/>
            <a:ext cx="82912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100" dirty="0">
                <a:solidFill>
                  <a:schemeClr val="bg1">
                    <a:lumMod val="75000"/>
                  </a:schemeClr>
                </a:solidFill>
              </a:rPr>
              <a:t>[1] M. </a:t>
            </a:r>
            <a:r>
              <a:rPr lang="en-CA" sz="1100" dirty="0" err="1">
                <a:solidFill>
                  <a:schemeClr val="bg1">
                    <a:lumMod val="75000"/>
                  </a:schemeClr>
                </a:solidFill>
              </a:rPr>
              <a:t>Efoui</a:t>
            </a:r>
            <a:r>
              <a:rPr lang="en-CA" sz="1100" dirty="0">
                <a:solidFill>
                  <a:schemeClr val="bg1">
                    <a:lumMod val="75000"/>
                  </a:schemeClr>
                </a:solidFill>
              </a:rPr>
              <a:t>-Hess, “Climate Crisis: The Unsustainable Use of Online Video. The Practical Case for Digital Sobriety”, Jul. 2019.</a:t>
            </a:r>
            <a:endParaRPr lang="en-US" sz="1600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3034EF3A-F6D9-4F19-8AA8-A06AEE80C95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38"/>
          <a:stretch/>
        </p:blipFill>
        <p:spPr>
          <a:xfrm>
            <a:off x="5311335" y="895670"/>
            <a:ext cx="2102093" cy="152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37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229600" cy="3456384"/>
          </a:xfrm>
        </p:spPr>
        <p:txBody>
          <a:bodyPr/>
          <a:lstStyle/>
          <a:p>
            <a:r>
              <a:rPr lang="en-US" sz="1800" dirty="0"/>
              <a:t>Energy Measurement &amp; Test Set</a:t>
            </a:r>
          </a:p>
          <a:p>
            <a:r>
              <a:rPr lang="en-US" sz="1800" dirty="0"/>
              <a:t>Evaluation of VTM-7.0 and HM-16.20</a:t>
            </a:r>
          </a:p>
          <a:p>
            <a:r>
              <a:rPr lang="en-US" sz="1800" dirty="0"/>
              <a:t>Evaluation of SIMD-Optimization on VTM Decoder</a:t>
            </a:r>
          </a:p>
          <a:p>
            <a:r>
              <a:rPr lang="de-DE" sz="1800" dirty="0" err="1"/>
              <a:t>Conclusion</a:t>
            </a:r>
            <a:endParaRPr lang="en-US" sz="1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3398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Energy</a:t>
            </a:r>
            <a:r>
              <a:rPr lang="de-DE" dirty="0"/>
              <a:t> Measurement &amp; Test Set</a:t>
            </a:r>
            <a:endParaRPr lang="en-US" dirty="0"/>
          </a:p>
        </p:txBody>
      </p:sp>
      <p:sp>
        <p:nvSpPr>
          <p:cNvPr id="7" name="Inhaltsplatzhalter 2"/>
          <p:cNvSpPr>
            <a:spLocks noGrp="1"/>
          </p:cNvSpPr>
          <p:nvPr>
            <p:ph idx="1"/>
          </p:nvPr>
        </p:nvSpPr>
        <p:spPr>
          <a:xfrm>
            <a:off x="457200" y="987575"/>
            <a:ext cx="4243599" cy="3384376"/>
          </a:xfrm>
        </p:spPr>
        <p:txBody>
          <a:bodyPr>
            <a:normAutofit/>
          </a:bodyPr>
          <a:lstStyle/>
          <a:p>
            <a:r>
              <a:rPr lang="de-DE" sz="1800" dirty="0"/>
              <a:t>Measurement </a:t>
            </a:r>
            <a:r>
              <a:rPr lang="de-DE" sz="1800" dirty="0" err="1"/>
              <a:t>of</a:t>
            </a:r>
            <a:r>
              <a:rPr lang="de-DE" sz="1800" dirty="0"/>
              <a:t> </a:t>
            </a:r>
            <a:r>
              <a:rPr lang="de-DE" sz="1800" dirty="0" err="1"/>
              <a:t>the</a:t>
            </a:r>
            <a:r>
              <a:rPr lang="de-DE" sz="1800" dirty="0"/>
              <a:t> </a:t>
            </a:r>
            <a:r>
              <a:rPr lang="de-DE" sz="1800" dirty="0" err="1"/>
              <a:t>decoding</a:t>
            </a:r>
            <a:r>
              <a:rPr lang="de-DE" sz="1800" dirty="0"/>
              <a:t> </a:t>
            </a:r>
            <a:r>
              <a:rPr lang="de-DE" sz="1800" dirty="0" err="1"/>
              <a:t>energy</a:t>
            </a:r>
            <a:r>
              <a:rPr lang="de-DE" sz="1800" dirty="0"/>
              <a:t>:</a:t>
            </a:r>
          </a:p>
          <a:p>
            <a:pPr lvl="1"/>
            <a:r>
              <a:rPr lang="de-DE" sz="1600" dirty="0"/>
              <a:t>Desktop PC</a:t>
            </a:r>
          </a:p>
          <a:p>
            <a:pPr lvl="2"/>
            <a:r>
              <a:rPr lang="de-DE" sz="1600" dirty="0"/>
              <a:t>Intel i7-8700 CPU</a:t>
            </a:r>
          </a:p>
          <a:p>
            <a:pPr lvl="2"/>
            <a:r>
              <a:rPr lang="de-DE" sz="1600" dirty="0"/>
              <a:t>OS: </a:t>
            </a:r>
            <a:r>
              <a:rPr lang="de-DE" sz="1600" dirty="0" err="1"/>
              <a:t>CentOS</a:t>
            </a:r>
            <a:r>
              <a:rPr lang="de-DE" sz="1600" dirty="0"/>
              <a:t> 7</a:t>
            </a:r>
          </a:p>
          <a:p>
            <a:pPr lvl="1"/>
            <a:r>
              <a:rPr lang="de-DE" sz="1600" dirty="0"/>
              <a:t>Measurement </a:t>
            </a:r>
            <a:r>
              <a:rPr lang="de-DE" sz="1600" dirty="0" err="1"/>
              <a:t>with</a:t>
            </a:r>
            <a:r>
              <a:rPr lang="de-DE" sz="1600" dirty="0"/>
              <a:t> </a:t>
            </a:r>
            <a:r>
              <a:rPr lang="de-DE" sz="1600" dirty="0" err="1"/>
              <a:t>integrated</a:t>
            </a:r>
            <a:r>
              <a:rPr lang="de-DE" sz="1600" dirty="0"/>
              <a:t> power </a:t>
            </a:r>
            <a:r>
              <a:rPr lang="de-DE" sz="1600" dirty="0" err="1"/>
              <a:t>meter</a:t>
            </a:r>
            <a:r>
              <a:rPr lang="de-DE" sz="1600" dirty="0"/>
              <a:t> </a:t>
            </a:r>
            <a:r>
              <a:rPr lang="de-DE" sz="1600" dirty="0" err="1"/>
              <a:t>of</a:t>
            </a:r>
            <a:r>
              <a:rPr lang="de-DE" sz="1600" dirty="0"/>
              <a:t> Intel CPU: Running Average Power Limit (RAPL)</a:t>
            </a:r>
          </a:p>
          <a:p>
            <a:r>
              <a:rPr lang="de-DE" sz="2000" dirty="0"/>
              <a:t>Test Set:</a:t>
            </a:r>
          </a:p>
          <a:p>
            <a:pPr lvl="1"/>
            <a:r>
              <a:rPr lang="de-DE" sz="1600" dirty="0" err="1"/>
              <a:t>Based</a:t>
            </a:r>
            <a:r>
              <a:rPr lang="de-DE" sz="1600" dirty="0"/>
              <a:t> on JVET </a:t>
            </a:r>
            <a:r>
              <a:rPr lang="de-DE" sz="1600" dirty="0" err="1"/>
              <a:t>common</a:t>
            </a:r>
            <a:r>
              <a:rPr lang="de-DE" sz="1600" dirty="0"/>
              <a:t> </a:t>
            </a:r>
            <a:r>
              <a:rPr lang="de-DE" sz="1600" dirty="0" err="1"/>
              <a:t>test</a:t>
            </a:r>
            <a:r>
              <a:rPr lang="de-DE" sz="1600" dirty="0"/>
              <a:t> </a:t>
            </a:r>
            <a:r>
              <a:rPr lang="de-DE" sz="1600" dirty="0" err="1"/>
              <a:t>conditions</a:t>
            </a:r>
            <a:r>
              <a:rPr lang="de-DE" sz="1600" dirty="0"/>
              <a:t> </a:t>
            </a:r>
            <a:r>
              <a:rPr lang="de-DE" sz="1600" dirty="0" err="1"/>
              <a:t>for</a:t>
            </a:r>
            <a:r>
              <a:rPr lang="de-DE" sz="1600" dirty="0"/>
              <a:t> SDR </a:t>
            </a:r>
            <a:r>
              <a:rPr lang="de-DE" sz="1600" dirty="0" err="1"/>
              <a:t>sequences</a:t>
            </a:r>
            <a:r>
              <a:rPr lang="de-DE" sz="1600" dirty="0"/>
              <a:t> (JVET-N1010) </a:t>
            </a:r>
            <a:r>
              <a:rPr lang="de-DE" sz="1600" dirty="0" err="1"/>
              <a:t>for</a:t>
            </a:r>
            <a:r>
              <a:rPr lang="de-DE" sz="1600" dirty="0"/>
              <a:t> VVC </a:t>
            </a:r>
            <a:r>
              <a:rPr lang="de-DE" sz="1600" dirty="0" err="1"/>
              <a:t>and</a:t>
            </a:r>
            <a:r>
              <a:rPr lang="de-DE" sz="1600" dirty="0"/>
              <a:t> HEVC</a:t>
            </a:r>
            <a:endParaRPr lang="de-DE" sz="2000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E24F4DDE-CF45-49DE-A108-695B58747B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0361" y="982629"/>
            <a:ext cx="4243599" cy="1805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4905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Evaluation </a:t>
            </a:r>
            <a:r>
              <a:rPr lang="de-DE" dirty="0" err="1"/>
              <a:t>of</a:t>
            </a:r>
            <a:r>
              <a:rPr lang="de-DE" dirty="0"/>
              <a:t> VTM-7.0 </a:t>
            </a:r>
            <a:r>
              <a:rPr lang="de-DE" dirty="0" err="1"/>
              <a:t>and</a:t>
            </a:r>
            <a:r>
              <a:rPr lang="de-DE" dirty="0"/>
              <a:t> HM-16.20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Evaluation of the video codecs with three metrics:</a:t>
            </a:r>
          </a:p>
          <a:p>
            <a:pPr lvl="1"/>
            <a:r>
              <a:rPr lang="en-US" dirty="0"/>
              <a:t>BDR</a:t>
            </a:r>
          </a:p>
          <a:p>
            <a:pPr lvl="1"/>
            <a:r>
              <a:rPr lang="en-US" dirty="0"/>
              <a:t>BDDE (Bjøntegaard-Delta-Decoding-Energy) [2]</a:t>
            </a:r>
          </a:p>
          <a:p>
            <a:pPr lvl="1"/>
            <a:r>
              <a:rPr lang="en-US" dirty="0"/>
              <a:t>BDDT (Bjøntegaard-Delta-Decoding-Time)</a:t>
            </a:r>
          </a:p>
          <a:p>
            <a:pPr lvl="1"/>
            <a:endParaRPr lang="en-US" dirty="0"/>
          </a:p>
        </p:txBody>
      </p:sp>
      <p:sp>
        <p:nvSpPr>
          <p:cNvPr id="5" name="Textfeld 4"/>
          <p:cNvSpPr txBox="1"/>
          <p:nvPr/>
        </p:nvSpPr>
        <p:spPr>
          <a:xfrm>
            <a:off x="486298" y="4148847"/>
            <a:ext cx="82912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50" dirty="0">
                <a:solidFill>
                  <a:schemeClr val="bg1">
                    <a:lumMod val="75000"/>
                  </a:schemeClr>
                </a:solidFill>
              </a:rPr>
              <a:t>[2] C. Herglotz, A. </a:t>
            </a:r>
            <a:r>
              <a:rPr lang="en-CA" sz="1050" dirty="0" err="1">
                <a:solidFill>
                  <a:schemeClr val="bg1">
                    <a:lumMod val="75000"/>
                  </a:schemeClr>
                </a:solidFill>
              </a:rPr>
              <a:t>Heindel</a:t>
            </a:r>
            <a:r>
              <a:rPr lang="en-CA" sz="1050" dirty="0">
                <a:solidFill>
                  <a:schemeClr val="bg1">
                    <a:lumMod val="75000"/>
                  </a:schemeClr>
                </a:solidFill>
              </a:rPr>
              <a:t>, and A. Kaup. Decoding-Energy-Rate-Distortion Optimization for Video Coding. IEEE Transactions on Circuits and Systems for Video Technology, Vol. 29(1), 2019.</a:t>
            </a:r>
            <a:endParaRPr lang="en-US" sz="1400" dirty="0"/>
          </a:p>
        </p:txBody>
      </p:sp>
      <p:grpSp>
        <p:nvGrpSpPr>
          <p:cNvPr id="19" name="Gruppieren 18"/>
          <p:cNvGrpSpPr/>
          <p:nvPr/>
        </p:nvGrpSpPr>
        <p:grpSpPr>
          <a:xfrm>
            <a:off x="4788024" y="1275606"/>
            <a:ext cx="3779848" cy="2160240"/>
            <a:chOff x="4716016" y="1419622"/>
            <a:chExt cx="3779848" cy="2160240"/>
          </a:xfrm>
        </p:grpSpPr>
        <p:pic>
          <p:nvPicPr>
            <p:cNvPr id="7" name="Grafik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16016" y="1419622"/>
              <a:ext cx="3779848" cy="2160240"/>
            </a:xfrm>
            <a:prstGeom prst="rect">
              <a:avLst/>
            </a:prstGeom>
          </p:spPr>
        </p:pic>
        <p:cxnSp>
          <p:nvCxnSpPr>
            <p:cNvPr id="10" name="Gerade Verbindung mit Pfeil 9"/>
            <p:cNvCxnSpPr/>
            <p:nvPr/>
          </p:nvCxnSpPr>
          <p:spPr>
            <a:xfrm>
              <a:off x="5652120" y="2355726"/>
              <a:ext cx="1008112" cy="0"/>
            </a:xfrm>
            <a:prstGeom prst="straightConnector1">
              <a:avLst/>
            </a:prstGeom>
            <a:ln w="28575">
              <a:headEnd type="triangle"/>
              <a:tailEnd type="triangle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1" name="Gerade Verbindung mit Pfeil 10"/>
            <p:cNvCxnSpPr/>
            <p:nvPr/>
          </p:nvCxnSpPr>
          <p:spPr>
            <a:xfrm>
              <a:off x="6588224" y="1851670"/>
              <a:ext cx="1440160" cy="0"/>
            </a:xfrm>
            <a:prstGeom prst="straightConnector1">
              <a:avLst/>
            </a:prstGeom>
            <a:ln w="28575">
              <a:headEnd type="triangle"/>
              <a:tailEnd type="triangle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2" name="Gerade Verbindung mit Pfeil 11"/>
            <p:cNvCxnSpPr/>
            <p:nvPr/>
          </p:nvCxnSpPr>
          <p:spPr>
            <a:xfrm>
              <a:off x="5364088" y="2643758"/>
              <a:ext cx="936104" cy="0"/>
            </a:xfrm>
            <a:prstGeom prst="straightConnector1">
              <a:avLst/>
            </a:prstGeom>
            <a:ln w="28575">
              <a:headEnd type="triangle"/>
              <a:tailEnd type="triangle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3" name="Gerade Verbindung mit Pfeil 12"/>
            <p:cNvCxnSpPr/>
            <p:nvPr/>
          </p:nvCxnSpPr>
          <p:spPr>
            <a:xfrm>
              <a:off x="5220072" y="3003798"/>
              <a:ext cx="792088" cy="0"/>
            </a:xfrm>
            <a:prstGeom prst="straightConnector1">
              <a:avLst/>
            </a:prstGeom>
            <a:ln w="28575">
              <a:headEnd type="triangle"/>
              <a:tailEnd type="triangle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20" name="Textfeld 19"/>
          <p:cNvSpPr txBox="1"/>
          <p:nvPr/>
        </p:nvSpPr>
        <p:spPr>
          <a:xfrm>
            <a:off x="6219717" y="1009061"/>
            <a:ext cx="12189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Campfire RA</a:t>
            </a:r>
          </a:p>
        </p:txBody>
      </p:sp>
    </p:spTree>
    <p:extLst>
      <p:ext uri="{BB962C8B-B14F-4D97-AF65-F5344CB8AC3E}">
        <p14:creationId xmlns:p14="http://schemas.microsoft.com/office/powerpoint/2010/main" val="27479484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400" dirty="0"/>
              <a:t>Evaluation </a:t>
            </a:r>
            <a:r>
              <a:rPr lang="de-DE" sz="2400" dirty="0" err="1"/>
              <a:t>of</a:t>
            </a:r>
            <a:r>
              <a:rPr lang="de-DE" sz="2400" dirty="0"/>
              <a:t> VTM-7.0 </a:t>
            </a:r>
            <a:r>
              <a:rPr lang="de-DE" sz="2400" dirty="0" err="1"/>
              <a:t>and</a:t>
            </a:r>
            <a:r>
              <a:rPr lang="de-DE" dirty="0"/>
              <a:t> HM-16.20</a:t>
            </a:r>
            <a:endParaRPr lang="en-US" sz="2400" dirty="0"/>
          </a:p>
        </p:txBody>
      </p:sp>
      <p:graphicFrame>
        <p:nvGraphicFramePr>
          <p:cNvPr id="11" name="Tabel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0946426"/>
              </p:ext>
            </p:extLst>
          </p:nvPr>
        </p:nvGraphicFramePr>
        <p:xfrm>
          <a:off x="1619672" y="1491630"/>
          <a:ext cx="5672957" cy="2435860"/>
        </p:xfrm>
        <a:graphic>
          <a:graphicData uri="http://schemas.openxmlformats.org/drawingml/2006/table">
            <a:tbl>
              <a:tblPr firstRow="1" firstCol="1" bandRow="1"/>
              <a:tblGrid>
                <a:gridCol w="785433">
                  <a:extLst>
                    <a:ext uri="{9D8B030D-6E8A-4147-A177-3AD203B41FA5}">
                      <a16:colId xmlns:a16="http://schemas.microsoft.com/office/drawing/2014/main" val="409777226"/>
                    </a:ext>
                  </a:extLst>
                </a:gridCol>
                <a:gridCol w="1628710">
                  <a:extLst>
                    <a:ext uri="{9D8B030D-6E8A-4147-A177-3AD203B41FA5}">
                      <a16:colId xmlns:a16="http://schemas.microsoft.com/office/drawing/2014/main" val="3161510307"/>
                    </a:ext>
                  </a:extLst>
                </a:gridCol>
                <a:gridCol w="1629407">
                  <a:extLst>
                    <a:ext uri="{9D8B030D-6E8A-4147-A177-3AD203B41FA5}">
                      <a16:colId xmlns:a16="http://schemas.microsoft.com/office/drawing/2014/main" val="1784297885"/>
                    </a:ext>
                  </a:extLst>
                </a:gridCol>
                <a:gridCol w="1629407">
                  <a:extLst>
                    <a:ext uri="{9D8B030D-6E8A-4147-A177-3AD203B41FA5}">
                      <a16:colId xmlns:a16="http://schemas.microsoft.com/office/drawing/2014/main" val="950384490"/>
                    </a:ext>
                  </a:extLst>
                </a:gridCol>
              </a:tblGrid>
              <a:tr h="49874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All Intra 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Over HM-16.20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248474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YUV-BDR [%]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BDDT [%]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BDDE [%]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4340084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-27.77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51.11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55.51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0201738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-24.19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63.66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67.10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9447560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-20.76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64.31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67.95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1843871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-21.77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70.87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75.75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3717795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-17.40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71.84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81.33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148020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-25.31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50.88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55.70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039152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-38.76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55.89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60.62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0471896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Mean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-24.90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62.03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67.13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3627611"/>
                  </a:ext>
                </a:extLst>
              </a:tr>
            </a:tbl>
          </a:graphicData>
        </a:graphic>
      </p:graphicFrame>
      <p:sp>
        <p:nvSpPr>
          <p:cNvPr id="4" name="Inhaltsplatzhalter 2"/>
          <p:cNvSpPr>
            <a:spLocks noGrp="1"/>
          </p:cNvSpPr>
          <p:nvPr>
            <p:ph sz="half" idx="1"/>
          </p:nvPr>
        </p:nvSpPr>
        <p:spPr>
          <a:xfrm>
            <a:off x="467544" y="981368"/>
            <a:ext cx="8229600" cy="3456384"/>
          </a:xfrm>
        </p:spPr>
        <p:txBody>
          <a:bodyPr/>
          <a:lstStyle/>
          <a:p>
            <a:r>
              <a:rPr lang="en-US" dirty="0"/>
              <a:t>Results for VVC over HEVC</a:t>
            </a:r>
          </a:p>
        </p:txBody>
      </p:sp>
    </p:spTree>
    <p:extLst>
      <p:ext uri="{BB962C8B-B14F-4D97-AF65-F5344CB8AC3E}">
        <p14:creationId xmlns:p14="http://schemas.microsoft.com/office/powerpoint/2010/main" val="34148214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400" dirty="0"/>
              <a:t>Evaluation </a:t>
            </a:r>
            <a:r>
              <a:rPr lang="de-DE" sz="2400" dirty="0" err="1"/>
              <a:t>of</a:t>
            </a:r>
            <a:r>
              <a:rPr lang="de-DE" sz="2400" dirty="0"/>
              <a:t> VTM-7.0 </a:t>
            </a:r>
            <a:r>
              <a:rPr lang="de-DE" sz="2400" dirty="0" err="1"/>
              <a:t>and</a:t>
            </a:r>
            <a:r>
              <a:rPr lang="de-DE" dirty="0"/>
              <a:t> HM-16.20</a:t>
            </a:r>
            <a:endParaRPr lang="en-US" sz="2400" dirty="0"/>
          </a:p>
        </p:txBody>
      </p:sp>
      <p:graphicFrame>
        <p:nvGraphicFramePr>
          <p:cNvPr id="11" name="Tabel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2325829"/>
              </p:ext>
            </p:extLst>
          </p:nvPr>
        </p:nvGraphicFramePr>
        <p:xfrm>
          <a:off x="1619672" y="1491630"/>
          <a:ext cx="5672957" cy="2435860"/>
        </p:xfrm>
        <a:graphic>
          <a:graphicData uri="http://schemas.openxmlformats.org/drawingml/2006/table">
            <a:tbl>
              <a:tblPr firstRow="1" firstCol="1" bandRow="1"/>
              <a:tblGrid>
                <a:gridCol w="785433">
                  <a:extLst>
                    <a:ext uri="{9D8B030D-6E8A-4147-A177-3AD203B41FA5}">
                      <a16:colId xmlns:a16="http://schemas.microsoft.com/office/drawing/2014/main" val="409777226"/>
                    </a:ext>
                  </a:extLst>
                </a:gridCol>
                <a:gridCol w="1628710">
                  <a:extLst>
                    <a:ext uri="{9D8B030D-6E8A-4147-A177-3AD203B41FA5}">
                      <a16:colId xmlns:a16="http://schemas.microsoft.com/office/drawing/2014/main" val="3161510307"/>
                    </a:ext>
                  </a:extLst>
                </a:gridCol>
                <a:gridCol w="1629407">
                  <a:extLst>
                    <a:ext uri="{9D8B030D-6E8A-4147-A177-3AD203B41FA5}">
                      <a16:colId xmlns:a16="http://schemas.microsoft.com/office/drawing/2014/main" val="1784297885"/>
                    </a:ext>
                  </a:extLst>
                </a:gridCol>
                <a:gridCol w="1629407">
                  <a:extLst>
                    <a:ext uri="{9D8B030D-6E8A-4147-A177-3AD203B41FA5}">
                      <a16:colId xmlns:a16="http://schemas.microsoft.com/office/drawing/2014/main" val="950384490"/>
                    </a:ext>
                  </a:extLst>
                </a:gridCol>
              </a:tblGrid>
              <a:tr h="49874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Lowdelay B 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Over HM-16.20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248474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YUV-BDR [%]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BDDT [%]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BDDE [%]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4340084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0201738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9447560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-29.89 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52.66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58.77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1843871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-27.60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71.53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71.53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3717795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-24.56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114.94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134.35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148020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-31.78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51.12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59.55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039152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-41.68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47.67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54.58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0471896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Mean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-31.01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67.66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77.76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3627611"/>
                  </a:ext>
                </a:extLst>
              </a:tr>
            </a:tbl>
          </a:graphicData>
        </a:graphic>
      </p:graphicFrame>
      <p:sp>
        <p:nvSpPr>
          <p:cNvPr id="4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229600" cy="3456384"/>
          </a:xfrm>
        </p:spPr>
        <p:txBody>
          <a:bodyPr/>
          <a:lstStyle/>
          <a:p>
            <a:r>
              <a:rPr lang="en-US" dirty="0"/>
              <a:t>Results for VVC over HEVC</a:t>
            </a:r>
          </a:p>
        </p:txBody>
      </p:sp>
    </p:spTree>
    <p:extLst>
      <p:ext uri="{BB962C8B-B14F-4D97-AF65-F5344CB8AC3E}">
        <p14:creationId xmlns:p14="http://schemas.microsoft.com/office/powerpoint/2010/main" val="26133673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400" dirty="0"/>
              <a:t>Evaluation </a:t>
            </a:r>
            <a:r>
              <a:rPr lang="de-DE" sz="2400" dirty="0" err="1"/>
              <a:t>of</a:t>
            </a:r>
            <a:r>
              <a:rPr lang="de-DE" sz="2400" dirty="0"/>
              <a:t> VTM-7.0 </a:t>
            </a:r>
            <a:r>
              <a:rPr lang="de-DE" sz="2400" dirty="0" err="1"/>
              <a:t>and</a:t>
            </a:r>
            <a:r>
              <a:rPr lang="de-DE" dirty="0"/>
              <a:t> HM-16.20</a:t>
            </a:r>
            <a:endParaRPr lang="en-US" sz="2400" dirty="0"/>
          </a:p>
        </p:txBody>
      </p:sp>
      <p:graphicFrame>
        <p:nvGraphicFramePr>
          <p:cNvPr id="11" name="Tabel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623453"/>
              </p:ext>
            </p:extLst>
          </p:nvPr>
        </p:nvGraphicFramePr>
        <p:xfrm>
          <a:off x="1619672" y="1491630"/>
          <a:ext cx="5672957" cy="2435860"/>
        </p:xfrm>
        <a:graphic>
          <a:graphicData uri="http://schemas.openxmlformats.org/drawingml/2006/table">
            <a:tbl>
              <a:tblPr firstRow="1" firstCol="1" bandRow="1"/>
              <a:tblGrid>
                <a:gridCol w="785433">
                  <a:extLst>
                    <a:ext uri="{9D8B030D-6E8A-4147-A177-3AD203B41FA5}">
                      <a16:colId xmlns:a16="http://schemas.microsoft.com/office/drawing/2014/main" val="409777226"/>
                    </a:ext>
                  </a:extLst>
                </a:gridCol>
                <a:gridCol w="1628710">
                  <a:extLst>
                    <a:ext uri="{9D8B030D-6E8A-4147-A177-3AD203B41FA5}">
                      <a16:colId xmlns:a16="http://schemas.microsoft.com/office/drawing/2014/main" val="3161510307"/>
                    </a:ext>
                  </a:extLst>
                </a:gridCol>
                <a:gridCol w="1629407">
                  <a:extLst>
                    <a:ext uri="{9D8B030D-6E8A-4147-A177-3AD203B41FA5}">
                      <a16:colId xmlns:a16="http://schemas.microsoft.com/office/drawing/2014/main" val="1784297885"/>
                    </a:ext>
                  </a:extLst>
                </a:gridCol>
                <a:gridCol w="1629407">
                  <a:extLst>
                    <a:ext uri="{9D8B030D-6E8A-4147-A177-3AD203B41FA5}">
                      <a16:colId xmlns:a16="http://schemas.microsoft.com/office/drawing/2014/main" val="950384490"/>
                    </a:ext>
                  </a:extLst>
                </a:gridCol>
              </a:tblGrid>
              <a:tr h="49874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Randomaccess 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Over HM-16.20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248474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YUV-BDR [%]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BDDT [%]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BDDE [%]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4340084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-37.65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60.22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70.31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0201738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-40.11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72.08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83.59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9447560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-34.01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59.96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70.53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1843871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-28.89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73.58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84.79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3717795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-26.49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96.17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111.65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148020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039152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-41.09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64.61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74.71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0471896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Mean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-34.31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71.05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82.56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3627611"/>
                  </a:ext>
                </a:extLst>
              </a:tr>
            </a:tbl>
          </a:graphicData>
        </a:graphic>
      </p:graphicFrame>
      <p:sp>
        <p:nvSpPr>
          <p:cNvPr id="4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229600" cy="3456384"/>
          </a:xfrm>
        </p:spPr>
        <p:txBody>
          <a:bodyPr/>
          <a:lstStyle/>
          <a:p>
            <a:r>
              <a:rPr lang="en-US" dirty="0"/>
              <a:t>Results for VVC over HEVC</a:t>
            </a:r>
          </a:p>
        </p:txBody>
      </p:sp>
    </p:spTree>
    <p:extLst>
      <p:ext uri="{BB962C8B-B14F-4D97-AF65-F5344CB8AC3E}">
        <p14:creationId xmlns:p14="http://schemas.microsoft.com/office/powerpoint/2010/main" val="10814776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400" dirty="0"/>
              <a:t>Evaluation </a:t>
            </a:r>
            <a:r>
              <a:rPr lang="de-DE" sz="2400" dirty="0" err="1"/>
              <a:t>of</a:t>
            </a:r>
            <a:r>
              <a:rPr lang="de-DE" sz="2400" dirty="0"/>
              <a:t> VTM-7.0 </a:t>
            </a:r>
            <a:r>
              <a:rPr lang="de-DE" sz="2400" dirty="0" err="1"/>
              <a:t>and</a:t>
            </a:r>
            <a:r>
              <a:rPr lang="de-DE" dirty="0"/>
              <a:t> HM-16.20</a:t>
            </a:r>
            <a:endParaRPr lang="en-US" sz="2400" dirty="0"/>
          </a:p>
        </p:txBody>
      </p:sp>
      <p:graphicFrame>
        <p:nvGraphicFramePr>
          <p:cNvPr id="11" name="Tabel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1062698"/>
              </p:ext>
            </p:extLst>
          </p:nvPr>
        </p:nvGraphicFramePr>
        <p:xfrm>
          <a:off x="1735521" y="2355726"/>
          <a:ext cx="5672957" cy="1069464"/>
        </p:xfrm>
        <a:graphic>
          <a:graphicData uri="http://schemas.openxmlformats.org/drawingml/2006/table">
            <a:tbl>
              <a:tblPr firstRow="1" firstCol="1" bandRow="1"/>
              <a:tblGrid>
                <a:gridCol w="785433">
                  <a:extLst>
                    <a:ext uri="{9D8B030D-6E8A-4147-A177-3AD203B41FA5}">
                      <a16:colId xmlns:a16="http://schemas.microsoft.com/office/drawing/2014/main" val="409777226"/>
                    </a:ext>
                  </a:extLst>
                </a:gridCol>
                <a:gridCol w="1628710">
                  <a:extLst>
                    <a:ext uri="{9D8B030D-6E8A-4147-A177-3AD203B41FA5}">
                      <a16:colId xmlns:a16="http://schemas.microsoft.com/office/drawing/2014/main" val="3161510307"/>
                    </a:ext>
                  </a:extLst>
                </a:gridCol>
                <a:gridCol w="1629407">
                  <a:extLst>
                    <a:ext uri="{9D8B030D-6E8A-4147-A177-3AD203B41FA5}">
                      <a16:colId xmlns:a16="http://schemas.microsoft.com/office/drawing/2014/main" val="1784297885"/>
                    </a:ext>
                  </a:extLst>
                </a:gridCol>
                <a:gridCol w="1629407">
                  <a:extLst>
                    <a:ext uri="{9D8B030D-6E8A-4147-A177-3AD203B41FA5}">
                      <a16:colId xmlns:a16="http://schemas.microsoft.com/office/drawing/2014/main" val="950384490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Over HM-16.20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248474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YUV-BDR [%]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BDDT [%]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BDDE [%]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4340084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AI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-24.90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62.03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67.13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0201738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LD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-31.01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67.66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77.76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9447560"/>
                  </a:ext>
                </a:extLst>
              </a:tr>
              <a:tr h="20061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-34.31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71.05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82.56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1843871"/>
                  </a:ext>
                </a:extLst>
              </a:tr>
            </a:tbl>
          </a:graphicData>
        </a:graphic>
      </p:graphicFrame>
      <p:sp>
        <p:nvSpPr>
          <p:cNvPr id="4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229600" cy="3456384"/>
          </a:xfrm>
        </p:spPr>
        <p:txBody>
          <a:bodyPr/>
          <a:lstStyle/>
          <a:p>
            <a:r>
              <a:rPr lang="en-US" dirty="0"/>
              <a:t>Results for VVC over HEVC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Decoding energy demand increases disproportionately high compared to decoding time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Increase of decoding energy by over 80% for RA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9451229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911</Words>
  <Application>Microsoft Office PowerPoint</Application>
  <PresentationFormat>Bildschirmpräsentation (16:9)</PresentationFormat>
  <Paragraphs>323</Paragraphs>
  <Slides>17</Slides>
  <Notes>5</Notes>
  <HiddenSlides>2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17</vt:i4>
      </vt:variant>
    </vt:vector>
  </HeadingPairs>
  <TitlesOfParts>
    <vt:vector size="23" baseType="lpstr">
      <vt:lpstr>Arial</vt:lpstr>
      <vt:lpstr>Calibri</vt:lpstr>
      <vt:lpstr>Cambria Math</vt:lpstr>
      <vt:lpstr>Times New Roman</vt:lpstr>
      <vt:lpstr>Larissa</vt:lpstr>
      <vt:lpstr>Benutzerdefiniertes Design</vt:lpstr>
      <vt:lpstr>PowerPoint-Präsentation</vt:lpstr>
      <vt:lpstr>Motivation</vt:lpstr>
      <vt:lpstr>Outline</vt:lpstr>
      <vt:lpstr>Energy Measurement &amp; Test Set</vt:lpstr>
      <vt:lpstr>Evaluation of VTM-7.0 and HM-16.20</vt:lpstr>
      <vt:lpstr>Evaluation of VTM-7.0 and HM-16.20</vt:lpstr>
      <vt:lpstr>Evaluation of VTM-7.0 and HM-16.20</vt:lpstr>
      <vt:lpstr>Evaluation of VTM-7.0 and HM-16.20</vt:lpstr>
      <vt:lpstr>Evaluation of VTM-7.0 and HM-16.20</vt:lpstr>
      <vt:lpstr>Evaluation of SIMD-Optimization on VTM Software</vt:lpstr>
      <vt:lpstr>Evaluation of SIMD-Optimization on VTM Software</vt:lpstr>
      <vt:lpstr>Evaluation of SIMD-Optimization on VTM Software</vt:lpstr>
      <vt:lpstr>Evaluation of SIMD-Optimization on VTM Software</vt:lpstr>
      <vt:lpstr>Summary</vt:lpstr>
      <vt:lpstr>PowerPoint-Präsentation</vt:lpstr>
      <vt:lpstr>Backup: Energy Measurement – Confidence Interval</vt:lpstr>
      <vt:lpstr>Literature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Anna</dc:creator>
  <cp:lastModifiedBy>Matthias Kränzler</cp:lastModifiedBy>
  <cp:revision>151</cp:revision>
  <dcterms:created xsi:type="dcterms:W3CDTF">2014-04-16T13:22:23Z</dcterms:created>
  <dcterms:modified xsi:type="dcterms:W3CDTF">2020-01-12T07:39:19Z</dcterms:modified>
</cp:coreProperties>
</file>