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22"/>
  </p:notesMasterIdLst>
  <p:sldIdLst>
    <p:sldId id="257" r:id="rId3"/>
    <p:sldId id="256" r:id="rId4"/>
    <p:sldId id="258" r:id="rId5"/>
    <p:sldId id="260" r:id="rId6"/>
    <p:sldId id="272" r:id="rId7"/>
    <p:sldId id="261" r:id="rId8"/>
    <p:sldId id="264" r:id="rId9"/>
    <p:sldId id="273" r:id="rId10"/>
    <p:sldId id="281" r:id="rId11"/>
    <p:sldId id="265" r:id="rId12"/>
    <p:sldId id="267" r:id="rId13"/>
    <p:sldId id="279" r:id="rId14"/>
    <p:sldId id="280" r:id="rId15"/>
    <p:sldId id="282" r:id="rId16"/>
    <p:sldId id="271" r:id="rId17"/>
    <p:sldId id="269" r:id="rId18"/>
    <p:sldId id="278" r:id="rId19"/>
    <p:sldId id="276" r:id="rId20"/>
    <p:sldId id="277" r:id="rId21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ian Herglotz" initials="CH" lastIdx="6" clrIdx="0">
    <p:extLst>
      <p:ext uri="{19B8F6BF-5375-455C-9EA6-DF929625EA0E}">
        <p15:presenceInfo xmlns:p15="http://schemas.microsoft.com/office/powerpoint/2012/main" userId="Christian Herglot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669" y="5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7D375-95CF-44BC-B7FF-A1702E2C7285}" type="datetimeFigureOut">
              <a:rPr lang="de-DE" smtClean="0"/>
              <a:t>31.12.2019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28928-0A2A-41C7-9EFD-40912034F7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956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410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022" y="4083918"/>
            <a:ext cx="1227466" cy="72007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765375"/>
            <a:ext cx="7772400" cy="814487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8" name="Textfeld 7"/>
          <p:cNvSpPr txBox="1"/>
          <p:nvPr userDrawn="1"/>
        </p:nvSpPr>
        <p:spPr>
          <a:xfrm>
            <a:off x="1691680" y="3603669"/>
            <a:ext cx="57606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Christian J. Herglotz,</a:t>
            </a:r>
            <a:r>
              <a:rPr lang="de-D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 Kränzler, </a:t>
            </a:r>
            <a:r>
              <a:rPr lang="de-D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André Kaup</a:t>
            </a: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Christian.herglotz@fau.de </a:t>
            </a:r>
            <a:br>
              <a:rPr lang="de-DE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221988"/>
            <a:ext cx="1891458" cy="512680"/>
          </a:xfrm>
          <a:prstGeom prst="rect">
            <a:avLst/>
          </a:prstGeom>
        </p:spPr>
      </p:pic>
      <p:sp>
        <p:nvSpPr>
          <p:cNvPr id="13" name="Line 11"/>
          <p:cNvSpPr>
            <a:spLocks noChangeShapeType="1"/>
          </p:cNvSpPr>
          <p:nvPr userDrawn="1"/>
        </p:nvSpPr>
        <p:spPr bwMode="auto">
          <a:xfrm>
            <a:off x="208028" y="4803998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85028" y="4859561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414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722313" y="2789336"/>
            <a:ext cx="7772400" cy="718518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 smtClean="0"/>
              <a:t>Decoding </a:t>
            </a:r>
            <a:r>
              <a:rPr lang="de-DE" dirty="0" err="1" smtClean="0"/>
              <a:t>Energy</a:t>
            </a:r>
            <a:r>
              <a:rPr lang="de-DE" dirty="0" smtClean="0"/>
              <a:t> Assessment </a:t>
            </a:r>
            <a:r>
              <a:rPr lang="de-DE" dirty="0" err="1" smtClean="0"/>
              <a:t>of</a:t>
            </a:r>
            <a:r>
              <a:rPr lang="de-DE" dirty="0" smtClean="0"/>
              <a:t> VTM-6.0 (JVET-</a:t>
            </a:r>
            <a:r>
              <a:rPr lang="de-DE" dirty="0" err="1" smtClean="0"/>
              <a:t>Pxyz</a:t>
            </a:r>
            <a:r>
              <a:rPr lang="de-DE" smtClean="0"/>
              <a:t>)</a:t>
            </a:r>
            <a:endParaRPr lang="de-DE" dirty="0" smtClean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1691680" y="3603669"/>
            <a:ext cx="57606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Christian J. Herglotz, Matthias </a:t>
            </a:r>
            <a:r>
              <a:rPr lang="de-DE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Kränzler</a:t>
            </a: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de-D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André Kaup</a:t>
            </a: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Christian.herglotz@fau.de </a:t>
            </a:r>
            <a:br>
              <a:rPr lang="de-DE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126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571"/>
          </a:xfrm>
        </p:spPr>
        <p:txBody>
          <a:bodyPr>
            <a:noAutofit/>
          </a:bodyPr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6501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55496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1373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15566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419623"/>
            <a:ext cx="4040188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915566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19623"/>
            <a:ext cx="4041775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14880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01810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1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87575"/>
            <a:ext cx="8229600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373260" y="4815031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Multimedia Communications and Signal Processing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feld 13"/>
          <p:cNvSpPr txBox="1"/>
          <p:nvPr userDrawn="1"/>
        </p:nvSpPr>
        <p:spPr>
          <a:xfrm>
            <a:off x="2368627" y="4579757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C. J.</a:t>
            </a:r>
            <a:r>
              <a:rPr lang="de-DE" sz="1200" kern="1200" baseline="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Herglotz</a:t>
            </a:r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: Bit Stream Analyzer </a:t>
            </a:r>
            <a:r>
              <a:rPr lang="de-DE" sz="1200" kern="1200" dirty="0" err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for</a:t>
            </a:r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kern="1200" dirty="0" err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Coding</a:t>
            </a:r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Tool </a:t>
            </a:r>
            <a:r>
              <a:rPr lang="de-DE" sz="1200" kern="1200" dirty="0" err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Statistics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feld 14"/>
          <p:cNvSpPr txBox="1"/>
          <p:nvPr userDrawn="1"/>
        </p:nvSpPr>
        <p:spPr>
          <a:xfrm>
            <a:off x="7020272" y="457995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Jan</a:t>
            </a:r>
            <a:r>
              <a:rPr lang="de-DE" sz="1200" kern="1200" baseline="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2020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Textfeld 15"/>
          <p:cNvSpPr txBox="1"/>
          <p:nvPr userDrawn="1"/>
        </p:nvSpPr>
        <p:spPr>
          <a:xfrm>
            <a:off x="6876256" y="482324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Page </a:t>
            </a:r>
            <a:fld id="{AF634817-4550-4D34-8501-C09E3EF797D6}" type="slidenum">
              <a:rPr lang="de-DE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‹Nr.›</a:t>
            </a:fld>
            <a:endParaRPr lang="de-DE" sz="1200" kern="1200" dirty="0" smtClean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8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9" name="Grafik 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01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gitlab.lms.tf.fau.de/LMS/vtm-analyzer" TargetMode="Externa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CA" b="1" dirty="0"/>
              <a:t>Bit Stream Feature Analyzer (BSFA) for Coding Tool Statistics based on VTM-7.0</a:t>
            </a:r>
            <a:r>
              <a:rPr lang="de-DE" sz="2400" dirty="0" smtClean="0"/>
              <a:t> </a:t>
            </a:r>
            <a:r>
              <a:rPr lang="de-DE" dirty="0" smtClean="0"/>
              <a:t>(JVET-Q0049)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83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Simple Extension </a:t>
            </a:r>
            <a:r>
              <a:rPr lang="de-DE" dirty="0" err="1" smtClean="0"/>
              <a:t>with</a:t>
            </a:r>
            <a:r>
              <a:rPr lang="de-DE" dirty="0" smtClean="0"/>
              <a:t> New Features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CA" dirty="0" smtClean="0"/>
              <a:t>  </a:t>
            </a:r>
            <a:endParaRPr lang="de-DE" dirty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dirty="0"/>
              <a:t>Add a new feature to the structure </a:t>
            </a:r>
            <a:r>
              <a:rPr lang="en-CA" sz="1400" dirty="0" err="1">
                <a:latin typeface="Consolas" panose="020B0609020204030204" pitchFamily="49" charset="0"/>
              </a:rPr>
              <a:t>featureStruct</a:t>
            </a:r>
            <a:r>
              <a:rPr lang="en-CA" dirty="0"/>
              <a:t> in </a:t>
            </a:r>
            <a:r>
              <a:rPr lang="en-CA" sz="1400" dirty="0" err="1">
                <a:latin typeface="Consolas" panose="020B0609020204030204" pitchFamily="49" charset="0"/>
              </a:rPr>
              <a:t>TypeDef.h</a:t>
            </a:r>
            <a:r>
              <a:rPr lang="en-CA" dirty="0"/>
              <a:t>.</a:t>
            </a:r>
            <a:endParaRPr lang="de-DE" dirty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dirty="0"/>
              <a:t>Set the initial value to zero.</a:t>
            </a:r>
            <a:endParaRPr lang="de-DE" dirty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dirty="0"/>
              <a:t>Increment counter after parsing (mostly in the function </a:t>
            </a:r>
            <a:r>
              <a:rPr lang="en-CA" sz="1400" dirty="0" err="1">
                <a:latin typeface="Consolas" panose="020B0609020204030204" pitchFamily="49" charset="0"/>
              </a:rPr>
              <a:t>decompressCTU</a:t>
            </a:r>
            <a:r>
              <a:rPr lang="en-CA" sz="1400" dirty="0">
                <a:latin typeface="Consolas" panose="020B0609020204030204" pitchFamily="49" charset="0"/>
              </a:rPr>
              <a:t>()</a:t>
            </a:r>
            <a:r>
              <a:rPr lang="en-CA" dirty="0"/>
              <a:t> in </a:t>
            </a:r>
            <a:r>
              <a:rPr lang="en-CA" sz="1400" dirty="0">
                <a:latin typeface="Consolas" panose="020B0609020204030204" pitchFamily="49" charset="0"/>
              </a:rPr>
              <a:t>DecCu.cpp</a:t>
            </a:r>
            <a:r>
              <a:rPr lang="en-CA" dirty="0"/>
              <a:t>).</a:t>
            </a:r>
            <a:endParaRPr lang="de-DE" dirty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dirty="0"/>
              <a:t>Make a new output </a:t>
            </a:r>
            <a:r>
              <a:rPr lang="en-CA" sz="1400" dirty="0" err="1">
                <a:latin typeface="Consolas" panose="020B0609020204030204" pitchFamily="49" charset="0"/>
              </a:rPr>
              <a:t>fprintf</a:t>
            </a:r>
            <a:r>
              <a:rPr lang="en-CA" sz="1400" dirty="0">
                <a:latin typeface="Consolas" panose="020B0609020204030204" pitchFamily="49" charset="0"/>
              </a:rPr>
              <a:t>()</a:t>
            </a:r>
            <a:r>
              <a:rPr lang="en-CA" dirty="0"/>
              <a:t> in the if clause </a:t>
            </a:r>
            <a:r>
              <a:rPr lang="de-DE" sz="1400" dirty="0" err="1">
                <a:latin typeface="Consolas" panose="020B0609020204030204" pitchFamily="49" charset="0"/>
              </a:rPr>
              <a:t>if</a:t>
            </a:r>
            <a:r>
              <a:rPr lang="de-DE" sz="1400" dirty="0">
                <a:latin typeface="Consolas" panose="020B0609020204030204" pitchFamily="49" charset="0"/>
              </a:rPr>
              <a:t> (</a:t>
            </a:r>
            <a:r>
              <a:rPr lang="de-DE" sz="1400" dirty="0" err="1">
                <a:latin typeface="Consolas" panose="020B0609020204030204" pitchFamily="49" charset="0"/>
              </a:rPr>
              <a:t>usePrunedFeatureSet</a:t>
            </a:r>
            <a:r>
              <a:rPr lang="de-DE" sz="1400" dirty="0">
                <a:latin typeface="Consolas" panose="020B0609020204030204" pitchFamily="49" charset="0"/>
              </a:rPr>
              <a:t> == 0) </a:t>
            </a:r>
            <a:r>
              <a:rPr lang="de-DE" dirty="0"/>
              <a:t>in </a:t>
            </a:r>
            <a:r>
              <a:rPr lang="de-DE" sz="1400" dirty="0">
                <a:latin typeface="Consolas" panose="020B0609020204030204" pitchFamily="49" charset="0"/>
              </a:rPr>
              <a:t>DecApp.cpp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714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Complexity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de-DE" dirty="0" smtClean="0"/>
              <a:t>Decoding time </a:t>
            </a:r>
            <a:r>
              <a:rPr lang="de-DE" dirty="0" err="1" smtClean="0"/>
              <a:t>increase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CTC </a:t>
            </a:r>
            <a:r>
              <a:rPr lang="de-DE" dirty="0" err="1" smtClean="0"/>
              <a:t>sequences</a:t>
            </a:r>
            <a:r>
              <a:rPr lang="de-DE" dirty="0" smtClean="0"/>
              <a:t> (4 QPs)</a:t>
            </a:r>
          </a:p>
          <a:p>
            <a:endParaRPr lang="de-DE" dirty="0"/>
          </a:p>
          <a:p>
            <a:pPr lvl="1"/>
            <a:r>
              <a:rPr lang="de-DE" dirty="0" err="1" smtClean="0"/>
              <a:t>Intra</a:t>
            </a:r>
            <a:r>
              <a:rPr lang="de-DE" dirty="0" smtClean="0"/>
              <a:t>: 5.54%</a:t>
            </a:r>
          </a:p>
          <a:p>
            <a:pPr lvl="1"/>
            <a:endParaRPr lang="de-DE" dirty="0"/>
          </a:p>
          <a:p>
            <a:pPr lvl="1"/>
            <a:r>
              <a:rPr lang="de-DE" dirty="0" err="1" smtClean="0"/>
              <a:t>Lowdelay</a:t>
            </a:r>
            <a:r>
              <a:rPr lang="de-DE" dirty="0" smtClean="0"/>
              <a:t>: 4.65%</a:t>
            </a:r>
          </a:p>
          <a:p>
            <a:pPr lvl="1"/>
            <a:endParaRPr lang="de-DE" dirty="0"/>
          </a:p>
          <a:p>
            <a:pPr lvl="1"/>
            <a:r>
              <a:rPr lang="de-DE" dirty="0" err="1" smtClean="0"/>
              <a:t>Randomaccess</a:t>
            </a:r>
            <a:r>
              <a:rPr lang="de-DE" dirty="0" smtClean="0"/>
              <a:t>: 4.13%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713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Complexity</a:t>
            </a:r>
            <a:endParaRPr lang="de-DE" dirty="0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93992568"/>
              </p:ext>
            </p:extLst>
          </p:nvPr>
        </p:nvGraphicFramePr>
        <p:xfrm>
          <a:off x="2051720" y="1419622"/>
          <a:ext cx="4830691" cy="2351102"/>
        </p:xfrm>
        <a:graphic>
          <a:graphicData uri="http://schemas.openxmlformats.org/drawingml/2006/table">
            <a:tbl>
              <a:tblPr/>
              <a:tblGrid>
                <a:gridCol w="1141546">
                  <a:extLst>
                    <a:ext uri="{9D8B030D-6E8A-4147-A177-3AD203B41FA5}">
                      <a16:colId xmlns:a16="http://schemas.microsoft.com/office/drawing/2014/main" val="3400881104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1798563896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3862337474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3952105590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236748908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2367812128"/>
                    </a:ext>
                  </a:extLst>
                </a:gridCol>
              </a:tblGrid>
              <a:tr h="325555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675477"/>
                  </a:ext>
                </a:extLst>
              </a:tr>
              <a:tr h="325555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  <a:r>
                        <a:rPr lang="de-D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VTM-7.0</a:t>
                      </a:r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2438008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174961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105.40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58179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105.89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24969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105.50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50564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105.91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9904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104.73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00581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105.54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026277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106.57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33549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104.63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283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87449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Complexity</a:t>
            </a:r>
            <a:endParaRPr lang="de-DE" dirty="0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35302952"/>
              </p:ext>
            </p:extLst>
          </p:nvPr>
        </p:nvGraphicFramePr>
        <p:xfrm>
          <a:off x="2051720" y="1419622"/>
          <a:ext cx="4830691" cy="2351102"/>
        </p:xfrm>
        <a:graphic>
          <a:graphicData uri="http://schemas.openxmlformats.org/drawingml/2006/table">
            <a:tbl>
              <a:tblPr/>
              <a:tblGrid>
                <a:gridCol w="1141546">
                  <a:extLst>
                    <a:ext uri="{9D8B030D-6E8A-4147-A177-3AD203B41FA5}">
                      <a16:colId xmlns:a16="http://schemas.microsoft.com/office/drawing/2014/main" val="3400881104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1798563896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3862337474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3952105590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236748908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2367812128"/>
                    </a:ext>
                  </a:extLst>
                </a:gridCol>
              </a:tblGrid>
              <a:tr h="325555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</a:t>
                      </a:r>
                      <a:r>
                        <a:rPr lang="de-D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delay</a:t>
                      </a:r>
                      <a:r>
                        <a:rPr lang="de-D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B</a:t>
                      </a:r>
                      <a:r>
                        <a:rPr lang="de-D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Main10 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675477"/>
                  </a:ext>
                </a:extLst>
              </a:tr>
              <a:tr h="325555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  <a:r>
                        <a:rPr lang="de-D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VTM-7.0</a:t>
                      </a:r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2438008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174961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58179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24969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104.36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50564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104.81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9904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103.97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00581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104.65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026277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105.24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33549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104.78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283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93094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Complexity</a:t>
            </a:r>
            <a:endParaRPr lang="de-DE" dirty="0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43665207"/>
              </p:ext>
            </p:extLst>
          </p:nvPr>
        </p:nvGraphicFramePr>
        <p:xfrm>
          <a:off x="2051720" y="1419622"/>
          <a:ext cx="4830691" cy="2351102"/>
        </p:xfrm>
        <a:graphic>
          <a:graphicData uri="http://schemas.openxmlformats.org/drawingml/2006/table">
            <a:tbl>
              <a:tblPr/>
              <a:tblGrid>
                <a:gridCol w="1141546">
                  <a:extLst>
                    <a:ext uri="{9D8B030D-6E8A-4147-A177-3AD203B41FA5}">
                      <a16:colId xmlns:a16="http://schemas.microsoft.com/office/drawing/2014/main" val="3400881104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1798563896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3862337474"/>
                    </a:ext>
                  </a:extLst>
                </a:gridCol>
                <a:gridCol w="767172">
                  <a:extLst>
                    <a:ext uri="{9D8B030D-6E8A-4147-A177-3AD203B41FA5}">
                      <a16:colId xmlns:a16="http://schemas.microsoft.com/office/drawing/2014/main" val="3952105590"/>
                    </a:ext>
                  </a:extLst>
                </a:gridCol>
                <a:gridCol w="708486">
                  <a:extLst>
                    <a:ext uri="{9D8B030D-6E8A-4147-A177-3AD203B41FA5}">
                      <a16:colId xmlns:a16="http://schemas.microsoft.com/office/drawing/2014/main" val="236748908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2367812128"/>
                    </a:ext>
                  </a:extLst>
                </a:gridCol>
              </a:tblGrid>
              <a:tr h="325555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RandomaccessMain10 </a:t>
                      </a:r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675477"/>
                  </a:ext>
                </a:extLst>
              </a:tr>
              <a:tr h="325555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  <a:r>
                        <a:rPr lang="de-D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VTM-7.0</a:t>
                      </a:r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2438008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174961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104.48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58179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104.19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24969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103.63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50564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103.96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9904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00581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104.13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026277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105.29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33549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103.44</a:t>
                      </a: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4445" marR="4445" marT="44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283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44381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Application</a:t>
            </a:r>
            <a:r>
              <a:rPr lang="de-DE" dirty="0" smtClean="0"/>
              <a:t>: </a:t>
            </a:r>
            <a:r>
              <a:rPr lang="de-DE" dirty="0" err="1" smtClean="0"/>
              <a:t>Energy</a:t>
            </a:r>
            <a:r>
              <a:rPr lang="de-DE" dirty="0" smtClean="0"/>
              <a:t> Modeling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modeling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analysis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r>
              <a:rPr lang="de-DE" dirty="0" smtClean="0"/>
              <a:t> </a:t>
            </a:r>
            <a:r>
              <a:rPr lang="de-DE" dirty="0" err="1" smtClean="0"/>
              <a:t>tools</a:t>
            </a:r>
            <a:endParaRPr lang="de-DE" dirty="0" smtClean="0"/>
          </a:p>
          <a:p>
            <a:r>
              <a:rPr lang="de-DE" dirty="0" err="1" smtClean="0"/>
              <a:t>Example</a:t>
            </a:r>
            <a:r>
              <a:rPr lang="de-DE" dirty="0" smtClean="0"/>
              <a:t>: HEVC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See JVET-Q0052</a:t>
            </a:r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1767955"/>
            <a:ext cx="5420297" cy="1895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2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Summary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de-DE" dirty="0" smtClean="0"/>
              <a:t>Overall Statistical Analysis on </a:t>
            </a:r>
            <a:r>
              <a:rPr lang="de-DE" dirty="0" err="1" smtClean="0"/>
              <a:t>Coding</a:t>
            </a:r>
            <a:r>
              <a:rPr lang="de-DE" dirty="0" smtClean="0"/>
              <a:t> Tools</a:t>
            </a:r>
          </a:p>
          <a:p>
            <a:r>
              <a:rPr lang="de-DE" dirty="0" smtClean="0"/>
              <a:t>Low </a:t>
            </a:r>
            <a:r>
              <a:rPr lang="de-DE" dirty="0" err="1" smtClean="0"/>
              <a:t>complex</a:t>
            </a:r>
            <a:r>
              <a:rPr lang="de-DE" dirty="0" smtClean="0"/>
              <a:t> </a:t>
            </a:r>
            <a:r>
              <a:rPr lang="de-DE" dirty="0" err="1" smtClean="0"/>
              <a:t>implementation</a:t>
            </a:r>
            <a:endParaRPr lang="de-DE" dirty="0" smtClean="0"/>
          </a:p>
          <a:p>
            <a:r>
              <a:rPr lang="de-DE" dirty="0" err="1" smtClean="0"/>
              <a:t>Easily</a:t>
            </a:r>
            <a:r>
              <a:rPr lang="de-DE" dirty="0" smtClean="0"/>
              <a:t> </a:t>
            </a:r>
            <a:r>
              <a:rPr lang="de-DE" dirty="0" err="1" smtClean="0"/>
              <a:t>extendable</a:t>
            </a:r>
            <a:endParaRPr lang="de-DE" dirty="0" smtClean="0"/>
          </a:p>
          <a:p>
            <a:r>
              <a:rPr lang="de-DE" dirty="0" smtClean="0"/>
              <a:t>Online </a:t>
            </a:r>
            <a:r>
              <a:rPr lang="de-DE" smtClean="0"/>
              <a:t>available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2351295" y="3939902"/>
            <a:ext cx="444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hlinkClick r:id="rId2"/>
              </a:rPr>
              <a:t>https://gitlab.lms.tf.fau.de/LMS/vtm-analyzer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5" y="1851670"/>
            <a:ext cx="187220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53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de-DE" sz="2800" b="1" dirty="0" smtClean="0"/>
          </a:p>
          <a:p>
            <a:pPr marL="0" indent="0" algn="ctr">
              <a:buNone/>
            </a:pPr>
            <a:endParaRPr lang="de-DE" sz="2800" b="1" dirty="0"/>
          </a:p>
          <a:p>
            <a:pPr marL="0" indent="0" algn="ctr">
              <a:buNone/>
            </a:pPr>
            <a:r>
              <a:rPr lang="de-DE" sz="2800" b="1" dirty="0" err="1" smtClean="0"/>
              <a:t>Questions</a:t>
            </a:r>
            <a:r>
              <a:rPr lang="de-DE" sz="2800" b="1" dirty="0" smtClean="0"/>
              <a:t>? </a:t>
            </a:r>
          </a:p>
          <a:p>
            <a:pPr marL="0" indent="0" algn="ctr">
              <a:buNone/>
            </a:pP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84242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BACKUP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363272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 smtClean="0"/>
              <a:t>Boundary</a:t>
            </a:r>
            <a:r>
              <a:rPr lang="de-DE" dirty="0" smtClean="0"/>
              <a:t> </a:t>
            </a:r>
            <a:r>
              <a:rPr lang="de-DE" dirty="0" err="1" smtClean="0"/>
              <a:t>Counting</a:t>
            </a:r>
            <a:endParaRPr lang="de-DE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669048"/>
              </p:ext>
            </p:extLst>
          </p:nvPr>
        </p:nvGraphicFramePr>
        <p:xfrm>
          <a:off x="1187624" y="1779662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301281"/>
              </p:ext>
            </p:extLst>
          </p:nvPr>
        </p:nvGraphicFramePr>
        <p:xfrm>
          <a:off x="2020744" y="1779662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447790"/>
              </p:ext>
            </p:extLst>
          </p:nvPr>
        </p:nvGraphicFramePr>
        <p:xfrm>
          <a:off x="1187624" y="2643758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446033"/>
              </p:ext>
            </p:extLst>
          </p:nvPr>
        </p:nvGraphicFramePr>
        <p:xfrm>
          <a:off x="2020744" y="2643758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609613"/>
              </p:ext>
            </p:extLst>
          </p:nvPr>
        </p:nvGraphicFramePr>
        <p:xfrm>
          <a:off x="2853864" y="1779662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988161"/>
              </p:ext>
            </p:extLst>
          </p:nvPr>
        </p:nvGraphicFramePr>
        <p:xfrm>
          <a:off x="3686984" y="1779662"/>
          <a:ext cx="842808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7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7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210994"/>
              </p:ext>
            </p:extLst>
          </p:nvPr>
        </p:nvGraphicFramePr>
        <p:xfrm>
          <a:off x="2853864" y="2643758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949733"/>
              </p:ext>
            </p:extLst>
          </p:nvPr>
        </p:nvGraphicFramePr>
        <p:xfrm>
          <a:off x="3686984" y="2643758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Rechteck 12"/>
          <p:cNvSpPr/>
          <p:nvPr/>
        </p:nvSpPr>
        <p:spPr>
          <a:xfrm>
            <a:off x="1187624" y="1779662"/>
            <a:ext cx="1666240" cy="1728192"/>
          </a:xfrm>
          <a:prstGeom prst="rect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2853864" y="1779662"/>
            <a:ext cx="1666240" cy="1728192"/>
          </a:xfrm>
          <a:prstGeom prst="rect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2863550" y="2636789"/>
            <a:ext cx="813747" cy="871065"/>
          </a:xfrm>
          <a:prstGeom prst="rect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3677297" y="1795428"/>
            <a:ext cx="813747" cy="848330"/>
          </a:xfrm>
          <a:prstGeom prst="rect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Pfeil nach rechts 16"/>
          <p:cNvSpPr/>
          <p:nvPr/>
        </p:nvSpPr>
        <p:spPr>
          <a:xfrm>
            <a:off x="4788024" y="2499742"/>
            <a:ext cx="576064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/>
          <p:cNvSpPr txBox="1"/>
          <p:nvPr/>
        </p:nvSpPr>
        <p:spPr>
          <a:xfrm>
            <a:off x="5724128" y="253110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6 </a:t>
            </a:r>
            <a:r>
              <a:rPr lang="de-DE" dirty="0" err="1" smtClean="0"/>
              <a:t>Boundaries</a:t>
            </a:r>
            <a:endParaRPr lang="de-DE" dirty="0"/>
          </a:p>
        </p:txBody>
      </p:sp>
      <p:cxnSp>
        <p:nvCxnSpPr>
          <p:cNvPr id="20" name="Gerader Verbinder 19"/>
          <p:cNvCxnSpPr/>
          <p:nvPr/>
        </p:nvCxnSpPr>
        <p:spPr>
          <a:xfrm flipV="1">
            <a:off x="2863550" y="1779662"/>
            <a:ext cx="0" cy="85712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 flipV="1">
            <a:off x="2863550" y="2636789"/>
            <a:ext cx="0" cy="85712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V="1">
            <a:off x="3677297" y="1779662"/>
            <a:ext cx="0" cy="85712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 flipV="1">
            <a:off x="3675858" y="2636789"/>
            <a:ext cx="0" cy="85712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2863550" y="2643758"/>
            <a:ext cx="809623" cy="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/>
          <p:cNvCxnSpPr/>
          <p:nvPr/>
        </p:nvCxnSpPr>
        <p:spPr>
          <a:xfrm flipH="1">
            <a:off x="3696781" y="2643758"/>
            <a:ext cx="821980" cy="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759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Example</a:t>
            </a:r>
            <a:r>
              <a:rPr lang="de-DE" dirty="0" smtClean="0"/>
              <a:t>: </a:t>
            </a:r>
            <a:r>
              <a:rPr lang="de-DE" dirty="0" err="1" smtClean="0"/>
              <a:t>Planar</a:t>
            </a:r>
            <a:r>
              <a:rPr lang="de-DE" dirty="0" smtClean="0"/>
              <a:t>  </a:t>
            </a:r>
            <a:r>
              <a:rPr lang="de-DE" dirty="0" err="1" smtClean="0"/>
              <a:t>Intra</a:t>
            </a:r>
            <a:r>
              <a:rPr lang="de-DE" dirty="0" smtClean="0"/>
              <a:t> </a:t>
            </a:r>
            <a:r>
              <a:rPr lang="de-DE" dirty="0" err="1" smtClean="0"/>
              <a:t>Prediction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7787208" cy="3456384"/>
          </a:xfrm>
        </p:spPr>
        <p:txBody>
          <a:bodyPr/>
          <a:lstStyle/>
          <a:p>
            <a:r>
              <a:rPr lang="de-DE" dirty="0" err="1" smtClean="0"/>
              <a:t>Number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blocks</a:t>
            </a:r>
            <a:r>
              <a:rPr lang="de-DE" dirty="0" smtClean="0"/>
              <a:t> </a:t>
            </a:r>
            <a:r>
              <a:rPr lang="de-DE" dirty="0" err="1" smtClean="0"/>
              <a:t>predicted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planar</a:t>
            </a:r>
            <a:r>
              <a:rPr lang="de-DE" dirty="0" smtClean="0"/>
              <a:t> </a:t>
            </a:r>
            <a:r>
              <a:rPr lang="de-DE" dirty="0" err="1" smtClean="0"/>
              <a:t>mode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1851670"/>
            <a:ext cx="2910682" cy="119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19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483" y="2287084"/>
            <a:ext cx="2805509" cy="1617135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481" y="2408706"/>
            <a:ext cx="2406534" cy="130836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r>
              <a:rPr lang="de-DE" dirty="0" smtClean="0"/>
              <a:t> – </a:t>
            </a:r>
            <a:r>
              <a:rPr lang="de-DE" dirty="0" err="1" smtClean="0"/>
              <a:t>Current</a:t>
            </a:r>
            <a:r>
              <a:rPr lang="de-DE" dirty="0" smtClean="0"/>
              <a:t> Analysis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827584" y="951983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u="sng" dirty="0" smtClean="0"/>
              <a:t>Encoder</a:t>
            </a:r>
          </a:p>
          <a:p>
            <a:pPr marL="285750" indent="-285750">
              <a:buFontTx/>
              <a:buChar char="-"/>
            </a:pPr>
            <a:r>
              <a:rPr lang="de-DE" dirty="0" smtClean="0"/>
              <a:t>PSNR (frame-</a:t>
            </a:r>
            <a:r>
              <a:rPr lang="de-DE" dirty="0" err="1" smtClean="0"/>
              <a:t>wise</a:t>
            </a:r>
            <a:r>
              <a:rPr lang="de-DE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lang="de-DE" dirty="0" smtClean="0"/>
              <a:t>Bitrate</a:t>
            </a:r>
          </a:p>
          <a:p>
            <a:pPr marL="285750" indent="-285750">
              <a:buFontTx/>
              <a:buChar char="-"/>
            </a:pPr>
            <a:r>
              <a:rPr lang="de-DE" dirty="0" err="1" smtClean="0"/>
              <a:t>Complexity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5292080" y="951982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u="sng" dirty="0" err="1" smtClean="0"/>
              <a:t>Tracing</a:t>
            </a:r>
            <a:endParaRPr lang="de-DE" b="1" u="sng" dirty="0" smtClean="0"/>
          </a:p>
          <a:p>
            <a:pPr marL="285750" indent="-285750">
              <a:buFontTx/>
              <a:buChar char="-"/>
            </a:pPr>
            <a:r>
              <a:rPr lang="de-DE" dirty="0" smtClean="0"/>
              <a:t>Block-</a:t>
            </a:r>
            <a:r>
              <a:rPr lang="de-DE" dirty="0" err="1" smtClean="0"/>
              <a:t>wise</a:t>
            </a:r>
            <a:r>
              <a:rPr lang="de-DE" dirty="0" smtClean="0"/>
              <a:t> </a:t>
            </a:r>
            <a:r>
              <a:rPr lang="de-DE" dirty="0" err="1" smtClean="0"/>
              <a:t>statistics</a:t>
            </a:r>
            <a:endParaRPr lang="de-DE" dirty="0" smtClean="0"/>
          </a:p>
          <a:p>
            <a:pPr marL="285750" indent="-285750">
              <a:buFontTx/>
              <a:buChar char="-"/>
            </a:pPr>
            <a:r>
              <a:rPr lang="de-DE" dirty="0" err="1" smtClean="0"/>
              <a:t>Detailed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endParaRPr lang="de-DE" dirty="0" smtClean="0"/>
          </a:p>
          <a:p>
            <a:pPr marL="285750" indent="-285750">
              <a:buFontTx/>
              <a:buChar char="-"/>
            </a:pPr>
            <a:r>
              <a:rPr lang="de-DE" dirty="0" err="1" smtClean="0"/>
              <a:t>Visualization</a:t>
            </a:r>
            <a:endParaRPr lang="de-DE" dirty="0"/>
          </a:p>
        </p:txBody>
      </p:sp>
      <p:sp>
        <p:nvSpPr>
          <p:cNvPr id="7" name="Abgerundetes Rechteck 6"/>
          <p:cNvSpPr/>
          <p:nvPr/>
        </p:nvSpPr>
        <p:spPr>
          <a:xfrm>
            <a:off x="1061610" y="2571750"/>
            <a:ext cx="2376264" cy="8879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High-level </a:t>
            </a:r>
            <a:r>
              <a:rPr lang="de-DE" dirty="0" err="1" smtClean="0"/>
              <a:t>information</a:t>
            </a:r>
            <a:endParaRPr lang="de-DE" dirty="0"/>
          </a:p>
        </p:txBody>
      </p:sp>
      <p:sp>
        <p:nvSpPr>
          <p:cNvPr id="9" name="Abgerundetes Rechteck 8"/>
          <p:cNvSpPr/>
          <p:nvPr/>
        </p:nvSpPr>
        <p:spPr>
          <a:xfrm>
            <a:off x="5580112" y="2571750"/>
            <a:ext cx="2376264" cy="8879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 </a:t>
            </a:r>
            <a:r>
              <a:rPr lang="de-DE" dirty="0" err="1" smtClean="0"/>
              <a:t>lot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detailed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endParaRPr lang="de-DE" dirty="0"/>
          </a:p>
        </p:txBody>
      </p:sp>
      <p:sp>
        <p:nvSpPr>
          <p:cNvPr id="12" name="Abgerundetes Rechteck 11"/>
          <p:cNvSpPr/>
          <p:nvPr/>
        </p:nvSpPr>
        <p:spPr>
          <a:xfrm>
            <a:off x="5580112" y="3459654"/>
            <a:ext cx="2376264" cy="8879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But high </a:t>
            </a:r>
            <a:r>
              <a:rPr lang="de-DE" dirty="0" err="1" smtClean="0"/>
              <a:t>decoder</a:t>
            </a:r>
            <a:r>
              <a:rPr lang="de-DE" dirty="0" smtClean="0"/>
              <a:t> </a:t>
            </a:r>
            <a:r>
              <a:rPr lang="de-DE" dirty="0" err="1" smtClean="0"/>
              <a:t>runtime</a:t>
            </a:r>
            <a:r>
              <a:rPr lang="de-DE" dirty="0" smtClean="0"/>
              <a:t> </a:t>
            </a:r>
            <a:r>
              <a:rPr lang="de-DE" dirty="0" err="1" smtClean="0"/>
              <a:t>increase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19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r>
              <a:rPr lang="de-DE" dirty="0" smtClean="0"/>
              <a:t> – </a:t>
            </a:r>
            <a:r>
              <a:rPr lang="de-DE" dirty="0" err="1" smtClean="0"/>
              <a:t>Proposed</a:t>
            </a:r>
            <a:r>
              <a:rPr lang="de-DE" dirty="0" smtClean="0"/>
              <a:t> Analysis</a:t>
            </a:r>
            <a:endParaRPr lang="de-DE" dirty="0"/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57200" y="987574"/>
            <a:ext cx="8229600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 err="1" smtClean="0"/>
              <a:t>Detailed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r>
              <a:rPr lang="de-DE" dirty="0" smtClean="0"/>
              <a:t> on </a:t>
            </a:r>
            <a:r>
              <a:rPr lang="de-DE" dirty="0" err="1" smtClean="0"/>
              <a:t>sequence</a:t>
            </a:r>
            <a:r>
              <a:rPr lang="de-DE" dirty="0" smtClean="0"/>
              <a:t>-level </a:t>
            </a:r>
            <a:r>
              <a:rPr lang="de-DE" dirty="0" err="1" smtClean="0"/>
              <a:t>statistics</a:t>
            </a:r>
            <a:endParaRPr lang="de-DE" dirty="0" smtClean="0"/>
          </a:p>
        </p:txBody>
      </p:sp>
      <p:sp>
        <p:nvSpPr>
          <p:cNvPr id="11" name="Textfeld 10"/>
          <p:cNvSpPr txBox="1"/>
          <p:nvPr/>
        </p:nvSpPr>
        <p:spPr>
          <a:xfrm>
            <a:off x="1403648" y="2211710"/>
            <a:ext cx="5662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 smtClean="0"/>
              <a:t>What</a:t>
            </a:r>
            <a:r>
              <a:rPr lang="de-DE" b="1" dirty="0" smtClean="0"/>
              <a:t> </a:t>
            </a:r>
            <a:r>
              <a:rPr lang="de-DE" b="1" dirty="0" err="1" smtClean="0"/>
              <a:t>is</a:t>
            </a:r>
            <a:r>
              <a:rPr lang="de-DE" b="1" dirty="0" smtClean="0"/>
              <a:t> </a:t>
            </a:r>
            <a:r>
              <a:rPr lang="de-DE" b="1" dirty="0" err="1" smtClean="0"/>
              <a:t>the</a:t>
            </a:r>
            <a:r>
              <a:rPr lang="de-DE" b="1" dirty="0" smtClean="0"/>
              <a:t> </a:t>
            </a:r>
            <a:r>
              <a:rPr lang="de-DE" b="1" dirty="0" err="1" smtClean="0"/>
              <a:t>share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</a:t>
            </a:r>
            <a:r>
              <a:rPr lang="de-DE" b="1" dirty="0" err="1" smtClean="0"/>
              <a:t>inter</a:t>
            </a:r>
            <a:r>
              <a:rPr lang="de-DE" b="1" dirty="0" smtClean="0"/>
              <a:t> / </a:t>
            </a:r>
            <a:r>
              <a:rPr lang="de-DE" b="1" dirty="0" err="1" smtClean="0"/>
              <a:t>intra</a:t>
            </a:r>
            <a:r>
              <a:rPr lang="de-DE" b="1" dirty="0" smtClean="0"/>
              <a:t> </a:t>
            </a:r>
            <a:r>
              <a:rPr lang="de-DE" b="1" dirty="0" err="1" smtClean="0"/>
              <a:t>prediction</a:t>
            </a:r>
            <a:r>
              <a:rPr lang="de-DE" b="1" dirty="0" smtClean="0"/>
              <a:t>? 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850443" y="2643758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 smtClean="0"/>
              <a:t>What</a:t>
            </a:r>
            <a:r>
              <a:rPr lang="de-DE" b="1" dirty="0" smtClean="0"/>
              <a:t> </a:t>
            </a:r>
            <a:r>
              <a:rPr lang="de-DE" b="1" dirty="0" err="1" smtClean="0"/>
              <a:t>is</a:t>
            </a:r>
            <a:r>
              <a:rPr lang="de-DE" b="1" dirty="0" smtClean="0"/>
              <a:t> </a:t>
            </a:r>
            <a:r>
              <a:rPr lang="de-DE" b="1" dirty="0" err="1" smtClean="0"/>
              <a:t>the</a:t>
            </a:r>
            <a:r>
              <a:rPr lang="de-DE" b="1" dirty="0" smtClean="0"/>
              <a:t> </a:t>
            </a:r>
            <a:r>
              <a:rPr lang="de-DE" b="1" dirty="0" err="1" smtClean="0"/>
              <a:t>share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</a:t>
            </a:r>
            <a:r>
              <a:rPr lang="de-DE" b="1" dirty="0" err="1" smtClean="0"/>
              <a:t>new</a:t>
            </a:r>
            <a:r>
              <a:rPr lang="de-DE" b="1" dirty="0" smtClean="0"/>
              <a:t> </a:t>
            </a:r>
            <a:r>
              <a:rPr lang="de-DE" b="1" dirty="0" err="1" smtClean="0"/>
              <a:t>compression</a:t>
            </a:r>
            <a:r>
              <a:rPr lang="de-DE" b="1" dirty="0" smtClean="0"/>
              <a:t> </a:t>
            </a:r>
            <a:r>
              <a:rPr lang="de-DE" b="1" dirty="0" err="1" smtClean="0"/>
              <a:t>tools</a:t>
            </a:r>
            <a:r>
              <a:rPr lang="de-DE" b="1" dirty="0" smtClean="0"/>
              <a:t> (e.g., affine, MIP)?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1403648" y="3076081"/>
            <a:ext cx="5662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 smtClean="0"/>
              <a:t>How</a:t>
            </a:r>
            <a:r>
              <a:rPr lang="de-DE" b="1" dirty="0" smtClean="0"/>
              <a:t> </a:t>
            </a:r>
            <a:r>
              <a:rPr lang="de-DE" b="1" dirty="0" err="1" smtClean="0"/>
              <a:t>are</a:t>
            </a:r>
            <a:r>
              <a:rPr lang="de-DE" b="1" dirty="0" smtClean="0"/>
              <a:t> </a:t>
            </a:r>
            <a:r>
              <a:rPr lang="de-DE" b="1" dirty="0" err="1" smtClean="0"/>
              <a:t>other</a:t>
            </a:r>
            <a:r>
              <a:rPr lang="de-DE" b="1" dirty="0" smtClean="0"/>
              <a:t> </a:t>
            </a:r>
            <a:r>
              <a:rPr lang="de-DE" b="1" dirty="0" err="1" smtClean="0"/>
              <a:t>coding</a:t>
            </a:r>
            <a:r>
              <a:rPr lang="de-DE" b="1" dirty="0" smtClean="0"/>
              <a:t> </a:t>
            </a:r>
            <a:r>
              <a:rPr lang="de-DE" b="1" dirty="0" err="1" smtClean="0"/>
              <a:t>tools</a:t>
            </a:r>
            <a:r>
              <a:rPr lang="de-DE" b="1" dirty="0" smtClean="0"/>
              <a:t> </a:t>
            </a:r>
            <a:r>
              <a:rPr lang="de-DE" b="1" dirty="0" err="1" smtClean="0"/>
              <a:t>affected</a:t>
            </a:r>
            <a:r>
              <a:rPr lang="de-DE" b="1" dirty="0" smtClean="0"/>
              <a:t> </a:t>
            </a:r>
            <a:br>
              <a:rPr lang="de-DE" b="1" dirty="0" smtClean="0"/>
            </a:br>
            <a:r>
              <a:rPr lang="de-DE" b="1" dirty="0" err="1" smtClean="0"/>
              <a:t>when</a:t>
            </a:r>
            <a:r>
              <a:rPr lang="de-DE" b="1" dirty="0" smtClean="0"/>
              <a:t> </a:t>
            </a:r>
            <a:r>
              <a:rPr lang="de-DE" b="1" dirty="0" err="1" smtClean="0"/>
              <a:t>introducing</a:t>
            </a:r>
            <a:r>
              <a:rPr lang="de-DE" b="1" dirty="0" smtClean="0"/>
              <a:t> </a:t>
            </a:r>
            <a:r>
              <a:rPr lang="de-DE" b="1" dirty="0" err="1" smtClean="0"/>
              <a:t>new</a:t>
            </a:r>
            <a:r>
              <a:rPr lang="de-DE" b="1" dirty="0" smtClean="0"/>
              <a:t> </a:t>
            </a:r>
            <a:r>
              <a:rPr lang="de-DE" b="1" dirty="0" err="1" smtClean="0"/>
              <a:t>modes</a:t>
            </a:r>
            <a:r>
              <a:rPr lang="de-DE" b="1" dirty="0" smtClean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5141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Counting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r>
              <a:rPr lang="de-DE" dirty="0" smtClean="0"/>
              <a:t> Tools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363272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 smtClean="0"/>
              <a:t>Examples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r>
              <a:rPr lang="de-DE" dirty="0" smtClean="0"/>
              <a:t> </a:t>
            </a:r>
            <a:r>
              <a:rPr lang="de-DE" dirty="0" err="1" smtClean="0"/>
              <a:t>tools</a:t>
            </a:r>
            <a:endParaRPr lang="de-DE" dirty="0" smtClean="0"/>
          </a:p>
          <a:p>
            <a:pPr lvl="1"/>
            <a:r>
              <a:rPr lang="de-DE" dirty="0" smtClean="0"/>
              <a:t>Intra-</a:t>
            </a:r>
            <a:r>
              <a:rPr lang="de-DE" dirty="0" err="1" smtClean="0"/>
              <a:t>Prediction</a:t>
            </a:r>
            <a:r>
              <a:rPr lang="de-DE" dirty="0" smtClean="0"/>
              <a:t> </a:t>
            </a:r>
          </a:p>
          <a:p>
            <a:pPr lvl="2"/>
            <a:r>
              <a:rPr lang="de-DE" dirty="0" smtClean="0"/>
              <a:t>DC, angular, MIP, ….</a:t>
            </a:r>
          </a:p>
          <a:p>
            <a:pPr lvl="1"/>
            <a:r>
              <a:rPr lang="de-DE" dirty="0" err="1" smtClean="0"/>
              <a:t>Inter</a:t>
            </a:r>
            <a:r>
              <a:rPr lang="de-DE" dirty="0" smtClean="0"/>
              <a:t> </a:t>
            </a:r>
            <a:r>
              <a:rPr lang="de-DE" dirty="0" err="1" smtClean="0"/>
              <a:t>Prediction</a:t>
            </a:r>
            <a:endParaRPr lang="de-DE" dirty="0" smtClean="0"/>
          </a:p>
          <a:p>
            <a:pPr lvl="2"/>
            <a:r>
              <a:rPr lang="de-DE" dirty="0" smtClean="0"/>
              <a:t>Skip, </a:t>
            </a:r>
            <a:r>
              <a:rPr lang="de-DE" dirty="0" err="1" smtClean="0"/>
              <a:t>Merge</a:t>
            </a:r>
            <a:r>
              <a:rPr lang="de-DE" dirty="0" smtClean="0"/>
              <a:t>, Affine, …</a:t>
            </a:r>
          </a:p>
          <a:p>
            <a:pPr lvl="1"/>
            <a:r>
              <a:rPr lang="de-DE" dirty="0" smtClean="0"/>
              <a:t>Transformation </a:t>
            </a:r>
          </a:p>
          <a:p>
            <a:pPr lvl="2"/>
            <a:r>
              <a:rPr lang="de-DE" dirty="0" smtClean="0"/>
              <a:t>DST, DCT, ….</a:t>
            </a:r>
          </a:p>
          <a:p>
            <a:pPr lvl="1"/>
            <a:r>
              <a:rPr lang="de-DE" dirty="0" smtClean="0"/>
              <a:t>In-Loop </a:t>
            </a:r>
            <a:r>
              <a:rPr lang="de-DE" dirty="0" err="1" smtClean="0"/>
              <a:t>Filtering</a:t>
            </a:r>
            <a:endParaRPr lang="de-DE" dirty="0" smtClean="0"/>
          </a:p>
          <a:p>
            <a:pPr lvl="2"/>
            <a:r>
              <a:rPr lang="de-DE" dirty="0" smtClean="0"/>
              <a:t>DBF, SAO, ALF, …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635646"/>
            <a:ext cx="1944216" cy="194814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881" y="1770863"/>
            <a:ext cx="2818677" cy="167770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995686"/>
            <a:ext cx="3500721" cy="111292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667250"/>
            <a:ext cx="3280887" cy="188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01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Properties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r>
              <a:rPr lang="de-DE" dirty="0" smtClean="0"/>
              <a:t> Tools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363272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 smtClean="0"/>
              <a:t>Coding</a:t>
            </a:r>
            <a:r>
              <a:rPr lang="de-DE" dirty="0" smtClean="0"/>
              <a:t> </a:t>
            </a:r>
            <a:r>
              <a:rPr lang="de-DE" dirty="0" err="1" smtClean="0"/>
              <a:t>tools</a:t>
            </a:r>
            <a:r>
              <a:rPr lang="de-DE" dirty="0" smtClean="0"/>
              <a:t> </a:t>
            </a:r>
            <a:r>
              <a:rPr lang="de-DE" dirty="0" err="1" smtClean="0"/>
              <a:t>refer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certain</a:t>
            </a:r>
            <a:r>
              <a:rPr lang="de-DE" dirty="0"/>
              <a:t> </a:t>
            </a:r>
            <a:r>
              <a:rPr lang="de-DE" dirty="0" err="1" smtClean="0"/>
              <a:t>units</a:t>
            </a:r>
            <a:endParaRPr lang="de-DE" dirty="0" smtClean="0"/>
          </a:p>
          <a:p>
            <a:pPr lvl="2"/>
            <a:endParaRPr lang="de-DE" dirty="0"/>
          </a:p>
          <a:p>
            <a:pPr lvl="1"/>
            <a:r>
              <a:rPr lang="de-DE" dirty="0" smtClean="0"/>
              <a:t>CTU </a:t>
            </a:r>
            <a:r>
              <a:rPr lang="de-DE" dirty="0" err="1" smtClean="0"/>
              <a:t>level</a:t>
            </a:r>
            <a:r>
              <a:rPr lang="de-DE" dirty="0" smtClean="0"/>
              <a:t>: SAO, ALF</a:t>
            </a:r>
          </a:p>
          <a:p>
            <a:pPr lvl="1"/>
            <a:endParaRPr lang="de-DE" dirty="0"/>
          </a:p>
          <a:p>
            <a:pPr lvl="1"/>
            <a:r>
              <a:rPr lang="de-DE" dirty="0" smtClean="0"/>
              <a:t>Block </a:t>
            </a:r>
            <a:r>
              <a:rPr lang="de-DE" dirty="0" err="1" smtClean="0"/>
              <a:t>level</a:t>
            </a:r>
            <a:r>
              <a:rPr lang="de-DE" dirty="0" smtClean="0"/>
              <a:t>: </a:t>
            </a:r>
            <a:r>
              <a:rPr lang="de-DE" dirty="0" err="1" smtClean="0"/>
              <a:t>Intra</a:t>
            </a:r>
            <a:r>
              <a:rPr lang="de-DE" dirty="0" smtClean="0"/>
              <a:t> / </a:t>
            </a:r>
            <a:r>
              <a:rPr lang="de-DE" dirty="0" err="1" smtClean="0"/>
              <a:t>Inter</a:t>
            </a:r>
            <a:r>
              <a:rPr lang="de-DE" dirty="0" smtClean="0"/>
              <a:t> </a:t>
            </a:r>
            <a:r>
              <a:rPr lang="de-DE" dirty="0" err="1" smtClean="0"/>
              <a:t>prediction</a:t>
            </a:r>
            <a:r>
              <a:rPr lang="de-DE" dirty="0" smtClean="0"/>
              <a:t>, Transform</a:t>
            </a:r>
          </a:p>
          <a:p>
            <a:pPr lvl="1"/>
            <a:endParaRPr lang="de-DE" dirty="0"/>
          </a:p>
          <a:p>
            <a:pPr lvl="1"/>
            <a:r>
              <a:rPr lang="de-DE" dirty="0" smtClean="0"/>
              <a:t>Pixel </a:t>
            </a:r>
            <a:r>
              <a:rPr lang="de-DE" dirty="0" err="1" smtClean="0"/>
              <a:t>level</a:t>
            </a:r>
            <a:r>
              <a:rPr lang="de-DE" dirty="0" smtClean="0"/>
              <a:t>: Residual </a:t>
            </a:r>
            <a:r>
              <a:rPr lang="de-DE" dirty="0" err="1" smtClean="0"/>
              <a:t>coefficients</a:t>
            </a:r>
            <a:endParaRPr lang="de-DE" dirty="0" smtClean="0"/>
          </a:p>
          <a:p>
            <a:pPr lvl="1"/>
            <a:endParaRPr lang="de-DE" dirty="0"/>
          </a:p>
          <a:p>
            <a:pPr lvl="1"/>
            <a:r>
              <a:rPr lang="de-DE" dirty="0" err="1" smtClean="0"/>
              <a:t>Boundary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r>
              <a:rPr lang="de-DE" dirty="0" smtClean="0"/>
              <a:t>: </a:t>
            </a:r>
            <a:r>
              <a:rPr lang="de-DE" dirty="0" err="1" smtClean="0"/>
              <a:t>Deblocking</a:t>
            </a:r>
            <a:r>
              <a:rPr lang="de-DE" dirty="0" smtClean="0"/>
              <a:t> Filter (DBF)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0160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Block-level </a:t>
            </a:r>
            <a:r>
              <a:rPr lang="de-DE" dirty="0" err="1" smtClean="0"/>
              <a:t>Coding</a:t>
            </a:r>
            <a:r>
              <a:rPr lang="de-DE" dirty="0" smtClean="0"/>
              <a:t> Tools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363272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 smtClean="0"/>
              <a:t>Counting</a:t>
            </a:r>
            <a:r>
              <a:rPr lang="de-DE" dirty="0" smtClean="0"/>
              <a:t> </a:t>
            </a:r>
            <a:r>
              <a:rPr lang="de-DE" dirty="0" err="1" smtClean="0"/>
              <a:t>depending</a:t>
            </a:r>
            <a:r>
              <a:rPr lang="de-DE" dirty="0" smtClean="0"/>
              <a:t> on </a:t>
            </a:r>
            <a:r>
              <a:rPr lang="de-DE" dirty="0" err="1" smtClean="0"/>
              <a:t>the</a:t>
            </a:r>
            <a:r>
              <a:rPr lang="de-DE" dirty="0" smtClean="0"/>
              <a:t> block </a:t>
            </a:r>
            <a:r>
              <a:rPr lang="de-DE" dirty="0" err="1" smtClean="0"/>
              <a:t>size</a:t>
            </a:r>
            <a:endParaRPr lang="de-DE" dirty="0"/>
          </a:p>
        </p:txBody>
      </p:sp>
      <p:pic>
        <p:nvPicPr>
          <p:cNvPr id="12" name="Grafik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67694"/>
            <a:ext cx="7966391" cy="159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60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Currently</a:t>
            </a:r>
            <a:r>
              <a:rPr lang="de-DE" dirty="0" smtClean="0"/>
              <a:t> </a:t>
            </a:r>
            <a:r>
              <a:rPr lang="de-DE" dirty="0" err="1" smtClean="0"/>
              <a:t>Implemented</a:t>
            </a:r>
            <a:r>
              <a:rPr lang="de-DE" dirty="0" smtClean="0"/>
              <a:t> Features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56 Features</a:t>
            </a:r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081189065"/>
              </p:ext>
            </p:extLst>
          </p:nvPr>
        </p:nvGraphicFramePr>
        <p:xfrm>
          <a:off x="2051720" y="843558"/>
          <a:ext cx="2304256" cy="3456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4055">
                  <a:extLst>
                    <a:ext uri="{9D8B030D-6E8A-4147-A177-3AD203B41FA5}">
                      <a16:colId xmlns:a16="http://schemas.microsoft.com/office/drawing/2014/main" val="3729120639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159648346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265162416"/>
                    </a:ext>
                  </a:extLst>
                </a:gridCol>
                <a:gridCol w="504057">
                  <a:extLst>
                    <a:ext uri="{9D8B030D-6E8A-4147-A177-3AD203B41FA5}">
                      <a16:colId xmlns:a16="http://schemas.microsoft.com/office/drawing/2014/main" val="3114510367"/>
                    </a:ext>
                  </a:extLst>
                </a:gridCol>
              </a:tblGrid>
              <a:tr h="9600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Category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Index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Feature name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Level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310101109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GENERAL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ISlice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Slice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201892896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PSlice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Slice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846679234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BSlice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Slice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2156437377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QP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Slice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4253087841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PREDICTION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5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625082051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6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</a:rPr>
                        <a:t>intraPlanarLuma</a:t>
                      </a:r>
                      <a:endParaRPr lang="de-DE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3019576230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7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intraDCLuma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3470620880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8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intraHVDLuma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4023498310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9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intraAngLuma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2753233766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10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</a:rPr>
                        <a:t>intraPlanarChroma</a:t>
                      </a:r>
                      <a:endParaRPr lang="de-DE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344824307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11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</a:rPr>
                        <a:t>intraDCChroma</a:t>
                      </a:r>
                      <a:endParaRPr lang="de-DE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4009343527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12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intraHVDChroma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45732496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13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intraAngChroma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131321269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14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</a:rPr>
                        <a:t>intraCrossComp</a:t>
                      </a:r>
                      <a:endParaRPr lang="de-DE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2637382082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15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intraMIP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3948256019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16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intraPDPC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173863837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17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b="1" dirty="0" err="1">
                          <a:effectLst/>
                        </a:rPr>
                        <a:t>intraIBC</a:t>
                      </a:r>
                      <a:endParaRPr lang="de-DE" sz="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4124581144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18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intraSubPartitionsHor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258753511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19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intraSubPartitionsVer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564737802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20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</a:rPr>
                        <a:t>interBlocks</a:t>
                      </a:r>
                      <a:endParaRPr lang="de-DE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Block</a:t>
                      </a:r>
                      <a:endParaRPr lang="de-DE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3318793272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21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interInter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Block</a:t>
                      </a:r>
                      <a:endParaRPr lang="de-DE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4268160955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22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interMerge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3091225045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23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interSkip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3146024533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24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interAffine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2263666840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25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b="1" dirty="0" err="1">
                          <a:effectLst/>
                        </a:rPr>
                        <a:t>interAffineInter</a:t>
                      </a:r>
                      <a:endParaRPr lang="de-DE" sz="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2475228794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26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interAffineMerge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4083274039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27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interAffineSkip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937767903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28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interSubblockMerge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391360072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29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interTriangleSplit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279132539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30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uniPredPel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415942771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31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biPredPel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1868189783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32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fracPelHor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932754082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33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fracPelVer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21337147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34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fracPelBoth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108334965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35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copyPel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</a:rPr>
                        <a:t>Pel</a:t>
                      </a:r>
                      <a:endParaRPr lang="de-DE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505538075"/>
                  </a:ext>
                </a:extLst>
              </a:tr>
            </a:tbl>
          </a:graphicData>
        </a:graphic>
      </p:graphicFrame>
      <p:graphicFrame>
        <p:nvGraphicFramePr>
          <p:cNvPr id="10" name="Inhaltsplatzhalt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9118656"/>
              </p:ext>
            </p:extLst>
          </p:nvPr>
        </p:nvGraphicFramePr>
        <p:xfrm>
          <a:off x="4495800" y="832670"/>
          <a:ext cx="2664296" cy="2011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3729120639"/>
                    </a:ext>
                  </a:extLst>
                </a:gridCol>
                <a:gridCol w="351038">
                  <a:extLst>
                    <a:ext uri="{9D8B030D-6E8A-4147-A177-3AD203B41FA5}">
                      <a16:colId xmlns:a16="http://schemas.microsoft.com/office/drawing/2014/main" val="1596483460"/>
                    </a:ext>
                  </a:extLst>
                </a:gridCol>
                <a:gridCol w="1082370">
                  <a:extLst>
                    <a:ext uri="{9D8B030D-6E8A-4147-A177-3AD203B41FA5}">
                      <a16:colId xmlns:a16="http://schemas.microsoft.com/office/drawing/2014/main" val="2265162416"/>
                    </a:ext>
                  </a:extLst>
                </a:gridCol>
                <a:gridCol w="582816">
                  <a:extLst>
                    <a:ext uri="{9D8B030D-6E8A-4147-A177-3AD203B41FA5}">
                      <a16:colId xmlns:a16="http://schemas.microsoft.com/office/drawing/2014/main" val="3114510367"/>
                    </a:ext>
                  </a:extLst>
                </a:gridCol>
              </a:tblGrid>
              <a:tr h="8760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Category</a:t>
                      </a:r>
                      <a:endParaRPr lang="de-DE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Index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Feature name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Level</a:t>
                      </a:r>
                      <a:endParaRPr lang="de-DE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3101011098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TRANSFORM</a:t>
                      </a:r>
                      <a:endParaRPr lang="de-DE" sz="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36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Transform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Block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892896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37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TransformDCT2 Hor 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Block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6679234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38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TransformDCT8 Hor 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Block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6437377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39</a:t>
                      </a:r>
                      <a:endParaRPr lang="de-DE" sz="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TransformDST7 </a:t>
                      </a:r>
                      <a:r>
                        <a:rPr lang="en-CA" sz="6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Hor</a:t>
                      </a:r>
                      <a:r>
                        <a:rPr lang="en-CA" sz="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endParaRPr lang="de-DE" sz="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Block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3087841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40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TransformDCT2 Ver 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Block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5082051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41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TransformDCT8 </a:t>
                      </a:r>
                      <a:r>
                        <a:rPr lang="en-CA" sz="6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Ver</a:t>
                      </a:r>
                      <a:r>
                        <a:rPr lang="en-CA" sz="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endParaRPr lang="de-DE" sz="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Block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9576230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42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TransformDST7 Ver 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Block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0620880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43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TransformSkip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Block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3498310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44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TransformNoCBF</a:t>
                      </a:r>
                      <a:endParaRPr lang="de-DE" sz="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Block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3233766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45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TransformLFNST</a:t>
                      </a:r>
                      <a:endParaRPr lang="de-DE" sz="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Block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48243078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PARSING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46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nCoeff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Pel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9343527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47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coeffG1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Pel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732496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48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valueOfCoeff</a:t>
                      </a:r>
                      <a:endParaRPr lang="de-DE" sz="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Log-domain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3212698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IN-LOOP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49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Bs0</a:t>
                      </a:r>
                      <a:endParaRPr lang="de-DE" sz="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Boundary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7382082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50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Bs1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Boundary</a:t>
                      </a:r>
                      <a:endParaRPr lang="de-DE" sz="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8256019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51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SAOLumaEO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CTB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8638378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52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SAOLumaBO</a:t>
                      </a:r>
                      <a:endParaRPr lang="de-DE" sz="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CTB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4581144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53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SAOChromaEO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CTB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7535118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54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SAOChromaBO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CTB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4737802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55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ALFLuma</a:t>
                      </a:r>
                      <a:endParaRPr lang="de-DE" sz="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CTB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8793272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56</a:t>
                      </a:r>
                      <a:endParaRPr lang="de-DE" sz="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ALFChroma</a:t>
                      </a:r>
                      <a:endParaRPr lang="de-DE" sz="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CTB</a:t>
                      </a:r>
                      <a:endParaRPr lang="de-DE" sz="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8160955"/>
                  </a:ext>
                </a:extLst>
              </a:tr>
            </a:tbl>
          </a:graphicData>
        </a:graphic>
      </p:graphicFrame>
      <p:sp>
        <p:nvSpPr>
          <p:cNvPr id="11" name="Textfeld 10"/>
          <p:cNvSpPr txBox="1"/>
          <p:nvPr/>
        </p:nvSpPr>
        <p:spPr>
          <a:xfrm>
            <a:off x="5148064" y="3242876"/>
            <a:ext cx="1117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+ DMVR, BDOF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07358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Application</a:t>
            </a:r>
            <a:r>
              <a:rPr lang="de-DE" dirty="0" smtClean="0"/>
              <a:t>: Distribution </a:t>
            </a:r>
            <a:r>
              <a:rPr lang="de-DE" dirty="0" err="1" smtClean="0"/>
              <a:t>of</a:t>
            </a:r>
            <a:r>
              <a:rPr lang="de-DE" dirty="0" smtClean="0"/>
              <a:t> Block Sizes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The </a:t>
            </a:r>
            <a:r>
              <a:rPr lang="de-DE" dirty="0" err="1" smtClean="0"/>
              <a:t>share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pixels</a:t>
            </a:r>
            <a:r>
              <a:rPr lang="de-DE" dirty="0" smtClean="0"/>
              <a:t> </a:t>
            </a:r>
            <a:r>
              <a:rPr lang="de-DE" dirty="0" err="1" smtClean="0"/>
              <a:t>predicted</a:t>
            </a:r>
            <a:r>
              <a:rPr lang="de-DE" dirty="0" smtClean="0"/>
              <a:t> on a </a:t>
            </a:r>
            <a:r>
              <a:rPr lang="de-DE" dirty="0" err="1" smtClean="0"/>
              <a:t>certain</a:t>
            </a:r>
            <a:r>
              <a:rPr lang="de-DE" dirty="0" smtClean="0"/>
              <a:t> block </a:t>
            </a:r>
            <a:r>
              <a:rPr lang="de-DE" dirty="0" err="1" smtClean="0"/>
              <a:t>size</a:t>
            </a:r>
            <a:endParaRPr lang="de-DE" dirty="0" smtClean="0"/>
          </a:p>
          <a:p>
            <a:pPr lvl="1"/>
            <a:r>
              <a:rPr lang="de-DE" dirty="0" err="1" smtClean="0"/>
              <a:t>Randomaccess</a:t>
            </a:r>
            <a:r>
              <a:rPr lang="de-DE" dirty="0" smtClean="0"/>
              <a:t>, </a:t>
            </a:r>
            <a:r>
              <a:rPr lang="de-DE" dirty="0" err="1" smtClean="0"/>
              <a:t>BQTerrace</a:t>
            </a:r>
            <a:r>
              <a:rPr lang="de-DE" dirty="0" smtClean="0"/>
              <a:t>, 600 </a:t>
            </a:r>
            <a:r>
              <a:rPr lang="de-DE" dirty="0" err="1" smtClean="0"/>
              <a:t>frames</a:t>
            </a:r>
            <a:endParaRPr lang="de-DE" dirty="0" smtClean="0"/>
          </a:p>
          <a:p>
            <a:pPr lvl="1"/>
            <a:r>
              <a:rPr lang="de-DE" dirty="0" smtClean="0"/>
              <a:t>VTM-7.0</a:t>
            </a:r>
            <a:endParaRPr lang="de-DE" dirty="0"/>
          </a:p>
        </p:txBody>
      </p:sp>
      <p:pic>
        <p:nvPicPr>
          <p:cNvPr id="2050" name="Picture 2" descr="BQ_intra_QP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921" y="2067694"/>
            <a:ext cx="2421864" cy="1816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1484339" y="3953870"/>
            <a:ext cx="2565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Intra</a:t>
            </a:r>
            <a:r>
              <a:rPr lang="de-DE" dirty="0" smtClean="0"/>
              <a:t> </a:t>
            </a:r>
            <a:r>
              <a:rPr lang="de-DE" dirty="0" err="1" smtClean="0"/>
              <a:t>coded</a:t>
            </a:r>
            <a:r>
              <a:rPr lang="de-DE" dirty="0" smtClean="0"/>
              <a:t> </a:t>
            </a:r>
            <a:r>
              <a:rPr lang="de-DE" dirty="0" err="1" smtClean="0"/>
              <a:t>blocks</a:t>
            </a:r>
            <a:r>
              <a:rPr lang="de-DE" dirty="0" smtClean="0"/>
              <a:t>, QP 22</a:t>
            </a:r>
            <a:endParaRPr lang="de-DE" dirty="0"/>
          </a:p>
        </p:txBody>
      </p:sp>
      <p:pic>
        <p:nvPicPr>
          <p:cNvPr id="2051" name="Picture 3" descr="BQ_intra_QP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162784"/>
            <a:ext cx="2421864" cy="1816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9"/>
          <p:cNvSpPr txBox="1"/>
          <p:nvPr/>
        </p:nvSpPr>
        <p:spPr>
          <a:xfrm>
            <a:off x="4860249" y="3946745"/>
            <a:ext cx="2565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Intra</a:t>
            </a:r>
            <a:r>
              <a:rPr lang="de-DE" dirty="0" smtClean="0"/>
              <a:t> </a:t>
            </a:r>
            <a:r>
              <a:rPr lang="de-DE" dirty="0" err="1" smtClean="0"/>
              <a:t>coded</a:t>
            </a:r>
            <a:r>
              <a:rPr lang="de-DE" dirty="0" smtClean="0"/>
              <a:t> </a:t>
            </a:r>
            <a:r>
              <a:rPr lang="de-DE" dirty="0" err="1" smtClean="0"/>
              <a:t>blocks</a:t>
            </a:r>
            <a:r>
              <a:rPr lang="de-DE" dirty="0" smtClean="0"/>
              <a:t>, QP 37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310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Application</a:t>
            </a:r>
            <a:r>
              <a:rPr lang="de-DE" dirty="0" smtClean="0"/>
              <a:t>: Distribution </a:t>
            </a:r>
            <a:r>
              <a:rPr lang="de-DE" dirty="0" err="1" smtClean="0"/>
              <a:t>of</a:t>
            </a:r>
            <a:r>
              <a:rPr lang="de-DE" dirty="0" smtClean="0"/>
              <a:t> Block Sizes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The </a:t>
            </a:r>
            <a:r>
              <a:rPr lang="de-DE" dirty="0" err="1" smtClean="0"/>
              <a:t>share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pixels</a:t>
            </a:r>
            <a:r>
              <a:rPr lang="de-DE" dirty="0" smtClean="0"/>
              <a:t> </a:t>
            </a:r>
            <a:r>
              <a:rPr lang="de-DE" dirty="0" err="1" smtClean="0"/>
              <a:t>predicted</a:t>
            </a:r>
            <a:r>
              <a:rPr lang="de-DE" dirty="0" smtClean="0"/>
              <a:t> on a </a:t>
            </a:r>
            <a:r>
              <a:rPr lang="de-DE" dirty="0" err="1" smtClean="0"/>
              <a:t>certain</a:t>
            </a:r>
            <a:r>
              <a:rPr lang="de-DE" dirty="0" smtClean="0"/>
              <a:t> block </a:t>
            </a:r>
            <a:r>
              <a:rPr lang="de-DE" dirty="0" err="1" smtClean="0"/>
              <a:t>size</a:t>
            </a:r>
            <a:endParaRPr lang="de-DE" dirty="0" smtClean="0"/>
          </a:p>
          <a:p>
            <a:pPr lvl="1"/>
            <a:r>
              <a:rPr lang="de-DE" dirty="0" err="1" smtClean="0"/>
              <a:t>Randomaccess</a:t>
            </a:r>
            <a:r>
              <a:rPr lang="de-DE" dirty="0" smtClean="0"/>
              <a:t>, </a:t>
            </a:r>
            <a:r>
              <a:rPr lang="de-DE" dirty="0" err="1" smtClean="0"/>
              <a:t>BQTerrace</a:t>
            </a:r>
            <a:r>
              <a:rPr lang="de-DE" dirty="0" smtClean="0"/>
              <a:t>, 600 </a:t>
            </a:r>
            <a:r>
              <a:rPr lang="de-DE" dirty="0" err="1" smtClean="0"/>
              <a:t>frames</a:t>
            </a:r>
            <a:endParaRPr lang="de-DE" dirty="0" smtClean="0"/>
          </a:p>
          <a:p>
            <a:pPr lvl="1"/>
            <a:r>
              <a:rPr lang="de-DE" dirty="0" smtClean="0"/>
              <a:t>VTM-7.0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480813" y="3953870"/>
            <a:ext cx="2572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Inter</a:t>
            </a:r>
            <a:r>
              <a:rPr lang="de-DE" dirty="0" smtClean="0"/>
              <a:t> </a:t>
            </a:r>
            <a:r>
              <a:rPr lang="de-DE" dirty="0" err="1" smtClean="0"/>
              <a:t>coded</a:t>
            </a:r>
            <a:r>
              <a:rPr lang="de-DE" dirty="0" smtClean="0"/>
              <a:t> </a:t>
            </a:r>
            <a:r>
              <a:rPr lang="de-DE" dirty="0" err="1" smtClean="0"/>
              <a:t>blocks</a:t>
            </a:r>
            <a:r>
              <a:rPr lang="de-DE" dirty="0" smtClean="0"/>
              <a:t>, QP 22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4856722" y="3946745"/>
            <a:ext cx="2572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Inter</a:t>
            </a:r>
            <a:r>
              <a:rPr lang="de-DE" dirty="0" smtClean="0"/>
              <a:t> </a:t>
            </a:r>
            <a:r>
              <a:rPr lang="de-DE" dirty="0" err="1" smtClean="0"/>
              <a:t>coded</a:t>
            </a:r>
            <a:r>
              <a:rPr lang="de-DE" dirty="0" smtClean="0"/>
              <a:t> </a:t>
            </a:r>
            <a:r>
              <a:rPr lang="de-DE" dirty="0" err="1" smtClean="0"/>
              <a:t>blocks</a:t>
            </a:r>
            <a:r>
              <a:rPr lang="de-DE" dirty="0" smtClean="0"/>
              <a:t>, QP 37</a:t>
            </a:r>
            <a:endParaRPr lang="de-DE" dirty="0"/>
          </a:p>
        </p:txBody>
      </p:sp>
      <p:pic>
        <p:nvPicPr>
          <p:cNvPr id="3074" name="Picture 2" descr="BQ_inter_QP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038" y="2144897"/>
            <a:ext cx="2376047" cy="1783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BQ_inter_QP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960" y="2144896"/>
            <a:ext cx="2378023" cy="1783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826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95,351"/>
  <p:tag name="ORIGINALWIDTH" val="5996,25"/>
  <p:tag name="LATEXADDIN" val="\documentclass{article}&#10;\usepackage{amsmath}&#10;\pagestyle{empty}&#10;\begin{document}&#10;\newcommand\w[1]{\makebox[5em]{$#1$}}&#10;&#10;$\begin{pmatrix}&#10;1\times 1 &amp; 2\times 1 &amp; 4\times 1 &amp; 8\times 1 &amp; 16\times 1 &amp; 32\times 1 &amp; 64\times 1 &amp; 128\times 1\\&#10;1\times 2 &amp; 2\times 2 &amp; 4\times 2 &amp; 8\times 2 &amp; 16\times 2 &amp; 32\times 2 &amp; 64\times 2 &amp; 128\times 2\\&#10;1\times 4 &amp; 2\times 4 &amp; 4\times 4 &amp; 8\times 4 &amp; 16\times 4 &amp; 32\times 4 &amp; 64\times 4 &amp; 128\times 4\\&#10;1\times 8 &amp; 2\times 8 &amp; 4\times 8 &amp; 8\times 8 &amp; 16\times 8 &amp; 32\times 8 &amp; 64\times 8 &amp; 128\times 8\\&#10;1\times 16 &amp; 2\times 16 &amp; 4\times 16 &amp; 8\times 16 &amp; 16\times 16 &amp; 32\times 16 &amp; 64\times 16 &amp; 128\times 16\\&#10;1\times 32 &amp; 2\times 32 &amp; 4\times 32 &amp; 8\times 32 &amp; 16\times 32 &amp; 32\times 32 &amp; 64\times 32 &amp; 128\times 32\\&#10;1\times 64 &amp; 2\times 64 &amp; 4\times 64 &amp; 8\times 64 &amp; 16\times 64 &amp; 32\times 64 &amp; 64\times 64 &amp; 128\times 64\\&#10;\w{1\times 128} &amp; \w{2\times 128} &amp; \w{4\times 128} &amp; \w{8\times 128} &amp; \w{16\times 128} &amp; \w{32\times 128} &amp; \w{64\times 128} &amp;  \w{128\times 128}\\&#10;\end{pmatrix}$&#10;&#10;\end{document}"/>
  <p:tag name="IGUANATEXSIZE" val="20"/>
  <p:tag name="IGUANATEXCURSOR" val="107"/>
  <p:tag name="TRANSPARENCY" val="Wahr"/>
  <p:tag name="FILENAME" val=""/>
  <p:tag name="LATEXENGINEID" val="0"/>
  <p:tag name="TEMPFOLDER" val="c:\temp\"/>
  <p:tag name="LATEXFORMHEIGHT" val="312"/>
  <p:tag name="LATEXFORMWIDTH" val="384"/>
  <p:tag name="LATEXFORMWRAP" val="Wahr"/>
  <p:tag name="BITMAPVECTOR" val="0"/>
</p:tagLst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696</Words>
  <Application>Microsoft Office PowerPoint</Application>
  <PresentationFormat>Bildschirmpräsentation (16:9)</PresentationFormat>
  <Paragraphs>422</Paragraphs>
  <Slides>19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19</vt:i4>
      </vt:variant>
    </vt:vector>
  </HeadingPairs>
  <TitlesOfParts>
    <vt:vector size="25" baseType="lpstr">
      <vt:lpstr>Arial</vt:lpstr>
      <vt:lpstr>Calibri</vt:lpstr>
      <vt:lpstr>Consolas</vt:lpstr>
      <vt:lpstr>Times New Roman</vt:lpstr>
      <vt:lpstr>Larissa</vt:lpstr>
      <vt:lpstr>Benutzerdefiniertes Design</vt:lpstr>
      <vt:lpstr>PowerPoint-Präsentation</vt:lpstr>
      <vt:lpstr>Introduction – Current Analysis</vt:lpstr>
      <vt:lpstr>Introduction – Proposed Analysis</vt:lpstr>
      <vt:lpstr>Counting Coding Tools</vt:lpstr>
      <vt:lpstr>Properties of Coding Tools</vt:lpstr>
      <vt:lpstr>Block-level Coding Tools</vt:lpstr>
      <vt:lpstr>Currently Implemented Features</vt:lpstr>
      <vt:lpstr>Application: Distribution of Block Sizes</vt:lpstr>
      <vt:lpstr>Application: Distribution of Block Sizes</vt:lpstr>
      <vt:lpstr>Simple Extension with New Features</vt:lpstr>
      <vt:lpstr>Complexity</vt:lpstr>
      <vt:lpstr>Complexity</vt:lpstr>
      <vt:lpstr>Complexity</vt:lpstr>
      <vt:lpstr>Complexity</vt:lpstr>
      <vt:lpstr>Application: Energy Modeling</vt:lpstr>
      <vt:lpstr>Summary</vt:lpstr>
      <vt:lpstr>PowerPoint-Präsentation</vt:lpstr>
      <vt:lpstr>BACKUP</vt:lpstr>
      <vt:lpstr>Example: Planar  Intra Prediction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Anna</dc:creator>
  <cp:lastModifiedBy>Matthias Kraenzler</cp:lastModifiedBy>
  <cp:revision>199</cp:revision>
  <dcterms:created xsi:type="dcterms:W3CDTF">2014-04-16T13:22:23Z</dcterms:created>
  <dcterms:modified xsi:type="dcterms:W3CDTF">2019-12-31T12:17:41Z</dcterms:modified>
</cp:coreProperties>
</file>