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492" r:id="rId4"/>
    <p:sldId id="493" r:id="rId5"/>
    <p:sldId id="494" r:id="rId6"/>
    <p:sldId id="496" r:id="rId7"/>
    <p:sldId id="499" r:id="rId8"/>
    <p:sldId id="501" r:id="rId9"/>
    <p:sldId id="500" r:id="rId10"/>
    <p:sldId id="497" r:id="rId11"/>
    <p:sldId id="47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8" autoAdjust="0"/>
    <p:restoredTop sz="91740" autoAdjust="0"/>
  </p:normalViewPr>
  <p:slideViewPr>
    <p:cSldViewPr>
      <p:cViewPr varScale="1">
        <p:scale>
          <a:sx n="68" d="100"/>
          <a:sy n="68" d="100"/>
        </p:scale>
        <p:origin x="16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295400"/>
            <a:ext cx="6096000" cy="196215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JVET-P1001: </a:t>
            </a:r>
            <a:r>
              <a:rPr lang="en-US" altLang="zh-CN" sz="2800" dirty="0" smtClean="0"/>
              <a:t>Non-CE5: </a:t>
            </a:r>
            <a:r>
              <a:rPr lang="en-CA" sz="2800" dirty="0"/>
              <a:t>Chroma QP derivation fix for </a:t>
            </a:r>
            <a:r>
              <a:rPr lang="en-CA" sz="2800" dirty="0" err="1"/>
              <a:t>deblocking</a:t>
            </a:r>
            <a:r>
              <a:rPr lang="en-CA" sz="2800" dirty="0"/>
              <a:t> filter (Combination of JVET-P0105 and JVET-P0539)</a:t>
            </a:r>
            <a:endParaRPr lang="en-US" altLang="zh-CN" sz="28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145448"/>
            <a:ext cx="6850062" cy="63023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803878"/>
            <a:ext cx="8339138" cy="5292122"/>
          </a:xfrm>
        </p:spPr>
        <p:txBody>
          <a:bodyPr/>
          <a:lstStyle/>
          <a:p>
            <a:r>
              <a:rPr lang="en-US" dirty="0" err="1" smtClean="0"/>
              <a:t>ChromaQP</a:t>
            </a:r>
            <a:r>
              <a:rPr lang="en-US" dirty="0" smtClean="0"/>
              <a:t> mapping table in VTM-6.0</a:t>
            </a:r>
          </a:p>
          <a:p>
            <a:pPr lvl="1"/>
            <a:r>
              <a:rPr lang="en-US" dirty="0" smtClean="0"/>
              <a:t>Chroma QP table is signaled in the SPS (no default Chroma QP table)</a:t>
            </a:r>
          </a:p>
          <a:p>
            <a:pPr lvl="1"/>
            <a:r>
              <a:rPr lang="en-US" dirty="0" smtClean="0"/>
              <a:t>Separate Chroma QP mapping tables for </a:t>
            </a:r>
            <a:r>
              <a:rPr lang="en-US" dirty="0" err="1" smtClean="0"/>
              <a:t>Cb</a:t>
            </a:r>
            <a:r>
              <a:rPr lang="en-US" dirty="0" smtClean="0"/>
              <a:t>, Cr, and </a:t>
            </a:r>
            <a:r>
              <a:rPr lang="en-US" dirty="0" err="1" smtClean="0"/>
              <a:t>JointCb</a:t>
            </a:r>
            <a:r>
              <a:rPr lang="en-US" dirty="0" smtClean="0"/>
              <a:t>-Cr</a:t>
            </a:r>
          </a:p>
          <a:p>
            <a:pPr lvl="1"/>
            <a:r>
              <a:rPr lang="en-US" dirty="0" smtClean="0"/>
              <a:t>When </a:t>
            </a:r>
            <a:r>
              <a:rPr lang="en-US" dirty="0" err="1" smtClean="0"/>
              <a:t>JointCb</a:t>
            </a:r>
            <a:r>
              <a:rPr lang="en-US" dirty="0" smtClean="0"/>
              <a:t>-Cr mode value is 2, scaling process uses QP mapping value from </a:t>
            </a:r>
            <a:r>
              <a:rPr lang="en-US" dirty="0" err="1" smtClean="0"/>
              <a:t>JointCb</a:t>
            </a:r>
            <a:r>
              <a:rPr lang="en-US" dirty="0" smtClean="0"/>
              <a:t>-Cr table </a:t>
            </a:r>
          </a:p>
          <a:p>
            <a:r>
              <a:rPr lang="en-US" dirty="0" smtClean="0"/>
              <a:t>Chroma </a:t>
            </a:r>
            <a:r>
              <a:rPr lang="en-US" dirty="0" err="1" smtClean="0"/>
              <a:t>Deblocking</a:t>
            </a:r>
            <a:r>
              <a:rPr lang="en-US" dirty="0" smtClean="0"/>
              <a:t> In VTM-6.0</a:t>
            </a:r>
          </a:p>
          <a:p>
            <a:pPr lvl="1"/>
            <a:r>
              <a:rPr lang="en-US" dirty="0" smtClean="0"/>
              <a:t>Unlike HEVC </a:t>
            </a:r>
            <a:r>
              <a:rPr lang="en-US" dirty="0" err="1" smtClean="0"/>
              <a:t>deblocking</a:t>
            </a:r>
            <a:r>
              <a:rPr lang="en-US" dirty="0" smtClean="0"/>
              <a:t>, VTM-6.0 has a longer tap Chroma </a:t>
            </a:r>
            <a:r>
              <a:rPr lang="en-US" dirty="0" err="1" smtClean="0"/>
              <a:t>deblocking</a:t>
            </a:r>
            <a:r>
              <a:rPr lang="en-US" dirty="0" smtClean="0"/>
              <a:t> filter </a:t>
            </a:r>
          </a:p>
          <a:p>
            <a:pPr lvl="1"/>
            <a:r>
              <a:rPr lang="en-US" dirty="0" smtClean="0"/>
              <a:t>Uses the Chroma QP value to make </a:t>
            </a:r>
            <a:r>
              <a:rPr lang="en-US" dirty="0" err="1" smtClean="0"/>
              <a:t>deblocking</a:t>
            </a:r>
            <a:r>
              <a:rPr lang="en-US" dirty="0" smtClean="0"/>
              <a:t> decisions for </a:t>
            </a:r>
            <a:r>
              <a:rPr lang="en-US" dirty="0" err="1" smtClean="0"/>
              <a:t>Cb</a:t>
            </a:r>
            <a:r>
              <a:rPr lang="en-US" dirty="0" smtClean="0"/>
              <a:t> and Cr </a:t>
            </a:r>
          </a:p>
          <a:p>
            <a:pPr lvl="1"/>
            <a:r>
              <a:rPr lang="en-US" dirty="0" smtClean="0"/>
              <a:t>Chroma QP is derived by taking the average of </a:t>
            </a:r>
            <a:r>
              <a:rPr lang="en-US" dirty="0" err="1" smtClean="0"/>
              <a:t>luma</a:t>
            </a:r>
            <a:r>
              <a:rPr lang="en-US" dirty="0" smtClean="0"/>
              <a:t> QP values of both blocks and then maps it to a Chroma QP using Chroma QP table</a:t>
            </a:r>
          </a:p>
          <a:p>
            <a:pPr lvl="2"/>
            <a:r>
              <a:rPr lang="en-CA" sz="1800" i="1" dirty="0"/>
              <a:t>The variable 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C</a:t>
            </a:r>
            <a:r>
              <a:rPr lang="en-CA" sz="1800" i="1" dirty="0"/>
              <a:t> is derived as follows:</a:t>
            </a:r>
            <a:endParaRPr lang="en-US" sz="1800" dirty="0"/>
          </a:p>
          <a:p>
            <a:pPr lvl="3"/>
            <a:r>
              <a:rPr lang="en-CA" sz="1800" i="1" dirty="0" err="1"/>
              <a:t>qPi</a:t>
            </a:r>
            <a:r>
              <a:rPr lang="en-CA" sz="1800" i="1" dirty="0"/>
              <a:t> = Clip3( 0, 63, ( ( 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Q</a:t>
            </a:r>
            <a:r>
              <a:rPr lang="en-CA" sz="1800" i="1" dirty="0"/>
              <a:t> + </a:t>
            </a:r>
            <a:r>
              <a:rPr lang="en-CA" sz="1800" i="1" dirty="0" err="1"/>
              <a:t>Qp</a:t>
            </a:r>
            <a:r>
              <a:rPr lang="en-CA" sz="1800" i="1" baseline="-25000" dirty="0" err="1"/>
              <a:t>P</a:t>
            </a:r>
            <a:r>
              <a:rPr lang="en-CA" sz="1800" i="1" dirty="0"/>
              <a:t> + 1 )  &gt;&gt;  1 ) + </a:t>
            </a:r>
            <a:r>
              <a:rPr lang="en-CA" sz="1800" i="1" dirty="0" err="1"/>
              <a:t>cQpPicOffset</a:t>
            </a:r>
            <a:r>
              <a:rPr lang="en-CA" sz="1800" i="1" dirty="0"/>
              <a:t> </a:t>
            </a:r>
            <a:r>
              <a:rPr lang="en-CA" sz="1800" i="1" dirty="0" smtClean="0"/>
              <a:t>)</a:t>
            </a:r>
            <a:endParaRPr lang="en-US" sz="1800" dirty="0"/>
          </a:p>
          <a:p>
            <a:pPr lvl="3"/>
            <a:r>
              <a:rPr lang="en-CA" sz="1800" i="1" dirty="0" err="1"/>
              <a:t>Qp</a:t>
            </a:r>
            <a:r>
              <a:rPr lang="en-CA" sz="1800" i="1" baseline="-25000" dirty="0" err="1"/>
              <a:t>C</a:t>
            </a:r>
            <a:r>
              <a:rPr lang="en-CA" sz="1800" i="1" dirty="0"/>
              <a:t> = </a:t>
            </a:r>
            <a:r>
              <a:rPr lang="en-CA" sz="1800" i="1" dirty="0" err="1"/>
              <a:t>ChromaQpTable</a:t>
            </a:r>
            <a:r>
              <a:rPr lang="en-CA" sz="1800" i="1" dirty="0"/>
              <a:t>[ </a:t>
            </a:r>
            <a:r>
              <a:rPr lang="en-CA" sz="1800" i="1" dirty="0" err="1"/>
              <a:t>cIdx</a:t>
            </a:r>
            <a:r>
              <a:rPr lang="en-CA" sz="1800" i="1" dirty="0"/>
              <a:t> − 1 ][ </a:t>
            </a:r>
            <a:r>
              <a:rPr lang="en-CA" sz="1800" i="1" dirty="0" err="1"/>
              <a:t>qPi</a:t>
            </a:r>
            <a:r>
              <a:rPr lang="en-CA" sz="1800" i="1" dirty="0"/>
              <a:t> ]</a:t>
            </a:r>
            <a:endParaRPr lang="en-US" sz="1800" dirty="0"/>
          </a:p>
          <a:p>
            <a:pPr marL="392113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204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3" y="258489"/>
            <a:ext cx="6850062" cy="630238"/>
          </a:xfrm>
        </p:spPr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066800"/>
            <a:ext cx="8186738" cy="4876800"/>
          </a:xfrm>
        </p:spPr>
        <p:txBody>
          <a:bodyPr/>
          <a:lstStyle/>
          <a:p>
            <a:r>
              <a:rPr lang="en-US" dirty="0" smtClean="0"/>
              <a:t>Chroma QP derivation in </a:t>
            </a:r>
            <a:r>
              <a:rPr lang="en-US" dirty="0" err="1" smtClean="0"/>
              <a:t>deblocking</a:t>
            </a:r>
            <a:r>
              <a:rPr lang="en-US" dirty="0" smtClean="0"/>
              <a:t> does not consider the case when a given </a:t>
            </a:r>
            <a:r>
              <a:rPr lang="en-US" dirty="0"/>
              <a:t>C</a:t>
            </a:r>
            <a:r>
              <a:rPr lang="en-US" dirty="0" smtClean="0"/>
              <a:t>hroma block may use Joint </a:t>
            </a:r>
            <a:r>
              <a:rPr lang="en-US" dirty="0" err="1" smtClean="0"/>
              <a:t>Cb</a:t>
            </a:r>
            <a:r>
              <a:rPr lang="en-US" dirty="0" smtClean="0"/>
              <a:t>-Cr mode.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When a given block is coded using Joint </a:t>
            </a:r>
            <a:r>
              <a:rPr lang="en-US" dirty="0" err="1" smtClean="0"/>
              <a:t>Cb</a:t>
            </a:r>
            <a:r>
              <a:rPr lang="en-US" dirty="0" smtClean="0"/>
              <a:t>-Cr mode, the Chroma QP mapping should use the </a:t>
            </a:r>
            <a:r>
              <a:rPr lang="en-US" dirty="0" err="1" smtClean="0"/>
              <a:t>JointCb</a:t>
            </a:r>
            <a:r>
              <a:rPr lang="en-US" dirty="0" smtClean="0"/>
              <a:t>-Cr Chroma QP mapping table instead of </a:t>
            </a:r>
            <a:r>
              <a:rPr lang="en-US" dirty="0" err="1" smtClean="0"/>
              <a:t>Cb</a:t>
            </a:r>
            <a:r>
              <a:rPr lang="en-US" dirty="0" smtClean="0"/>
              <a:t> or Cr Chroma QP mapping table</a:t>
            </a:r>
          </a:p>
          <a:p>
            <a:pPr lvl="1"/>
            <a:r>
              <a:rPr lang="en-US" dirty="0" err="1" smtClean="0"/>
              <a:t>Deblocking</a:t>
            </a:r>
            <a:r>
              <a:rPr lang="en-US" dirty="0" smtClean="0"/>
              <a:t> process should also reflect similar process as used in scaling process for transform coefficients</a:t>
            </a:r>
          </a:p>
          <a:p>
            <a:pPr lvl="1"/>
            <a:r>
              <a:rPr lang="en-US" dirty="0" smtClean="0"/>
              <a:t>If not, incorrect Chroma QP might be derived, resulting in incorrect decisions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09800"/>
            <a:ext cx="6260787" cy="12153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19200" y="3425189"/>
            <a:ext cx="72915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1. Block P and/or Block Q might be coded with Joint </a:t>
            </a:r>
            <a:r>
              <a:rPr lang="en-CA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-Cr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56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</a:t>
            </a:r>
          </a:p>
          <a:p>
            <a:pPr lvl="1"/>
            <a:r>
              <a:rPr lang="en-US" dirty="0" smtClean="0"/>
              <a:t>Perform the Chroma QP mapping process for each block P and Q separately </a:t>
            </a:r>
          </a:p>
          <a:p>
            <a:pPr lvl="1"/>
            <a:r>
              <a:rPr lang="en-US" dirty="0" smtClean="0"/>
              <a:t>During the mapping process check if the given block uses Joint </a:t>
            </a:r>
            <a:r>
              <a:rPr lang="en-US" dirty="0" err="1" smtClean="0"/>
              <a:t>Cb</a:t>
            </a:r>
            <a:r>
              <a:rPr lang="en-US" dirty="0" smtClean="0"/>
              <a:t>-Cr mode and apply the respective mapping table</a:t>
            </a:r>
          </a:p>
          <a:p>
            <a:r>
              <a:rPr lang="en-US" dirty="0" smtClean="0"/>
              <a:t>Step 2:</a:t>
            </a:r>
          </a:p>
          <a:p>
            <a:pPr lvl="1"/>
            <a:r>
              <a:rPr lang="en-US" dirty="0" smtClean="0"/>
              <a:t>Once the Chroma QP values are mapped, use the average of both the Chroma QP values as the final Chroma QP value.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9016" y="-37514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</a:t>
            </a:r>
            <a:r>
              <a:rPr lang="en-US" dirty="0" smtClean="0"/>
              <a:t>changes (solution 1)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454224"/>
            <a:ext cx="693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b="1" dirty="0"/>
              <a:t>8.8.3.6.3 Decision process for </a:t>
            </a:r>
            <a:r>
              <a:rPr lang="en-CA" sz="1200" b="1" dirty="0" err="1"/>
              <a:t>chroma</a:t>
            </a:r>
            <a:r>
              <a:rPr lang="en-CA" sz="1200" b="1" dirty="0"/>
              <a:t> block edges</a:t>
            </a:r>
            <a:endParaRPr lang="en-US" sz="1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68" y="731223"/>
            <a:ext cx="7047470" cy="550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0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25767" y="40102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</a:t>
            </a:r>
            <a:r>
              <a:rPr lang="en-US" dirty="0" smtClean="0"/>
              <a:t>changes (solution 1)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14044" y="682063"/>
            <a:ext cx="8402584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b="1" dirty="0">
                <a:highlight>
                  <a:srgbClr val="00FF00"/>
                </a:highlight>
                <a:latin typeface="Times New Roman" panose="02020603050405020304" pitchFamily="18" charset="0"/>
                <a:ea typeface="DengXian"/>
              </a:rPr>
              <a:t>8.8.3.6.10 </a:t>
            </a:r>
            <a:r>
              <a:rPr lang="en-CA" sz="1100" b="1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Quantization parameter derivation process for </a:t>
            </a:r>
            <a:r>
              <a:rPr lang="en-CA" sz="1100" b="1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1100" b="1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coding blocks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180340" marR="0" indent="-18034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This process is only invoked when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ChromaArrayType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not equal to 0.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180340" marR="0" indent="-18034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Inputs to this process are: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22375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coding block containing a given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sample location (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) </a:t>
            </a:r>
            <a:endParaRPr lang="en-US" sz="1100" dirty="0">
              <a:latin typeface="Times New Roman" panose="02020603050405020304" pitchFamily="18" charset="0"/>
              <a:ea typeface="Batang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22375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 variable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specifying the colour component index of the given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coding block,</a:t>
            </a:r>
            <a:endParaRPr lang="en-US" sz="1100" dirty="0">
              <a:latin typeface="Times New Roman" panose="02020603050405020304" pitchFamily="18" charset="0"/>
              <a:ea typeface="Batang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Output of this process is a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quanization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parmater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coding block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contiaing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the sample (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TuCResMode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equal to 2, the following applies: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40385" algn="l"/>
                <a:tab pos="720090" algn="l"/>
                <a:tab pos="914400" algn="l"/>
                <a:tab pos="3079115" algn="ctr"/>
                <a:tab pos="6156960" algn="r"/>
              </a:tabLst>
            </a:pP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(8‑952) 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5080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sz="1100" b="1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is set equal to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pps_joint_cbcr_qp_offset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1, the following applies: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40385" algn="l"/>
                <a:tab pos="720090" algn="l"/>
                <a:tab pos="914400" algn="l"/>
                <a:tab pos="3079115" algn="ctr"/>
                <a:tab pos="6156960" algn="r"/>
              </a:tabLst>
            </a:pP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(8‑953)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 (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2), the following applies: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80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40385" algn="l"/>
                <a:tab pos="720090" algn="l"/>
                <a:tab pos="914400" algn="l"/>
                <a:tab pos="3079115" algn="ctr"/>
                <a:tab pos="6156960" algn="r"/>
              </a:tabLst>
            </a:pP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(8‑954)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40385" algn="l"/>
                <a:tab pos="720090" algn="l"/>
                <a:tab pos="914400" algn="l"/>
                <a:tab pos="3079115" algn="ctr"/>
                <a:tab pos="6156960" algn="r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= Clip3( 0, 63, 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NOTE – The variable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provides an adjustment for the value of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or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pps_cr_qp_offset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according to whether the filtered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component is the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or Cr component. However, to avoid the need to vary the amount of the adjustment within the picture, the filtering process does not include an adjustment for the value of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slice_cb_qp_offset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or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slice_cr_qp_offset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nor (when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cu_chroma_qp_offset_enabled_flag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1) for the value of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or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1100" dirty="0">
              <a:latin typeface="Times New Roman" panose="02020603050405020304" pitchFamily="18" charset="0"/>
              <a:ea typeface="DengXian"/>
            </a:endParaRPr>
          </a:p>
          <a:p>
            <a:pPr marL="180340" marR="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NOTE – The variables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1100" baseline="-250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100" baseline="-250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100" baseline="-250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1100" baseline="-250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 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are derived as in section 8.7.1(Derivation process for quantization parameters)</a:t>
            </a:r>
            <a:endParaRPr lang="en-US" sz="1100" dirty="0">
              <a:effectLst/>
              <a:latin typeface="Times New Roman" panose="02020603050405020304" pitchFamily="18" charset="0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15054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25767" y="40102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</a:t>
            </a:r>
            <a:r>
              <a:rPr lang="en-US" dirty="0" smtClean="0"/>
              <a:t>changes (solution 2)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09600" y="677374"/>
            <a:ext cx="7315200" cy="4296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b="1" dirty="0">
                <a:latin typeface="Times New Roman" panose="02020603050405020304" pitchFamily="18" charset="0"/>
                <a:ea typeface="DengXian"/>
              </a:rPr>
              <a:t>8.8.3.6.3 Decision process for </a:t>
            </a:r>
            <a:r>
              <a:rPr lang="en-CA" sz="1400" b="1" dirty="0" err="1">
                <a:latin typeface="Times New Roman" panose="02020603050405020304" pitchFamily="18" charset="0"/>
                <a:ea typeface="DengXian"/>
              </a:rPr>
              <a:t>chroma</a:t>
            </a:r>
            <a:r>
              <a:rPr lang="en-CA" sz="1400" b="1" dirty="0">
                <a:latin typeface="Times New Roman" panose="02020603050405020304" pitchFamily="18" charset="0"/>
                <a:ea typeface="DengXian"/>
              </a:rPr>
              <a:t> block edges</a:t>
            </a:r>
            <a:endParaRPr lang="en-US" sz="1400" dirty="0">
              <a:latin typeface="Times New Roman" panose="02020603050405020304" pitchFamily="18" charset="0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DengXian"/>
              </a:rPr>
              <a:t>…</a:t>
            </a:r>
            <a:endParaRPr lang="en-US" sz="2400" dirty="0">
              <a:latin typeface="Times New Roman" panose="02020603050405020304" pitchFamily="18" charset="0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The variables 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and 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P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are set equal to the 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Y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values of the coding units which include the coding blocks containing the sample q</a:t>
            </a:r>
            <a:r>
              <a:rPr lang="en-CA" sz="1600" strike="sngStrike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0,0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and p</a:t>
            </a:r>
            <a:r>
              <a:rPr lang="en-CA" sz="1600" strike="sngStrike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0,0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, respectively.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The variable 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is derived as follows: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ea typeface="DengXian"/>
            </a:endParaRPr>
          </a:p>
          <a:p>
            <a:pPr marL="45720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6031230" algn="ctr"/>
                <a:tab pos="6156960" algn="r"/>
              </a:tabLst>
            </a:pP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qPi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= Clip3( 0, 63, ( ( 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+ 1 )  &gt;&gt;  1 ) + 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cQpPicOffset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)	(8‑1132)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		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strike="sngStrike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 = 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ChromaQpTable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[ 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cIdx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 − 1 ][ </a:t>
            </a:r>
            <a:r>
              <a:rPr lang="en-CA" sz="1600" strike="sngStrike" dirty="0" err="1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qPi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 </a:t>
            </a:r>
            <a:r>
              <a:rPr lang="en-CA" sz="1600" strike="sngStrike" dirty="0" smtClean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]  </a:t>
            </a:r>
            <a:r>
              <a:rPr lang="en-CA" sz="1600" strike="sngStrike" dirty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		           (8‑1133</a:t>
            </a:r>
            <a:r>
              <a:rPr lang="en-CA" sz="1600" strike="sngStrike" dirty="0" smtClean="0">
                <a:solidFill>
                  <a:srgbClr val="0070C0"/>
                </a:solidFill>
                <a:latin typeface="Times New Roman" panose="02020603050405020304" pitchFamily="18" charset="0"/>
                <a:ea typeface="DengXian"/>
              </a:rPr>
              <a:t>)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600" dirty="0">
              <a:latin typeface="Times New Roman" panose="02020603050405020304" pitchFamily="18" charset="0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The variables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and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P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are set equal to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US" sz="1600" dirty="0">
                <a:solidFill>
                  <a:srgbClr val="00B050"/>
                </a:solidFill>
                <a:latin typeface="DengXian"/>
                <a:ea typeface="DengXian"/>
              </a:rPr>
              <a:t>′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CbC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MS Mincho"/>
              </a:rPr>
              <a:t>r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 −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QpBdOffset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when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TuCResMode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[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xCb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][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yCb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] is equal to 2,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US" sz="1600" dirty="0">
                <a:solidFill>
                  <a:srgbClr val="00B050"/>
                </a:solidFill>
                <a:latin typeface="DengXian"/>
                <a:ea typeface="DengXian"/>
              </a:rPr>
              <a:t>′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Cb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 −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QpBdOffset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when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cIdx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is equal to 1;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US" sz="1600" dirty="0">
                <a:solidFill>
                  <a:srgbClr val="00B050"/>
                </a:solidFill>
                <a:latin typeface="DengXian"/>
                <a:ea typeface="DengXian"/>
              </a:rPr>
              <a:t>′</a:t>
            </a:r>
            <a:r>
              <a:rPr lang="en-CA" sz="1600" baseline="-250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Cr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 −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QpBdOffset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when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when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cIdx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is equal to </a:t>
            </a:r>
            <a:r>
              <a:rPr lang="en-CA" sz="1600" dirty="0" smtClean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0,  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of the coding units which include the coding blocks 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containing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the sample q</a:t>
            </a:r>
            <a:r>
              <a:rPr lang="en-CA" sz="1600" baseline="-250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0,0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and p</a:t>
            </a:r>
            <a:r>
              <a:rPr lang="en-CA" sz="1600" baseline="-250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0,0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, respectively.</a:t>
            </a:r>
            <a:endParaRPr lang="en-US" sz="1600" dirty="0">
              <a:solidFill>
                <a:srgbClr val="00B050"/>
              </a:solidFill>
              <a:latin typeface="Times New Roman" panose="02020603050405020304" pitchFamily="18" charset="0"/>
              <a:ea typeface="DengXian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		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C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 = ( 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 + </a:t>
            </a:r>
            <a:r>
              <a:rPr lang="en-CA" sz="16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Qp</a:t>
            </a:r>
            <a:r>
              <a:rPr lang="en-CA" sz="1600" baseline="-25000" dirty="0" err="1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P</a:t>
            </a:r>
            <a:r>
              <a:rPr lang="en-CA" sz="1600" dirty="0">
                <a:solidFill>
                  <a:srgbClr val="00B050"/>
                </a:solidFill>
                <a:latin typeface="Times New Roman" panose="02020603050405020304" pitchFamily="18" charset="0"/>
                <a:ea typeface="DengXian"/>
              </a:rPr>
              <a:t> + 1 )  &gt;&gt;  1</a:t>
            </a:r>
            <a:endParaRPr lang="en-US" sz="16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16093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4480"/>
            <a:ext cx="1447800" cy="630238"/>
          </a:xfrm>
        </p:spPr>
        <p:txBody>
          <a:bodyPr/>
          <a:lstStyle/>
          <a:p>
            <a:r>
              <a:rPr lang="en-US" dirty="0" smtClean="0"/>
              <a:t>CTC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184396"/>
              </p:ext>
            </p:extLst>
          </p:nvPr>
        </p:nvGraphicFramePr>
        <p:xfrm>
          <a:off x="2362200" y="457200"/>
          <a:ext cx="3338513" cy="5743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457200"/>
                        <a:ext cx="3338513" cy="57436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91200" y="5791200"/>
            <a:ext cx="29860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900" dirty="0" smtClean="0"/>
              <a:t>*in the results </a:t>
            </a:r>
            <a:r>
              <a:rPr lang="en-CA" sz="900" dirty="0" err="1" smtClean="0"/>
              <a:t>pps_joint_cbcr_qp_offset</a:t>
            </a:r>
            <a:r>
              <a:rPr lang="en-CA" sz="900" dirty="0" smtClean="0"/>
              <a:t> </a:t>
            </a:r>
            <a:r>
              <a:rPr lang="en-US" sz="900" dirty="0" smtClean="0"/>
              <a:t>is treated as 0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3392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085" y="1371600"/>
            <a:ext cx="8110537" cy="4256088"/>
          </a:xfrm>
        </p:spPr>
        <p:txBody>
          <a:bodyPr/>
          <a:lstStyle/>
          <a:p>
            <a:r>
              <a:rPr lang="en-US" dirty="0" smtClean="0"/>
              <a:t>Modified Chroma QP derivation considering the case when a block uses Joint </a:t>
            </a:r>
            <a:r>
              <a:rPr lang="en-US" dirty="0" err="1" smtClean="0"/>
              <a:t>Cb</a:t>
            </a:r>
            <a:r>
              <a:rPr lang="en-US" dirty="0" smtClean="0"/>
              <a:t>-Cr is proposed</a:t>
            </a:r>
          </a:p>
          <a:p>
            <a:r>
              <a:rPr lang="en-US" dirty="0" smtClean="0"/>
              <a:t>On top of VTM-6.0, no BD-Rate change is </a:t>
            </a:r>
            <a:r>
              <a:rPr lang="en-US" dirty="0" smtClean="0"/>
              <a:t>observed, </a:t>
            </a:r>
            <a:r>
              <a:rPr lang="en-US" dirty="0" smtClean="0"/>
              <a:t>as the mapping tables are same for </a:t>
            </a:r>
            <a:r>
              <a:rPr lang="en-US" dirty="0" err="1" smtClean="0"/>
              <a:t>Cb</a:t>
            </a:r>
            <a:r>
              <a:rPr lang="en-US" dirty="0" smtClean="0"/>
              <a:t>, Cr and Joint </a:t>
            </a:r>
            <a:r>
              <a:rPr lang="en-US" dirty="0" err="1" smtClean="0"/>
              <a:t>Cb</a:t>
            </a:r>
            <a:r>
              <a:rPr lang="en-US" dirty="0" smtClean="0"/>
              <a:t>-Cr </a:t>
            </a:r>
          </a:p>
          <a:p>
            <a:r>
              <a:rPr lang="en-US" dirty="0" smtClean="0"/>
              <a:t>We </a:t>
            </a:r>
            <a:r>
              <a:rPr lang="en-US" dirty="0" smtClean="0"/>
              <a:t>propose to adopt the suggested Chroma QP derivation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1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213862</TotalTime>
  <Words>511</Words>
  <Application>Microsoft Office PowerPoint</Application>
  <PresentationFormat>On-screen Show (4:3)</PresentationFormat>
  <Paragraphs>87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30" baseType="lpstr">
      <vt:lpstr>MS PGothic</vt:lpstr>
      <vt:lpstr>SimSun</vt:lpstr>
      <vt:lpstr>SimSun</vt:lpstr>
      <vt:lpstr>Arial</vt:lpstr>
      <vt:lpstr>Batang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MS Mincho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JVET-P1001: Non-CE5: Chroma QP derivation fix for deblocking filter (Combination of JVET-P0105 and JVET-P0539)</vt:lpstr>
      <vt:lpstr>Background</vt:lpstr>
      <vt:lpstr>Problem</vt:lpstr>
      <vt:lpstr>Solution</vt:lpstr>
      <vt:lpstr>Specification text changes (solution 1)</vt:lpstr>
      <vt:lpstr>Specification text changes (solution 1)</vt:lpstr>
      <vt:lpstr>Specification text changes (solution 2)</vt:lpstr>
      <vt:lpstr>CTC </vt:lpstr>
      <vt:lpstr>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9733</cp:revision>
  <dcterms:created xsi:type="dcterms:W3CDTF">2005-06-03T02:22:32Z</dcterms:created>
  <dcterms:modified xsi:type="dcterms:W3CDTF">2019-10-07T14:37:43Z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