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notesMasterIdLst>
    <p:notesMasterId r:id="rId19"/>
  </p:notesMasterIdLst>
  <p:sldIdLst>
    <p:sldId id="263" r:id="rId2"/>
    <p:sldId id="273" r:id="rId3"/>
    <p:sldId id="292" r:id="rId4"/>
    <p:sldId id="285" r:id="rId5"/>
    <p:sldId id="286" r:id="rId6"/>
    <p:sldId id="287" r:id="rId7"/>
    <p:sldId id="296" r:id="rId8"/>
    <p:sldId id="288" r:id="rId9"/>
    <p:sldId id="297" r:id="rId10"/>
    <p:sldId id="300" r:id="rId11"/>
    <p:sldId id="291" r:id="rId12"/>
    <p:sldId id="283" r:id="rId13"/>
    <p:sldId id="304" r:id="rId14"/>
    <p:sldId id="305" r:id="rId15"/>
    <p:sldId id="298" r:id="rId16"/>
    <p:sldId id="306" r:id="rId17"/>
    <p:sldId id="303" r:id="rId1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FF7"/>
    <a:srgbClr val="D2DEE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32" autoAdjust="0"/>
  </p:normalViewPr>
  <p:slideViewPr>
    <p:cSldViewPr snapToGrid="0">
      <p:cViewPr varScale="1">
        <p:scale>
          <a:sx n="61" d="100"/>
          <a:sy n="61" d="100"/>
        </p:scale>
        <p:origin x="7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27963;&#38913;&#31807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工作表4!$H$3</c:f>
              <c:strCache>
                <c:ptCount val="1"/>
                <c:pt idx="0">
                  <c:v>CE8-4.1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251153254741158E-2"/>
                  <c:y val="1.644398766700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6401845207585929E-2"/>
                  <c:y val="1.644398766700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1004613018964632E-3"/>
                  <c:y val="2.8776978417266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工作表4!$I$3:$N$3</c:f>
              <c:numCache>
                <c:formatCode>General</c:formatCode>
                <c:ptCount val="6"/>
                <c:pt idx="0">
                  <c:v>0.8</c:v>
                </c:pt>
                <c:pt idx="1">
                  <c:v>-1.67</c:v>
                </c:pt>
                <c:pt idx="2">
                  <c:v>-1.57</c:v>
                </c:pt>
                <c:pt idx="3">
                  <c:v>-0.03</c:v>
                </c:pt>
                <c:pt idx="4">
                  <c:v>-2.86</c:v>
                </c:pt>
                <c:pt idx="5">
                  <c:v>-2.52</c:v>
                </c:pt>
              </c:numCache>
            </c:numRef>
          </c:val>
        </c:ser>
        <c:ser>
          <c:idx val="1"/>
          <c:order val="1"/>
          <c:tx>
            <c:strRef>
              <c:f>工作表4!$H$4</c:f>
              <c:strCache>
                <c:ptCount val="1"/>
                <c:pt idx="0">
                  <c:v>Method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5.8566687766046094E-3"/>
                  <c:y val="0.11094064049309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2.0554984583761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3.6998972250770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工作表4!$I$4:$N$4</c:f>
              <c:numCache>
                <c:formatCode>General</c:formatCode>
                <c:ptCount val="6"/>
                <c:pt idx="0">
                  <c:v>0.39</c:v>
                </c:pt>
                <c:pt idx="1">
                  <c:v>-1.8</c:v>
                </c:pt>
                <c:pt idx="2">
                  <c:v>-1.67</c:v>
                </c:pt>
                <c:pt idx="3">
                  <c:v>-0.15</c:v>
                </c:pt>
                <c:pt idx="4">
                  <c:v>-2.8</c:v>
                </c:pt>
                <c:pt idx="5">
                  <c:v>-2.4900000000000002</c:v>
                </c:pt>
              </c:numCache>
            </c:numRef>
          </c:val>
        </c:ser>
        <c:ser>
          <c:idx val="2"/>
          <c:order val="2"/>
          <c:tx>
            <c:strRef>
              <c:f>工作表4!$H$5</c:f>
              <c:strCache>
                <c:ptCount val="1"/>
                <c:pt idx="0">
                  <c:v>Method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1506919528447135E-3"/>
                  <c:y val="-2.0554984583761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工作表4!$I$5:$N$5</c:f>
              <c:numCache>
                <c:formatCode>General</c:formatCode>
                <c:ptCount val="6"/>
                <c:pt idx="0">
                  <c:v>0.46</c:v>
                </c:pt>
                <c:pt idx="1">
                  <c:v>-1.31</c:v>
                </c:pt>
                <c:pt idx="2">
                  <c:v>-1.34</c:v>
                </c:pt>
                <c:pt idx="3">
                  <c:v>0.08</c:v>
                </c:pt>
                <c:pt idx="4">
                  <c:v>-2.58</c:v>
                </c:pt>
                <c:pt idx="5">
                  <c:v>-2.4300000000000002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1526480"/>
        <c:axId val="981527024"/>
      </c:barChart>
      <c:catAx>
        <c:axId val="981526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81527024"/>
        <c:crosses val="autoZero"/>
        <c:auto val="1"/>
        <c:lblAlgn val="ctr"/>
        <c:lblOffset val="100"/>
        <c:noMultiLvlLbl val="0"/>
      </c:catAx>
      <c:valAx>
        <c:axId val="981527024"/>
        <c:scaling>
          <c:orientation val="minMax"/>
          <c:min val="-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98152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TW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工作表4!$H$3</c:f>
              <c:strCache>
                <c:ptCount val="1"/>
                <c:pt idx="0">
                  <c:v>CE8-4.1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251153254741158E-2"/>
                  <c:y val="1.644398766700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6401845207585929E-2"/>
                  <c:y val="1.644398766700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514858304517133E-3"/>
                  <c:y val="6.64807914008622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工作表4!$I$3:$N$3</c:f>
              <c:numCache>
                <c:formatCode>General</c:formatCode>
                <c:ptCount val="6"/>
                <c:pt idx="0">
                  <c:v>-2.31</c:v>
                </c:pt>
                <c:pt idx="1">
                  <c:v>-4.4400000000000004</c:v>
                </c:pt>
                <c:pt idx="2">
                  <c:v>-4.43</c:v>
                </c:pt>
                <c:pt idx="3">
                  <c:v>-2.25</c:v>
                </c:pt>
                <c:pt idx="4">
                  <c:v>-9.5399999999999991</c:v>
                </c:pt>
                <c:pt idx="5">
                  <c:v>-9.89</c:v>
                </c:pt>
              </c:numCache>
            </c:numRef>
          </c:val>
        </c:ser>
        <c:ser>
          <c:idx val="1"/>
          <c:order val="1"/>
          <c:tx>
            <c:strRef>
              <c:f>工作表4!$H$4</c:f>
              <c:strCache>
                <c:ptCount val="1"/>
                <c:pt idx="0">
                  <c:v>Method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7.5174255448688017E-17"/>
                  <c:y val="-2.4665981500513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2.0554984583761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3.6998972250770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工作表4!$I$4:$N$4</c:f>
              <c:numCache>
                <c:formatCode>General</c:formatCode>
                <c:ptCount val="6"/>
                <c:pt idx="0">
                  <c:v>-2.4</c:v>
                </c:pt>
                <c:pt idx="1">
                  <c:v>-4.29</c:v>
                </c:pt>
                <c:pt idx="2">
                  <c:v>-4.41</c:v>
                </c:pt>
                <c:pt idx="3">
                  <c:v>-2.84</c:v>
                </c:pt>
                <c:pt idx="4">
                  <c:v>-8.8699999999999992</c:v>
                </c:pt>
                <c:pt idx="5">
                  <c:v>-9.11</c:v>
                </c:pt>
              </c:numCache>
            </c:numRef>
          </c:val>
        </c:ser>
        <c:ser>
          <c:idx val="2"/>
          <c:order val="2"/>
          <c:tx>
            <c:strRef>
              <c:f>工作表4!$H$5</c:f>
              <c:strCache>
                <c:ptCount val="1"/>
                <c:pt idx="0">
                  <c:v>Method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1506919528447135E-3"/>
                  <c:y val="-2.0554984583761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工作表4!$I$2:$N$2</c:f>
              <c:strCache>
                <c:ptCount val="6"/>
                <c:pt idx="0">
                  <c:v>AI-Y</c:v>
                </c:pt>
                <c:pt idx="1">
                  <c:v>AI-U</c:v>
                </c:pt>
                <c:pt idx="2">
                  <c:v>AI-V</c:v>
                </c:pt>
                <c:pt idx="3">
                  <c:v>RA-Y</c:v>
                </c:pt>
                <c:pt idx="4">
                  <c:v>RA-U</c:v>
                </c:pt>
                <c:pt idx="5">
                  <c:v>RA-V</c:v>
                </c:pt>
              </c:strCache>
            </c:strRef>
          </c:cat>
          <c:val>
            <c:numRef>
              <c:f>工作表4!$I$5:$N$5</c:f>
              <c:numCache>
                <c:formatCode>General</c:formatCode>
                <c:ptCount val="6"/>
                <c:pt idx="0">
                  <c:v>-2.0099999999999998</c:v>
                </c:pt>
                <c:pt idx="1">
                  <c:v>-3.77</c:v>
                </c:pt>
                <c:pt idx="2">
                  <c:v>-3.89</c:v>
                </c:pt>
                <c:pt idx="3">
                  <c:v>-2.59</c:v>
                </c:pt>
                <c:pt idx="4">
                  <c:v>-8.6300000000000008</c:v>
                </c:pt>
                <c:pt idx="5">
                  <c:v>-8.93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96329504"/>
        <c:axId val="1296324064"/>
      </c:barChart>
      <c:catAx>
        <c:axId val="129632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296324064"/>
        <c:crosses val="autoZero"/>
        <c:auto val="1"/>
        <c:lblAlgn val="ctr"/>
        <c:lblOffset val="100"/>
        <c:noMultiLvlLbl val="0"/>
      </c:catAx>
      <c:valAx>
        <c:axId val="1296324064"/>
        <c:scaling>
          <c:orientation val="minMax"/>
          <c:min val="-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29632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86FFD-3843-43A3-8662-771ECE27C861}" type="datetimeFigureOut">
              <a:rPr lang="zh-TW" altLang="en-US" smtClean="0"/>
              <a:t>2019/10/6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2E3BD-F710-46C0-9EC1-EBBF98408E5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9354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/>
          <a:stretch/>
        </p:blipFill>
        <p:spPr bwMode="auto">
          <a:xfrm>
            <a:off x="3293532" y="0"/>
            <a:ext cx="88984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itri_EL_C_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0"/>
          <a:stretch>
            <a:fillRect/>
          </a:stretch>
        </p:blipFill>
        <p:spPr bwMode="auto">
          <a:xfrm>
            <a:off x="668338" y="568325"/>
            <a:ext cx="199548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616075"/>
            <a:ext cx="9144000" cy="1893888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chemeClr val="bg1"/>
                </a:solidFill>
                <a:latin typeface="+mn-lt"/>
                <a:ea typeface="標楷體" panose="03000509000000000000" pitchFamily="65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n-lt"/>
                <a:ea typeface="標楷體" panose="03000509000000000000" pitchFamily="65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2C02D-5E36-4BF8-9796-8CA71D2B6D92}" type="datetimeFigureOut">
              <a:rPr lang="zh-TW" altLang="en-US" smtClean="0"/>
              <a:t>2019/10/6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B40799-108A-4680-8F77-E605855781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3321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495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993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49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tri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05" y="1332977"/>
            <a:ext cx="5795962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7" y="4589204"/>
            <a:ext cx="4105275" cy="88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04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itri_EL_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2" y="107950"/>
            <a:ext cx="24796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2125132" y="1"/>
            <a:ext cx="8527157" cy="9059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57839" y="991153"/>
            <a:ext cx="11421533" cy="5049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6618288"/>
            <a:ext cx="12192000" cy="239712"/>
          </a:xfrm>
          <a:prstGeom prst="rect">
            <a:avLst/>
          </a:prstGeom>
          <a:solidFill>
            <a:srgbClr val="009FE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black"/>
              </a:solidFill>
            </a:endParaRPr>
          </a:p>
        </p:txBody>
      </p:sp>
      <p:sp>
        <p:nvSpPr>
          <p:cNvPr id="12" name="Rectangle 7"/>
          <p:cNvSpPr txBox="1">
            <a:spLocks noChangeArrowheads="1"/>
          </p:cNvSpPr>
          <p:nvPr/>
        </p:nvSpPr>
        <p:spPr bwMode="auto">
          <a:xfrm>
            <a:off x="11563350" y="6627019"/>
            <a:ext cx="57150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marL="0" algn="r" defTabSz="914400" rtl="0" eaLnBrk="1" fontAlgn="ctr" latinLnBrk="0" hangingPunct="1">
              <a:defRPr sz="1200" kern="1200">
                <a:solidFill>
                  <a:schemeClr val="bg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FE7E31-C4F7-4FA8-AB81-0558E2DC10BB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-28575" y="6611938"/>
            <a:ext cx="3228975" cy="260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標楷體" pitchFamily="65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sz="1100" smtClean="0">
                <a:solidFill>
                  <a:prstClr val="white"/>
                </a:solidFill>
                <a:latin typeface="Maiandra GD" pitchFamily="34" charset="0"/>
                <a:ea typeface="微軟正黑體" pitchFamily="34" charset="-120"/>
              </a:rPr>
              <a:t>Copyright 2019 ITRI</a:t>
            </a:r>
            <a:r>
              <a:rPr lang="zh-TW" altLang="en-US" sz="1100" smtClean="0">
                <a:solidFill>
                  <a:prstClr val="white"/>
                </a:solidFill>
                <a:latin typeface="Maiandra GD" pitchFamily="34" charset="0"/>
                <a:ea typeface="微軟正黑體" pitchFamily="34" charset="-120"/>
              </a:rPr>
              <a:t>                                    </a:t>
            </a:r>
            <a:endParaRPr lang="en-US" altLang="zh-TW" sz="1100" dirty="0">
              <a:solidFill>
                <a:prstClr val="white"/>
              </a:solidFill>
              <a:latin typeface="Maiandra GD" pitchFamily="34" charset="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941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n-lt"/>
          <a:ea typeface="標楷體" panose="03000509000000000000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標楷體" panose="03000509000000000000" pitchFamily="65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400" kern="1200">
          <a:solidFill>
            <a:schemeClr val="tx1"/>
          </a:solidFill>
          <a:latin typeface="+mn-lt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/>
          </a:solidFill>
          <a:latin typeface="+mn-lt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p"/>
        <a:defRPr sz="1800" kern="1200">
          <a:solidFill>
            <a:schemeClr val="tx1"/>
          </a:solidFill>
          <a:latin typeface="+mn-lt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168400" y="1290320"/>
            <a:ext cx="10007600" cy="2219643"/>
          </a:xfrm>
        </p:spPr>
        <p:txBody>
          <a:bodyPr>
            <a:noAutofit/>
          </a:bodyPr>
          <a:lstStyle/>
          <a:p>
            <a:r>
              <a:rPr lang="en-CA" altLang="zh-TW" sz="4800" dirty="0" smtClean="0"/>
              <a:t>JVET-P0900</a:t>
            </a:r>
            <a:br>
              <a:rPr lang="en-CA" altLang="zh-TW" sz="4800" dirty="0" smtClean="0"/>
            </a:br>
            <a:r>
              <a:rPr lang="en-CA" altLang="zh-TW" sz="4800" dirty="0"/>
              <a:t>Non-CE8</a:t>
            </a:r>
            <a:r>
              <a:rPr lang="en-CA" altLang="zh-TW" sz="4800" dirty="0" smtClean="0"/>
              <a:t>: Simplification of </a:t>
            </a:r>
            <a:r>
              <a:rPr lang="en-CA" altLang="zh-TW" sz="4800" dirty="0" err="1" smtClean="0"/>
              <a:t>chroma</a:t>
            </a:r>
            <a:r>
              <a:rPr lang="en-CA" altLang="zh-TW" sz="4800" dirty="0" smtClean="0"/>
              <a:t> BDPCM Syntax for single-tree</a:t>
            </a:r>
            <a:endParaRPr lang="zh-TW" altLang="en-US" sz="4800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168400" y="3982720"/>
            <a:ext cx="10647680" cy="2052320"/>
          </a:xfrm>
        </p:spPr>
        <p:txBody>
          <a:bodyPr>
            <a:normAutofit/>
          </a:bodyPr>
          <a:lstStyle/>
          <a:p>
            <a:r>
              <a:rPr lang="en-CA" altLang="zh-TW" sz="2800" dirty="0" smtClean="0"/>
              <a:t>Chi-Chang </a:t>
            </a:r>
            <a:r>
              <a:rPr lang="en-CA" altLang="zh-TW" sz="2800" dirty="0" err="1" smtClean="0"/>
              <a:t>Kuo</a:t>
            </a:r>
            <a:r>
              <a:rPr lang="en-CA" altLang="zh-TW" sz="2800" dirty="0" smtClean="0"/>
              <a:t>, Ching-</a:t>
            </a:r>
            <a:r>
              <a:rPr lang="en-CA" altLang="zh-TW" sz="2800" dirty="0" err="1" smtClean="0"/>
              <a:t>Chieh</a:t>
            </a:r>
            <a:r>
              <a:rPr lang="en-CA" altLang="zh-TW" sz="2800" dirty="0" smtClean="0"/>
              <a:t> Lin, Chun-Lung Lin (ITRI)</a:t>
            </a:r>
            <a:endParaRPr lang="en-CA" altLang="zh-TW" sz="2800" baseline="30000" dirty="0" smtClean="0"/>
          </a:p>
          <a:p>
            <a:r>
              <a:rPr lang="en-US" altLang="zh-TW" sz="2800" b="1" dirty="0" smtClean="0"/>
              <a:t>October 2019, Geneva, CH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2641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Time Complexity</a:t>
            </a: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143587"/>
              </p:ext>
            </p:extLst>
          </p:nvPr>
        </p:nvGraphicFramePr>
        <p:xfrm>
          <a:off x="1573269" y="2935702"/>
          <a:ext cx="9079020" cy="2269785"/>
        </p:xfrm>
        <a:graphic>
          <a:graphicData uri="http://schemas.openxmlformats.org/drawingml/2006/table">
            <a:tbl>
              <a:tblPr/>
              <a:tblGrid>
                <a:gridCol w="2907388"/>
                <a:gridCol w="1542908"/>
                <a:gridCol w="1542908"/>
                <a:gridCol w="1542908"/>
                <a:gridCol w="1542908"/>
              </a:tblGrid>
              <a:tr h="4539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EncT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Normal QP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Low QP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5395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AI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AI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53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CE8-4.1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117%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119%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proposed method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 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(*)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111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% (-6%)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106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(-3%)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114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(-5%)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107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(-4%)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9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proposed method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2 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(*)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108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(-9%)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105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(-4%)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108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(-11%)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新細明體" panose="02020500000000000000" pitchFamily="18" charset="-120"/>
                        </a:rPr>
                        <a:t>105</a:t>
                      </a:r>
                      <a:r>
                        <a:rPr lang="en-US" altLang="zh-TW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% (-6%)</a:t>
                      </a:r>
                      <a:endParaRPr lang="en-US" altLang="zh-TW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557839" y="1113796"/>
            <a:ext cx="11373428" cy="124471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CA" altLang="zh-TW" dirty="0" smtClean="0"/>
              <a:t>The proposed methods helps reduce the number of RDOs and decrease encoding run time</a:t>
            </a:r>
          </a:p>
        </p:txBody>
      </p:sp>
      <p:sp>
        <p:nvSpPr>
          <p:cNvPr id="3" name="矩形 2"/>
          <p:cNvSpPr/>
          <p:nvPr/>
        </p:nvSpPr>
        <p:spPr>
          <a:xfrm>
            <a:off x="8890268" y="2566370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Anchor: VTM 6.0</a:t>
            </a:r>
            <a:endParaRPr lang="zh-TW" altLang="en-US" dirty="0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1573269" y="5205489"/>
            <a:ext cx="9061940" cy="412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標楷體" panose="03000509000000000000" pitchFamily="65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標楷體" panose="03000509000000000000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標楷體" panose="03000509000000000000" pitchFamily="65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標楷體" panose="03000509000000000000" pitchFamily="65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p"/>
              <a:defRPr sz="1800" kern="1200">
                <a:solidFill>
                  <a:schemeClr val="tx1"/>
                </a:solidFill>
                <a:latin typeface="+mn-lt"/>
                <a:ea typeface="標楷體" panose="03000509000000000000" pitchFamily="65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1800"/>
              </a:spcBef>
              <a:buNone/>
            </a:pPr>
            <a:r>
              <a:rPr lang="en-CA" altLang="zh-TW" sz="1800" dirty="0" smtClean="0"/>
              <a:t>(*) difference to CE8-4.1</a:t>
            </a:r>
          </a:p>
        </p:txBody>
      </p:sp>
    </p:spTree>
    <p:extLst>
      <p:ext uri="{BB962C8B-B14F-4D97-AF65-F5344CB8AC3E}">
        <p14:creationId xmlns:p14="http://schemas.microsoft.com/office/powerpoint/2010/main" val="227218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57839" y="1200839"/>
            <a:ext cx="11175125" cy="483962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CA" altLang="zh-TW" dirty="0"/>
              <a:t>This contribution proposed the simplification </a:t>
            </a:r>
            <a:r>
              <a:rPr lang="en-CA" altLang="zh-TW" dirty="0" smtClean="0"/>
              <a:t>for </a:t>
            </a:r>
            <a:r>
              <a:rPr lang="en-CA" altLang="zh-TW" dirty="0" err="1" smtClean="0"/>
              <a:t>chroma</a:t>
            </a:r>
            <a:r>
              <a:rPr lang="en-CA" altLang="zh-TW" dirty="0" smtClean="0"/>
              <a:t> </a:t>
            </a:r>
            <a:r>
              <a:rPr lang="en-CA" altLang="zh-TW" dirty="0"/>
              <a:t>BDPCM syntax </a:t>
            </a:r>
            <a:r>
              <a:rPr lang="en-CA" altLang="zh-TW" dirty="0" smtClean="0"/>
              <a:t>on </a:t>
            </a:r>
            <a:r>
              <a:rPr lang="en-CA" altLang="zh-TW" dirty="0"/>
              <a:t>single-tree </a:t>
            </a:r>
            <a:r>
              <a:rPr lang="en-CA" altLang="zh-TW" dirty="0" smtClean="0"/>
              <a:t>structure based </a:t>
            </a:r>
            <a:r>
              <a:rPr lang="en-CA" altLang="zh-TW" dirty="0" smtClean="0"/>
              <a:t>on </a:t>
            </a:r>
            <a:r>
              <a:rPr lang="en-US" altLang="zh-TW" dirty="0" smtClean="0"/>
              <a:t>correlation </a:t>
            </a:r>
            <a:r>
              <a:rPr lang="en-US" altLang="zh-TW" dirty="0"/>
              <a:t>between the </a:t>
            </a:r>
            <a:r>
              <a:rPr lang="en-US" altLang="zh-TW" dirty="0" err="1"/>
              <a:t>luma</a:t>
            </a:r>
            <a:r>
              <a:rPr lang="en-US" altLang="zh-TW" dirty="0"/>
              <a:t> and </a:t>
            </a:r>
            <a:r>
              <a:rPr lang="en-US" altLang="zh-TW" dirty="0" err="1"/>
              <a:t>chroma</a:t>
            </a:r>
            <a:r>
              <a:rPr lang="en-US" altLang="zh-TW" dirty="0"/>
              <a:t> </a:t>
            </a:r>
            <a:r>
              <a:rPr lang="en-US" altLang="zh-TW" dirty="0" smtClean="0"/>
              <a:t>components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CA" altLang="zh-TW" dirty="0" smtClean="0"/>
              <a:t>Simulation results show </a:t>
            </a:r>
            <a:r>
              <a:rPr lang="en-CA" altLang="zh-TW" dirty="0"/>
              <a:t>encoding time </a:t>
            </a:r>
            <a:r>
              <a:rPr lang="en-CA" altLang="zh-TW" dirty="0" smtClean="0"/>
              <a:t>reduction</a:t>
            </a:r>
            <a:endParaRPr lang="en-CA" altLang="zh-TW" dirty="0" smtClean="0"/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CA" altLang="zh-TW" dirty="0" smtClean="0"/>
              <a:t>It </a:t>
            </a:r>
            <a:r>
              <a:rPr lang="en-CA" altLang="zh-TW" dirty="0"/>
              <a:t>is suggested to further study in a </a:t>
            </a:r>
            <a:r>
              <a:rPr lang="en-CA" altLang="zh-TW" dirty="0" smtClean="0"/>
              <a:t>CE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en-CA" altLang="zh-TW" dirty="0" smtClean="0"/>
              <a:t>Thanks Qualcomm </a:t>
            </a:r>
            <a:r>
              <a:rPr lang="en-CA" altLang="zh-TW" dirty="0"/>
              <a:t>for performing the </a:t>
            </a:r>
            <a:r>
              <a:rPr lang="en-CA" altLang="zh-TW" dirty="0" smtClean="0"/>
              <a:t>crosscheck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29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88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2"/>
          <a:srcRect l="50848" t="1" r="36175" b="20839"/>
          <a:stretch/>
        </p:blipFill>
        <p:spPr>
          <a:xfrm>
            <a:off x="6138041" y="1836106"/>
            <a:ext cx="1366345" cy="318516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87" y="2238476"/>
            <a:ext cx="10528705" cy="384081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  <a:cs typeface="Times New Roman" panose="02020603050405020304" pitchFamily="18" charset="0"/>
              </a:rPr>
              <a:t>BD rate </a:t>
            </a:r>
            <a:r>
              <a:rPr lang="en-US" altLang="zh-TW" dirty="0" smtClean="0">
                <a:ea typeface="新細明體" panose="02020500000000000000" pitchFamily="18" charset="-120"/>
                <a:cs typeface="Times New Roman" panose="02020603050405020304" pitchFamily="18" charset="0"/>
              </a:rPr>
              <a:t>comparison – normal QP</a:t>
            </a:r>
            <a:endParaRPr lang="zh-TW" altLang="en-US" dirty="0"/>
          </a:p>
        </p:txBody>
      </p:sp>
      <p:graphicFrame>
        <p:nvGraphicFramePr>
          <p:cNvPr id="5" name="圖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9094199"/>
              </p:ext>
            </p:extLst>
          </p:nvPr>
        </p:nvGraphicFramePr>
        <p:xfrm>
          <a:off x="553970" y="1453107"/>
          <a:ext cx="10842341" cy="4776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圖片 15"/>
          <p:cNvPicPr>
            <a:picLocks noChangeAspect="1"/>
          </p:cNvPicPr>
          <p:nvPr/>
        </p:nvPicPr>
        <p:blipFill rotWithShape="1">
          <a:blip r:embed="rId2"/>
          <a:srcRect l="8522" t="1" r="81696" b="21255"/>
          <a:stretch/>
        </p:blipFill>
        <p:spPr>
          <a:xfrm>
            <a:off x="1610125" y="1217668"/>
            <a:ext cx="1030013" cy="31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58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  <a:cs typeface="Times New Roman" panose="02020603050405020304" pitchFamily="18" charset="0"/>
              </a:rPr>
              <a:t>BD rate </a:t>
            </a:r>
            <a:r>
              <a:rPr lang="en-US" altLang="zh-TW" dirty="0" smtClean="0">
                <a:ea typeface="新細明體" panose="02020500000000000000" pitchFamily="18" charset="-120"/>
                <a:cs typeface="Times New Roman" panose="02020603050405020304" pitchFamily="18" charset="0"/>
              </a:rPr>
              <a:t>comparison – low QP</a:t>
            </a:r>
            <a:endParaRPr lang="zh-TW" altLang="en-US" dirty="0"/>
          </a:p>
        </p:txBody>
      </p:sp>
      <p:graphicFrame>
        <p:nvGraphicFramePr>
          <p:cNvPr id="4" name="圖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1396179"/>
              </p:ext>
            </p:extLst>
          </p:nvPr>
        </p:nvGraphicFramePr>
        <p:xfrm>
          <a:off x="712269" y="1280159"/>
          <a:ext cx="10520413" cy="4591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8106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 smtClean="0"/>
              <a:t>Chroma BDPCM RDO count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3201" y="905933"/>
            <a:ext cx="10206722" cy="551599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Method 1:</a:t>
            </a:r>
          </a:p>
          <a:p>
            <a:pPr lvl="1" hangingPunct="0">
              <a:lnSpc>
                <a:spcPct val="100000"/>
              </a:lnSpc>
              <a:spcBef>
                <a:spcPts val="1200"/>
              </a:spcBef>
            </a:pPr>
            <a:r>
              <a:rPr lang="en-CA" altLang="zh-TW" dirty="0" smtClean="0"/>
              <a:t>If SINGLE_TREE:</a:t>
            </a:r>
            <a:endParaRPr lang="zh-TW" altLang="zh-TW" dirty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b="1" dirty="0" smtClean="0"/>
              <a:t> </a:t>
            </a:r>
            <a:r>
              <a:rPr lang="en-CA" altLang="zh-TW" dirty="0" smtClean="0"/>
              <a:t>if</a:t>
            </a:r>
            <a:r>
              <a:rPr lang="en-CA" altLang="zh-TW" dirty="0"/>
              <a:t>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 = 0</a:t>
            </a:r>
            <a:r>
              <a:rPr lang="en-US" altLang="zh-TW" dirty="0" smtClean="0"/>
              <a:t>, set </a:t>
            </a:r>
            <a:r>
              <a:rPr lang="en-CA" altLang="zh-TW" b="1" dirty="0" err="1">
                <a:solidFill>
                  <a:srgbClr val="0070C0"/>
                </a:solidFill>
              </a:rPr>
              <a:t>intra_bdpcm_chroma_flag</a:t>
            </a:r>
            <a:r>
              <a:rPr lang="en-US" altLang="zh-TW" b="1" dirty="0">
                <a:solidFill>
                  <a:srgbClr val="0070C0"/>
                </a:solidFill>
              </a:rPr>
              <a:t>[ x0 ][ y0 ]</a:t>
            </a:r>
            <a:r>
              <a:rPr lang="en-CA" altLang="zh-TW" dirty="0">
                <a:solidFill>
                  <a:srgbClr val="0070C0"/>
                </a:solidFill>
              </a:rPr>
              <a:t> </a:t>
            </a:r>
            <a:r>
              <a:rPr lang="en-CA" altLang="zh-TW" dirty="0" smtClean="0">
                <a:solidFill>
                  <a:srgbClr val="0070C0"/>
                </a:solidFill>
              </a:rPr>
              <a:t>= 0</a:t>
            </a:r>
            <a:endParaRPr lang="en-CA" altLang="zh-TW" b="1" dirty="0" smtClean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b="1" dirty="0" smtClean="0"/>
              <a:t> </a:t>
            </a:r>
            <a:r>
              <a:rPr lang="en-CA" altLang="zh-TW" dirty="0" smtClean="0"/>
              <a:t>if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y0 ]</a:t>
            </a:r>
            <a:r>
              <a:rPr lang="en-CA" altLang="zh-TW" dirty="0"/>
              <a:t> ≠ </a:t>
            </a:r>
            <a:r>
              <a:rPr lang="en-CA" altLang="zh-TW" dirty="0" smtClean="0"/>
              <a:t>0, signal </a:t>
            </a:r>
            <a:r>
              <a:rPr lang="en-CA" altLang="zh-TW" b="1" dirty="0" err="1" smtClean="0">
                <a:solidFill>
                  <a:srgbClr val="0070C0"/>
                </a:solidFill>
              </a:rPr>
              <a:t>intra_bdpcm_chroma_flag</a:t>
            </a:r>
            <a:r>
              <a:rPr lang="en-US" altLang="zh-TW" b="1" dirty="0" smtClean="0">
                <a:solidFill>
                  <a:srgbClr val="0070C0"/>
                </a:solidFill>
              </a:rPr>
              <a:t>[ x0 ][ y0 ]</a:t>
            </a:r>
            <a:endParaRPr lang="zh-TW" altLang="zh-TW" dirty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TW" dirty="0" smtClean="0"/>
              <a:t>Set </a:t>
            </a:r>
            <a:r>
              <a:rPr lang="en-US" altLang="zh-TW" b="1" dirty="0" err="1" smtClean="0">
                <a:solidFill>
                  <a:srgbClr val="0070C0"/>
                </a:solidFill>
              </a:rPr>
              <a:t>intra_bdpcm_chroma_dir_flag</a:t>
            </a:r>
            <a:r>
              <a:rPr lang="en-US" altLang="zh-TW" b="1" dirty="0" smtClean="0">
                <a:solidFill>
                  <a:srgbClr val="0070C0"/>
                </a:solidFill>
              </a:rPr>
              <a:t>[ x0 ][ y0 ]</a:t>
            </a:r>
            <a:r>
              <a:rPr lang="en-US" altLang="zh-TW" dirty="0" smtClean="0">
                <a:solidFill>
                  <a:srgbClr val="0070C0"/>
                </a:solidFill>
              </a:rPr>
              <a:t> </a:t>
            </a:r>
            <a:r>
              <a:rPr lang="en-US" altLang="zh-TW" dirty="0" smtClean="0"/>
              <a:t>= </a:t>
            </a:r>
            <a:r>
              <a:rPr lang="en-US" altLang="zh-TW" b="1" dirty="0" err="1" smtClean="0"/>
              <a:t>intra_bdpcm_dir_flag</a:t>
            </a:r>
            <a:r>
              <a:rPr lang="en-US" altLang="zh-TW" b="1" dirty="0" smtClean="0"/>
              <a:t>[ x0 ][ y0 ] </a:t>
            </a:r>
            <a:r>
              <a:rPr lang="en-US" altLang="zh-TW" dirty="0" smtClean="0"/>
              <a:t>instead of signaling it</a:t>
            </a:r>
            <a:endParaRPr lang="zh-TW" altLang="zh-TW" dirty="0" smtClean="0"/>
          </a:p>
          <a:p>
            <a:pPr lvl="1" hangingPunct="0"/>
            <a:r>
              <a:rPr lang="en-CA" altLang="zh-TW" dirty="0" smtClean="0"/>
              <a:t>Otherwise, the behaviour in CE8-4.1 is unchanged.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TW" dirty="0"/>
              <a:t>Method 2: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</a:pPr>
            <a:r>
              <a:rPr lang="en-CA" altLang="zh-TW" dirty="0"/>
              <a:t>If SINGLE_TREE:</a:t>
            </a:r>
            <a:endParaRPr lang="zh-TW" altLang="zh-TW" dirty="0"/>
          </a:p>
          <a:p>
            <a:pPr lvl="2" hangingPunct="0">
              <a:lnSpc>
                <a:spcPct val="100000"/>
              </a:lnSpc>
              <a:spcBef>
                <a:spcPts val="600"/>
              </a:spcBef>
            </a:pPr>
            <a:r>
              <a:rPr lang="en-CA" altLang="zh-TW" dirty="0">
                <a:solidFill>
                  <a:srgbClr val="C00000"/>
                </a:solidFill>
              </a:rPr>
              <a:t>No </a:t>
            </a:r>
            <a:r>
              <a:rPr lang="en-CA" altLang="zh-TW" dirty="0" err="1">
                <a:solidFill>
                  <a:srgbClr val="C00000"/>
                </a:solidFill>
              </a:rPr>
              <a:t>chroma</a:t>
            </a:r>
            <a:r>
              <a:rPr lang="en-CA" altLang="zh-TW" dirty="0">
                <a:solidFill>
                  <a:srgbClr val="C00000"/>
                </a:solidFill>
              </a:rPr>
              <a:t> BDPCM syntax is sent.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</a:pPr>
            <a:r>
              <a:rPr lang="en-CA" altLang="zh-TW" dirty="0"/>
              <a:t>Set</a:t>
            </a:r>
            <a:r>
              <a:rPr lang="en-CA" altLang="zh-TW" b="1" dirty="0"/>
              <a:t> </a:t>
            </a:r>
            <a:r>
              <a:rPr lang="en-CA" altLang="zh-TW" b="1" dirty="0" err="1"/>
              <a:t>intra_bdpcm_chroma_flag</a:t>
            </a:r>
            <a:r>
              <a:rPr lang="en-US" altLang="zh-TW" b="1" dirty="0"/>
              <a:t>[ x0 ][ y0 ]</a:t>
            </a:r>
            <a:r>
              <a:rPr lang="en-US" altLang="zh-TW" dirty="0"/>
              <a:t> =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y0 ] </a:t>
            </a:r>
          </a:p>
          <a:p>
            <a:pPr lvl="2" hangingPunct="0">
              <a:lnSpc>
                <a:spcPct val="100000"/>
              </a:lnSpc>
              <a:spcBef>
                <a:spcPts val="600"/>
              </a:spcBef>
            </a:pPr>
            <a:r>
              <a:rPr lang="en-CA" altLang="zh-TW" dirty="0"/>
              <a:t>Set</a:t>
            </a:r>
            <a:r>
              <a:rPr lang="en-CA" altLang="zh-TW" b="1" dirty="0"/>
              <a:t> </a:t>
            </a:r>
            <a:r>
              <a:rPr lang="en-US" altLang="zh-TW" b="1" dirty="0" err="1"/>
              <a:t>intra_bdpcm_chroma_dir_flag</a:t>
            </a:r>
            <a:r>
              <a:rPr lang="en-US" altLang="zh-TW" b="1" dirty="0"/>
              <a:t>[ x0 ][ y0 ] = </a:t>
            </a:r>
            <a:r>
              <a:rPr lang="en-US" altLang="zh-TW" b="1" dirty="0" err="1"/>
              <a:t>intra_bdpcm_dir_flag</a:t>
            </a:r>
            <a:r>
              <a:rPr lang="en-US" altLang="zh-TW" b="1" dirty="0"/>
              <a:t>[ x0 ][ y0 ]</a:t>
            </a:r>
            <a:endParaRPr lang="zh-TW" altLang="zh-TW" b="1" dirty="0"/>
          </a:p>
          <a:p>
            <a:pPr lvl="1" hangingPunct="0">
              <a:lnSpc>
                <a:spcPct val="100000"/>
              </a:lnSpc>
              <a:spcBef>
                <a:spcPts val="600"/>
              </a:spcBef>
            </a:pPr>
            <a:r>
              <a:rPr lang="en-CA" altLang="zh-TW" dirty="0"/>
              <a:t>Otherwise, the behaviour in CE8-4.1 is unchanged</a:t>
            </a:r>
            <a:r>
              <a:rPr lang="en-CA" altLang="zh-TW" dirty="0" smtClean="0"/>
              <a:t>.</a:t>
            </a:r>
            <a:endParaRPr lang="zh-TW" altLang="zh-TW" dirty="0"/>
          </a:p>
        </p:txBody>
      </p:sp>
      <p:sp>
        <p:nvSpPr>
          <p:cNvPr id="4" name="向左箭號 3"/>
          <p:cNvSpPr/>
          <p:nvPr/>
        </p:nvSpPr>
        <p:spPr>
          <a:xfrm>
            <a:off x="9683827" y="2368627"/>
            <a:ext cx="385590" cy="308472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0189580" y="2061198"/>
            <a:ext cx="181880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CA" altLang="zh-TW" b="1" dirty="0" smtClean="0">
                <a:solidFill>
                  <a:schemeClr val="bg1"/>
                </a:solidFill>
              </a:rPr>
              <a:t>Only 1 RDO for </a:t>
            </a:r>
            <a:r>
              <a:rPr lang="en-CA" altLang="zh-TW" b="1" dirty="0" err="1" smtClean="0">
                <a:solidFill>
                  <a:schemeClr val="bg1"/>
                </a:solidFill>
              </a:rPr>
              <a:t>chroma</a:t>
            </a:r>
            <a:r>
              <a:rPr lang="en-CA" altLang="zh-TW" b="1" dirty="0" smtClean="0">
                <a:solidFill>
                  <a:schemeClr val="bg1"/>
                </a:solidFill>
              </a:rPr>
              <a:t> BDPCM on/off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6481" y="4974112"/>
            <a:ext cx="2922328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CA" altLang="zh-TW" sz="2400" b="1" dirty="0" smtClean="0">
                <a:solidFill>
                  <a:schemeClr val="bg1"/>
                </a:solidFill>
              </a:rPr>
              <a:t>No RDO for </a:t>
            </a:r>
            <a:r>
              <a:rPr lang="en-CA" altLang="zh-TW" sz="2400" b="1" dirty="0" err="1" smtClean="0">
                <a:solidFill>
                  <a:schemeClr val="bg1"/>
                </a:solidFill>
              </a:rPr>
              <a:t>chroma</a:t>
            </a:r>
            <a:r>
              <a:rPr lang="en-CA" altLang="zh-TW" sz="2400" b="1" dirty="0" smtClean="0">
                <a:solidFill>
                  <a:schemeClr val="bg1"/>
                </a:solidFill>
              </a:rPr>
              <a:t> BDPCM is needed</a:t>
            </a:r>
            <a:endParaRPr lang="zh-TW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96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/>
              <a:t>Proposed Methods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952854"/>
              </p:ext>
            </p:extLst>
          </p:nvPr>
        </p:nvGraphicFramePr>
        <p:xfrm>
          <a:off x="1112244" y="2789439"/>
          <a:ext cx="10144963" cy="2662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862"/>
                <a:gridCol w="806709"/>
                <a:gridCol w="969174"/>
                <a:gridCol w="969174"/>
                <a:gridCol w="969174"/>
                <a:gridCol w="969174"/>
                <a:gridCol w="969174"/>
                <a:gridCol w="969174"/>
                <a:gridCol w="969174"/>
                <a:gridCol w="969174"/>
              </a:tblGrid>
              <a:tr h="524330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Normal QP 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Low QP 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</a:tr>
              <a:tr h="350289"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Y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U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V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err="1" smtClean="0"/>
                        <a:t>EncT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Y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U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V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err="1" smtClean="0"/>
                        <a:t>EncT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5444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Method 1</a:t>
                      </a:r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AI</a:t>
                      </a:r>
                      <a:endParaRPr lang="zh-TW" altLang="en-US" sz="2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kern="1200" dirty="0">
                          <a:effectLst/>
                        </a:rPr>
                        <a:t>-0.40%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-0.12%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-0.09%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95%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-0.10%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0.17%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0.02%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96%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435444">
                <a:tc vMerge="1">
                  <a:txBody>
                    <a:bodyPr/>
                    <a:lstStyle/>
                    <a:p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RA</a:t>
                      </a:r>
                      <a:endParaRPr lang="zh-TW" altLang="en-US" sz="2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kern="1200" dirty="0">
                          <a:effectLst/>
                        </a:rPr>
                        <a:t>-0.23%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0.06%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0.03%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97%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>
                          <a:effectLst/>
                        </a:rPr>
                        <a:t>-0.25%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0.84%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0.96%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96%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43544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/>
                        <a:t>Method 2</a:t>
                      </a:r>
                      <a:endParaRPr lang="zh-TW" altLang="en-US" sz="20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AI</a:t>
                      </a:r>
                      <a:endParaRPr lang="zh-TW" altLang="en-US" sz="2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-0.33%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>
                          <a:effectLst/>
                        </a:rPr>
                        <a:t>0.37%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0.24%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92%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0.30%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0.72%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0.58%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91%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435444">
                <a:tc vMerge="1">
                  <a:txBody>
                    <a:bodyPr/>
                    <a:lstStyle/>
                    <a:p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 smtClean="0"/>
                        <a:t>RA</a:t>
                      </a:r>
                      <a:endParaRPr lang="zh-TW" altLang="en-US" sz="2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-0.11%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0.29%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0.10%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96%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0.35%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>
                          <a:effectLst/>
                        </a:rPr>
                        <a:t>1.12%</a:t>
                      </a:r>
                      <a:endParaRPr lang="zh-TW" sz="20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1.20%</a:t>
                      </a:r>
                      <a:endParaRPr lang="zh-TW" sz="2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2000" kern="1200" dirty="0" smtClean="0">
                          <a:effectLst/>
                        </a:rPr>
                        <a:t>95%</a:t>
                      </a:r>
                      <a:endParaRPr lang="zh-TW" sz="2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9784368" y="2420107"/>
            <a:ext cx="1402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Over </a:t>
            </a:r>
            <a:r>
              <a:rPr lang="en-US" altLang="zh-TW" dirty="0" smtClean="0"/>
              <a:t>CE8-4.1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22920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47169" t="15582" r="13072" b="10361"/>
          <a:stretch/>
        </p:blipFill>
        <p:spPr>
          <a:xfrm>
            <a:off x="3146620" y="0"/>
            <a:ext cx="6302179" cy="660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86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  <a:cs typeface="Times New Roman" panose="02020603050405020304" pitchFamily="18" charset="0"/>
              </a:rPr>
              <a:t>Introduction</a:t>
            </a:r>
            <a:endParaRPr lang="zh-TW" altLang="en-US" dirty="0"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27114" y="1157899"/>
            <a:ext cx="10939750" cy="515476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en-US" altLang="zh-TW" dirty="0" smtClean="0"/>
              <a:t> In </a:t>
            </a:r>
            <a:r>
              <a:rPr lang="en-CA" altLang="zh-TW" dirty="0" smtClean="0"/>
              <a:t>CE8-4.1, BDPCM is available for </a:t>
            </a:r>
            <a:r>
              <a:rPr lang="en-CA" altLang="zh-TW" dirty="0" err="1" smtClean="0"/>
              <a:t>chroma</a:t>
            </a:r>
            <a:r>
              <a:rPr lang="en-CA" altLang="zh-TW" dirty="0" smtClean="0"/>
              <a:t> components with the following additional syntax: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b="1" dirty="0" smtClean="0"/>
              <a:t> </a:t>
            </a:r>
            <a:r>
              <a:rPr lang="en-US" altLang="zh-TW" b="1" dirty="0" err="1" smtClean="0"/>
              <a:t>sps_bdpcm_chroma_enable_flag</a:t>
            </a:r>
            <a:r>
              <a:rPr lang="en-US" altLang="zh-TW" dirty="0" smtClean="0"/>
              <a:t>: </a:t>
            </a:r>
            <a:r>
              <a:rPr lang="en-CA" altLang="zh-TW" dirty="0" err="1">
                <a:ea typeface="Yu Mincho" panose="02020400000000000000" pitchFamily="18" charset="-128"/>
              </a:rPr>
              <a:t>chroma</a:t>
            </a:r>
            <a:r>
              <a:rPr lang="en-CA" altLang="zh-TW" dirty="0">
                <a:ea typeface="Yu Mincho" panose="02020400000000000000" pitchFamily="18" charset="-128"/>
              </a:rPr>
              <a:t> </a:t>
            </a:r>
            <a:r>
              <a:rPr lang="en-US" altLang="zh-TW" dirty="0" smtClean="0"/>
              <a:t>BDPCM enabling for </a:t>
            </a:r>
            <a:r>
              <a:rPr lang="en-US" altLang="zh-TW" dirty="0" err="1" smtClean="0"/>
              <a:t>chroma</a:t>
            </a:r>
            <a:r>
              <a:rPr lang="en-CA" altLang="zh-TW" dirty="0" smtClean="0"/>
              <a:t>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altLang="zh-TW" b="1" dirty="0" smtClean="0">
                <a:ea typeface="Yu Mincho" panose="02020400000000000000" pitchFamily="18" charset="-128"/>
              </a:rPr>
              <a:t> </a:t>
            </a:r>
            <a:r>
              <a:rPr lang="en-CA" altLang="zh-TW" b="1" dirty="0" err="1" smtClean="0">
                <a:ea typeface="Yu Mincho" panose="02020400000000000000" pitchFamily="18" charset="-128"/>
              </a:rPr>
              <a:t>intra_bdpcm_chroma_flag</a:t>
            </a:r>
            <a:r>
              <a:rPr lang="en-CA" altLang="zh-TW" b="1" dirty="0" smtClean="0">
                <a:ea typeface="Yu Mincho" panose="02020400000000000000" pitchFamily="18" charset="-128"/>
              </a:rPr>
              <a:t>:</a:t>
            </a:r>
            <a:r>
              <a:rPr lang="en-CA" altLang="zh-TW" dirty="0" smtClean="0">
                <a:ea typeface="Yu Mincho" panose="02020400000000000000" pitchFamily="18" charset="-128"/>
              </a:rPr>
              <a:t> </a:t>
            </a:r>
            <a:r>
              <a:rPr lang="en-CA" altLang="zh-TW" dirty="0" err="1" smtClean="0">
                <a:ea typeface="Yu Mincho" panose="02020400000000000000" pitchFamily="18" charset="-128"/>
              </a:rPr>
              <a:t>chroma</a:t>
            </a:r>
            <a:r>
              <a:rPr lang="en-CA" altLang="zh-TW" dirty="0" smtClean="0">
                <a:ea typeface="Yu Mincho" panose="02020400000000000000" pitchFamily="18" charset="-128"/>
              </a:rPr>
              <a:t> BDPCM mode selection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altLang="zh-TW" b="1" dirty="0" smtClean="0">
                <a:ea typeface="Yu Mincho" panose="02020400000000000000" pitchFamily="18" charset="-128"/>
              </a:rPr>
              <a:t> </a:t>
            </a:r>
            <a:r>
              <a:rPr lang="en-CA" altLang="zh-TW" b="1" dirty="0" err="1" smtClean="0">
                <a:ea typeface="Yu Mincho" panose="02020400000000000000" pitchFamily="18" charset="-128"/>
              </a:rPr>
              <a:t>intra_bdpcm_dir_chroma</a:t>
            </a:r>
            <a:r>
              <a:rPr lang="en-CA" altLang="zh-TW" b="1" dirty="0" smtClean="0">
                <a:ea typeface="Yu Mincho" panose="02020400000000000000" pitchFamily="18" charset="-128"/>
              </a:rPr>
              <a:t>:</a:t>
            </a:r>
            <a:r>
              <a:rPr lang="en-CA" altLang="zh-TW" dirty="0" smtClean="0">
                <a:ea typeface="Yu Mincho" panose="02020400000000000000" pitchFamily="18" charset="-128"/>
              </a:rPr>
              <a:t> </a:t>
            </a:r>
            <a:r>
              <a:rPr lang="en-CA" altLang="zh-TW" dirty="0" err="1">
                <a:ea typeface="Yu Mincho" panose="02020400000000000000" pitchFamily="18" charset="-128"/>
              </a:rPr>
              <a:t>chroma</a:t>
            </a:r>
            <a:r>
              <a:rPr lang="en-CA" altLang="zh-TW" dirty="0">
                <a:ea typeface="Yu Mincho" panose="02020400000000000000" pitchFamily="18" charset="-128"/>
              </a:rPr>
              <a:t> BDPCM prediction </a:t>
            </a:r>
            <a:r>
              <a:rPr lang="en-CA" altLang="zh-TW" dirty="0" smtClean="0">
                <a:ea typeface="Yu Mincho" panose="02020400000000000000" pitchFamily="18" charset="-128"/>
              </a:rPr>
              <a:t>direction </a:t>
            </a:r>
            <a:r>
              <a:rPr lang="en-CA" altLang="zh-TW" dirty="0" smtClean="0"/>
              <a:t>selection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894309"/>
              </p:ext>
            </p:extLst>
          </p:nvPr>
        </p:nvGraphicFramePr>
        <p:xfrm>
          <a:off x="2417030" y="4499368"/>
          <a:ext cx="7216245" cy="1493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41682"/>
                <a:gridCol w="1674563"/>
              </a:tblGrid>
              <a:tr h="4979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de-DE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intra_bdpcm_chroma_flag[ x0 ][ y0 ]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C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ae(v)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79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         if(</a:t>
                      </a:r>
                      <a:r>
                        <a:rPr lang="de-DE" sz="2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intra_bdpcm_chroma_flag</a:t>
                      </a:r>
                      <a:r>
                        <a:rPr lang="de-DE" sz="2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[ x0 ][ y0 ] )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2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79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de-DE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intra_bdpcm_chroma_dir_flag[ x0 ][ y0 ]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C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ae(v)</a:t>
                      </a:r>
                      <a:endParaRPr lang="zh-TW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231900" y="3973275"/>
            <a:ext cx="3930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TW" sz="2000" dirty="0" smtClean="0"/>
              <a:t>Syntax of </a:t>
            </a:r>
            <a:r>
              <a:rPr lang="en-CA" altLang="zh-TW" sz="2000" dirty="0" err="1" smtClean="0"/>
              <a:t>chroma</a:t>
            </a:r>
            <a:r>
              <a:rPr lang="en-CA" altLang="zh-TW" sz="2000" dirty="0" smtClean="0"/>
              <a:t> BDPCM in CE8-4.1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446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/>
              <a:t>Proposed Methods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57840" y="905933"/>
            <a:ext cx="11308339" cy="274811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TW" sz="2400" dirty="0" smtClean="0"/>
              <a:t> Two methods to simplify the syntax design for </a:t>
            </a:r>
            <a:r>
              <a:rPr lang="en-CA" altLang="zh-TW" sz="2400" dirty="0" err="1"/>
              <a:t>chroma</a:t>
            </a:r>
            <a:r>
              <a:rPr lang="en-CA" altLang="zh-TW" sz="2400" dirty="0"/>
              <a:t> BDPCM Syntax </a:t>
            </a:r>
            <a:r>
              <a:rPr lang="en-CA" altLang="zh-TW" sz="2400" dirty="0" smtClean="0"/>
              <a:t>on single-tree</a:t>
            </a:r>
            <a:r>
              <a:rPr lang="en-US" altLang="zh-TW" sz="2400" dirty="0"/>
              <a:t> are </a:t>
            </a:r>
            <a:r>
              <a:rPr lang="en-US" altLang="zh-TW" sz="2400" dirty="0" smtClean="0"/>
              <a:t>proposed in this contribution:</a:t>
            </a:r>
            <a:endParaRPr lang="en-CA" altLang="zh-TW" sz="2400" dirty="0" smtClean="0"/>
          </a:p>
          <a:p>
            <a:pPr lvl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b="1" dirty="0"/>
              <a:t>Method 1</a:t>
            </a:r>
            <a:r>
              <a:rPr lang="en-US" altLang="zh-TW" dirty="0"/>
              <a:t>: </a:t>
            </a:r>
            <a:r>
              <a:rPr lang="en-CA" altLang="zh-TW" dirty="0" smtClean="0"/>
              <a:t>Signal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</a:t>
            </a:r>
            <a:r>
              <a:rPr lang="en-US" altLang="zh-TW" dirty="0"/>
              <a:t>BDPCM </a:t>
            </a:r>
            <a:r>
              <a:rPr lang="en-US" altLang="zh-TW" dirty="0" smtClean="0"/>
              <a:t>flag depends </a:t>
            </a:r>
            <a:r>
              <a:rPr lang="en-US" altLang="zh-TW" dirty="0"/>
              <a:t>on the </a:t>
            </a:r>
            <a:r>
              <a:rPr lang="en-US" altLang="zh-TW" dirty="0" err="1"/>
              <a:t>luma</a:t>
            </a:r>
            <a:r>
              <a:rPr lang="en-US" altLang="zh-TW" dirty="0"/>
              <a:t> BDPCM </a:t>
            </a:r>
            <a:r>
              <a:rPr lang="en-US" altLang="zh-TW" dirty="0" smtClean="0"/>
              <a:t>flag and set </a:t>
            </a:r>
            <a:r>
              <a:rPr lang="en-US" altLang="zh-TW" dirty="0" err="1" smtClean="0"/>
              <a:t>chroma</a:t>
            </a:r>
            <a:r>
              <a:rPr lang="en-CA" altLang="zh-TW" dirty="0" smtClean="0"/>
              <a:t> </a:t>
            </a:r>
            <a:r>
              <a:rPr lang="en-CA" altLang="zh-TW" dirty="0"/>
              <a:t>BDPCM </a:t>
            </a:r>
            <a:r>
              <a:rPr lang="en-US" altLang="zh-TW" dirty="0"/>
              <a:t>prediction direction </a:t>
            </a:r>
            <a:r>
              <a:rPr lang="en-CA" altLang="zh-TW" dirty="0" smtClean="0"/>
              <a:t>same </a:t>
            </a:r>
            <a:r>
              <a:rPr lang="en-CA" altLang="zh-TW" dirty="0"/>
              <a:t>as </a:t>
            </a:r>
            <a:r>
              <a:rPr lang="en-US" altLang="zh-TW" dirty="0" err="1"/>
              <a:t>luma</a:t>
            </a:r>
            <a:r>
              <a:rPr lang="en-US" altLang="zh-TW" dirty="0"/>
              <a:t> </a:t>
            </a:r>
            <a:r>
              <a:rPr lang="en-US" altLang="zh-TW" dirty="0"/>
              <a:t>BDPCM prediction direction </a:t>
            </a:r>
            <a:endParaRPr lang="en-CA" altLang="zh-TW" dirty="0"/>
          </a:p>
          <a:p>
            <a:pPr lvl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b="1" dirty="0"/>
              <a:t>Method 2</a:t>
            </a:r>
            <a:r>
              <a:rPr lang="en-US" altLang="zh-TW" dirty="0"/>
              <a:t>: </a:t>
            </a:r>
            <a:r>
              <a:rPr lang="en-US" altLang="zh-TW" dirty="0" smtClean="0"/>
              <a:t>Let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</a:t>
            </a:r>
            <a:r>
              <a:rPr lang="en-US" altLang="zh-TW" dirty="0"/>
              <a:t>BDPCM fully </a:t>
            </a:r>
            <a:r>
              <a:rPr lang="en-US" altLang="zh-TW" dirty="0" smtClean="0"/>
              <a:t>reuse </a:t>
            </a:r>
            <a:r>
              <a:rPr lang="en-US" altLang="zh-TW" dirty="0"/>
              <a:t>the mode and prediction direction form </a:t>
            </a:r>
            <a:r>
              <a:rPr lang="en-US" altLang="zh-TW" dirty="0" err="1"/>
              <a:t>luma</a:t>
            </a:r>
            <a:r>
              <a:rPr lang="en-US" altLang="zh-TW" dirty="0"/>
              <a:t> BDPCM</a:t>
            </a:r>
            <a:endParaRPr lang="en-CA" altLang="zh-TW" dirty="0">
              <a:ea typeface="Yu Mincho" panose="02020400000000000000" pitchFamily="18" charset="-128"/>
            </a:endParaRPr>
          </a:p>
        </p:txBody>
      </p:sp>
      <p:graphicFrame>
        <p:nvGraphicFramePr>
          <p:cNvPr id="5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793327"/>
              </p:ext>
            </p:extLst>
          </p:nvPr>
        </p:nvGraphicFramePr>
        <p:xfrm>
          <a:off x="669782" y="3654048"/>
          <a:ext cx="11042414" cy="293489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285143"/>
                <a:gridCol w="900411"/>
                <a:gridCol w="885686"/>
                <a:gridCol w="885686"/>
                <a:gridCol w="885686"/>
                <a:gridCol w="885686"/>
                <a:gridCol w="885686"/>
                <a:gridCol w="885686"/>
                <a:gridCol w="885686"/>
                <a:gridCol w="885686"/>
                <a:gridCol w="885686"/>
                <a:gridCol w="885686"/>
              </a:tblGrid>
              <a:tr h="374578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Normal QP </a:t>
                      </a:r>
                      <a:endParaRPr lang="zh-TW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Low QP </a:t>
                      </a:r>
                      <a:endParaRPr lang="zh-TW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26882"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Y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U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V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err="1" smtClean="0"/>
                        <a:t>EncT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err="1" smtClean="0"/>
                        <a:t>DecT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Y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U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V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err="1" smtClean="0"/>
                        <a:t>EncT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err="1" smtClean="0"/>
                        <a:t>DecT</a:t>
                      </a:r>
                      <a:endParaRPr lang="zh-TW" altLang="en-US" sz="1800" dirty="0"/>
                    </a:p>
                  </a:txBody>
                  <a:tcPr anchor="ctr"/>
                </a:tc>
              </a:tr>
              <a:tr h="32688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CE8-4.1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AI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0.80%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-1.67%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-1.57%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117%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99%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-2.31%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-4.44%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-4.43%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119%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  <a:tr h="326882"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RA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0.08%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-2.86%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-2.52%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99%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-2.59%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-9.54%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-9.89%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111%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97%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  <a:tr h="326882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Method 1</a:t>
                      </a:r>
                      <a:endParaRPr lang="zh-TW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AI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0.39%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-1.80%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-1.67%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111%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-4.29%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-4.41%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114%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  <a:tr h="326882">
                <a:tc vMerge="1">
                  <a:txBody>
                    <a:bodyPr/>
                    <a:lstStyle/>
                    <a:p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RA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-0.15%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-2.80%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106%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-2.84%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-8.87%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-9.11%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99%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  <a:tr h="32688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Method 2</a:t>
                      </a:r>
                      <a:endParaRPr lang="zh-TW" altLang="en-US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AI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0.46%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</a:rPr>
                        <a:t>-1.31%</a:t>
                      </a:r>
                      <a:endParaRPr lang="zh-TW" sz="18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>
                          <a:effectLst/>
                        </a:rPr>
                        <a:t>-1.34%</a:t>
                      </a:r>
                      <a:endParaRPr lang="zh-TW" sz="18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108%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-2.01%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-3.77%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-3.89%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108%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100%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  <a:tr h="326882">
                <a:tc vMerge="1">
                  <a:txBody>
                    <a:bodyPr/>
                    <a:lstStyle/>
                    <a:p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/>
                        <a:t>RA</a:t>
                      </a:r>
                      <a:endParaRPr lang="zh-TW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-0.03%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-2.58%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-2.43%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105%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101%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-2.25%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-8.63%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-8.93%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105%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altLang="zh-TW" sz="1800" dirty="0" smtClean="0">
                          <a:effectLst/>
                        </a:rPr>
                        <a:t>99%</a:t>
                      </a:r>
                      <a:endParaRPr lang="zh-TW" sz="18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0239357" y="3284716"/>
            <a:ext cx="1472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Over VTM 6.0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1835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 smtClean="0"/>
              <a:t>Proposed Methods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77944" y="829725"/>
            <a:ext cx="10988539" cy="3647681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Method 1:</a:t>
            </a:r>
          </a:p>
          <a:p>
            <a:pPr lvl="1" hangingPunct="0">
              <a:lnSpc>
                <a:spcPct val="100000"/>
              </a:lnSpc>
              <a:spcBef>
                <a:spcPts val="1200"/>
              </a:spcBef>
            </a:pPr>
            <a:r>
              <a:rPr lang="en-CA" altLang="zh-TW" dirty="0" smtClean="0"/>
              <a:t>If SINGLE_TREE:</a:t>
            </a:r>
            <a:endParaRPr lang="zh-TW" altLang="zh-TW" dirty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b="1" dirty="0" smtClean="0"/>
              <a:t> </a:t>
            </a:r>
            <a:r>
              <a:rPr lang="en-CA" altLang="zh-TW" dirty="0" smtClean="0"/>
              <a:t>if</a:t>
            </a:r>
            <a:r>
              <a:rPr lang="en-CA" altLang="zh-TW" dirty="0"/>
              <a:t>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 = 0</a:t>
            </a:r>
            <a:r>
              <a:rPr lang="en-US" altLang="zh-TW" dirty="0" smtClean="0"/>
              <a:t>, set </a:t>
            </a:r>
            <a:r>
              <a:rPr lang="en-CA" altLang="zh-TW" b="1" dirty="0" err="1"/>
              <a:t>intra_bdpcm_chroma_flag</a:t>
            </a:r>
            <a:r>
              <a:rPr lang="en-US" altLang="zh-TW" b="1" dirty="0"/>
              <a:t>[ x0 ][ y0 ]</a:t>
            </a:r>
            <a:r>
              <a:rPr lang="en-CA" altLang="zh-TW" dirty="0"/>
              <a:t> </a:t>
            </a:r>
            <a:r>
              <a:rPr lang="en-CA" altLang="zh-TW" dirty="0" smtClean="0"/>
              <a:t>= 0</a:t>
            </a:r>
            <a:endParaRPr lang="en-CA" altLang="zh-TW" b="1" dirty="0" smtClean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b="1" dirty="0" smtClean="0"/>
              <a:t> </a:t>
            </a:r>
            <a:r>
              <a:rPr lang="en-CA" altLang="zh-TW" dirty="0" smtClean="0"/>
              <a:t>if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y0 ]</a:t>
            </a:r>
            <a:r>
              <a:rPr lang="en-CA" altLang="zh-TW" dirty="0"/>
              <a:t> ≠ </a:t>
            </a:r>
            <a:r>
              <a:rPr lang="en-CA" altLang="zh-TW" dirty="0" smtClean="0"/>
              <a:t>0, </a:t>
            </a:r>
            <a:r>
              <a:rPr lang="en-CA" altLang="zh-TW" dirty="0" smtClean="0">
                <a:solidFill>
                  <a:srgbClr val="0070C0"/>
                </a:solidFill>
              </a:rPr>
              <a:t>signal</a:t>
            </a:r>
            <a:r>
              <a:rPr lang="en-CA" altLang="zh-TW" dirty="0" smtClean="0"/>
              <a:t> </a:t>
            </a:r>
            <a:r>
              <a:rPr lang="en-CA" altLang="zh-TW" b="1" dirty="0" err="1" smtClean="0">
                <a:solidFill>
                  <a:srgbClr val="0070C0"/>
                </a:solidFill>
              </a:rPr>
              <a:t>intra_bdpcm_chroma_flag</a:t>
            </a:r>
            <a:r>
              <a:rPr lang="en-US" altLang="zh-TW" b="1" dirty="0" smtClean="0">
                <a:solidFill>
                  <a:srgbClr val="0070C0"/>
                </a:solidFill>
              </a:rPr>
              <a:t>[ x0 ][ y0 ]</a:t>
            </a:r>
            <a:endParaRPr lang="zh-TW" altLang="zh-TW" dirty="0"/>
          </a:p>
          <a:p>
            <a:pPr lvl="3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 smtClean="0"/>
              <a:t>if </a:t>
            </a:r>
            <a:r>
              <a:rPr lang="en-CA" altLang="zh-TW" b="1" dirty="0" err="1"/>
              <a:t>intra_bdpcm_chroma_flag</a:t>
            </a:r>
            <a:r>
              <a:rPr lang="en-US" altLang="zh-TW" b="1" dirty="0"/>
              <a:t>[ x0 ][ y0 ]</a:t>
            </a:r>
            <a:r>
              <a:rPr lang="en-CA" altLang="zh-TW" dirty="0" smtClean="0"/>
              <a:t> </a:t>
            </a:r>
            <a:r>
              <a:rPr lang="en-CA" altLang="zh-TW" dirty="0"/>
              <a:t>≠ </a:t>
            </a:r>
            <a:r>
              <a:rPr lang="en-CA" altLang="zh-TW" dirty="0" smtClean="0"/>
              <a:t>0,</a:t>
            </a:r>
            <a:r>
              <a:rPr lang="en-US" altLang="zh-TW" dirty="0" smtClean="0"/>
              <a:t> Set                            </a:t>
            </a:r>
            <a:r>
              <a:rPr lang="en-US" altLang="zh-TW" b="1" dirty="0" err="1" smtClean="0"/>
              <a:t>intra_bdpcm_chroma_dir_flag</a:t>
            </a:r>
            <a:r>
              <a:rPr lang="en-US" altLang="zh-TW" b="1" dirty="0" smtClean="0"/>
              <a:t>[ x0 ][ y0 ]</a:t>
            </a:r>
            <a:r>
              <a:rPr lang="en-US" altLang="zh-TW" dirty="0" smtClean="0"/>
              <a:t> = </a:t>
            </a:r>
            <a:r>
              <a:rPr lang="en-US" altLang="zh-TW" b="1" dirty="0" err="1" smtClean="0"/>
              <a:t>intra_bdpcm_dir_flag</a:t>
            </a:r>
            <a:r>
              <a:rPr lang="en-US" altLang="zh-TW" b="1" dirty="0" smtClean="0"/>
              <a:t>[ x0 ][ y0 ]</a:t>
            </a:r>
          </a:p>
          <a:p>
            <a:pPr lvl="1" hangingPunct="0"/>
            <a:r>
              <a:rPr lang="en-CA" altLang="zh-TW" dirty="0" smtClean="0"/>
              <a:t>Otherwise</a:t>
            </a:r>
            <a:r>
              <a:rPr lang="en-CA" altLang="zh-TW" dirty="0" smtClean="0"/>
              <a:t>, the behaviour in CE8-4.1 is unchanged.</a:t>
            </a:r>
            <a:endParaRPr lang="zh-TW" altLang="zh-TW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013012"/>
              </p:ext>
            </p:extLst>
          </p:nvPr>
        </p:nvGraphicFramePr>
        <p:xfrm>
          <a:off x="1548874" y="3895226"/>
          <a:ext cx="9015451" cy="26579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351904"/>
                <a:gridCol w="1663547"/>
              </a:tblGrid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if ( </a:t>
                      </a:r>
                      <a:r>
                        <a:rPr lang="en-CA" sz="1800" dirty="0" err="1" smtClean="0">
                          <a:effectLst/>
                          <a:highlight>
                            <a:srgbClr val="00FFFF"/>
                          </a:highlight>
                        </a:rPr>
                        <a:t>treeType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 = = SINGLE_TREE )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            if( </a:t>
                      </a:r>
                      <a:r>
                        <a:rPr lang="de-DE" sz="1800" dirty="0" smtClean="0">
                          <a:effectLst/>
                          <a:highlight>
                            <a:srgbClr val="00FFFF"/>
                          </a:highlight>
                        </a:rPr>
                        <a:t>intra_bdpcm_flag[ x0 ][ y0 ] )    // it refers to luma BDPCM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smtClean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800" dirty="0" smtClean="0">
                          <a:effectLst/>
                          <a:highlight>
                            <a:srgbClr val="00FFFF"/>
                          </a:highlight>
                        </a:rPr>
                        <a:t>                </a:t>
                      </a:r>
                      <a:r>
                        <a:rPr lang="de-DE" sz="1800" dirty="0" smtClean="0">
                          <a:effectLst/>
                          <a:highlight>
                            <a:srgbClr val="00FFFF"/>
                          </a:highlight>
                        </a:rPr>
                        <a:t>intra_bdpcm_chroma_flag[ x0 ][ y0 ]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highlight>
                            <a:srgbClr val="00FFFF"/>
                          </a:highlight>
                        </a:rPr>
                        <a:t>ae(v)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        } 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else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    </a:t>
                      </a:r>
                      <a:r>
                        <a:rPr lang="de-DE" sz="1800" dirty="0" smtClean="0">
                          <a:effectLst/>
                        </a:rPr>
                        <a:t>intra_bdpcm_chroma_flag[ x0 ][ y0 ]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</a:rPr>
                        <a:t>ae(v)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</a:rPr>
                        <a:t>            if(</a:t>
                      </a:r>
                      <a:r>
                        <a:rPr lang="de-DE" sz="1800" dirty="0">
                          <a:effectLst/>
                        </a:rPr>
                        <a:t>intra_bdpcm_chroma_flag</a:t>
                      </a:r>
                      <a:r>
                        <a:rPr lang="de-DE" sz="1800" dirty="0" smtClean="0">
                          <a:effectLst/>
                        </a:rPr>
                        <a:t>[ x0 ][ y0 ] 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                </a:t>
                      </a:r>
                      <a:r>
                        <a:rPr lang="de-DE" sz="1800" dirty="0" smtClean="0">
                          <a:effectLst/>
                        </a:rPr>
                        <a:t>intra_bdpcm_chroma_dir_flag[ x0 ][ y0 ]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</a:rPr>
                        <a:t>ae(v)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}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0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smtClean="0"/>
              <a:t>Proposed Methods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77943" y="829725"/>
            <a:ext cx="11421533" cy="369820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TW" dirty="0" smtClean="0"/>
              <a:t>Method 2:</a:t>
            </a:r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/>
              <a:t>If </a:t>
            </a:r>
            <a:r>
              <a:rPr lang="en-CA" altLang="zh-TW" dirty="0" smtClean="0"/>
              <a:t>SINGLE_TREE:</a:t>
            </a:r>
            <a:endParaRPr lang="zh-TW" altLang="zh-TW" dirty="0"/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 smtClean="0"/>
              <a:t>Set</a:t>
            </a:r>
            <a:r>
              <a:rPr lang="en-CA" altLang="zh-TW" b="1" dirty="0" smtClean="0"/>
              <a:t> </a:t>
            </a:r>
            <a:r>
              <a:rPr lang="en-CA" altLang="zh-TW" b="1" dirty="0" err="1" smtClean="0"/>
              <a:t>intra_bdpcm_chroma_flag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</a:t>
            </a:r>
            <a:r>
              <a:rPr lang="en-US" altLang="zh-TW" dirty="0" smtClean="0"/>
              <a:t> = </a:t>
            </a:r>
            <a:r>
              <a:rPr lang="en-CA" altLang="zh-TW" b="1" dirty="0" err="1"/>
              <a:t>intra_bdpcm_flag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 </a:t>
            </a:r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 smtClean="0"/>
              <a:t>If </a:t>
            </a:r>
            <a:r>
              <a:rPr lang="en-CA" altLang="zh-TW" b="1" dirty="0"/>
              <a:t> </a:t>
            </a:r>
            <a:r>
              <a:rPr lang="en-CA" altLang="zh-TW" b="1" dirty="0" err="1"/>
              <a:t>intra_bdpcm_chroma_flag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</a:t>
            </a:r>
            <a:r>
              <a:rPr lang="en-CA" altLang="zh-TW" dirty="0"/>
              <a:t> ≠ 0,</a:t>
            </a:r>
            <a:r>
              <a:rPr lang="en-US" altLang="zh-TW" b="1" dirty="0" smtClean="0"/>
              <a:t> </a:t>
            </a:r>
            <a:r>
              <a:rPr lang="en-CA" altLang="zh-TW" dirty="0" smtClean="0"/>
              <a:t>Set</a:t>
            </a:r>
            <a:r>
              <a:rPr lang="en-CA" altLang="zh-TW" b="1" dirty="0" smtClean="0"/>
              <a:t>                     </a:t>
            </a:r>
            <a:r>
              <a:rPr lang="en-US" altLang="zh-TW" b="1" dirty="0" err="1" smtClean="0"/>
              <a:t>intra_bdpcm_chroma_dir_flag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 = </a:t>
            </a:r>
            <a:r>
              <a:rPr lang="en-US" altLang="zh-TW" b="1" dirty="0" err="1"/>
              <a:t>intra_bdpcm_dir_flag</a:t>
            </a:r>
            <a:r>
              <a:rPr lang="en-US" altLang="zh-TW" b="1" dirty="0"/>
              <a:t>[ x0 ][ y0 </a:t>
            </a:r>
            <a:r>
              <a:rPr lang="en-US" altLang="zh-TW" b="1" dirty="0" smtClean="0"/>
              <a:t>]</a:t>
            </a:r>
          </a:p>
          <a:p>
            <a:pPr lvl="2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>
                <a:solidFill>
                  <a:srgbClr val="C00000"/>
                </a:solidFill>
              </a:rPr>
              <a:t>No </a:t>
            </a:r>
            <a:r>
              <a:rPr lang="en-CA" altLang="zh-TW" dirty="0" err="1">
                <a:solidFill>
                  <a:srgbClr val="C00000"/>
                </a:solidFill>
              </a:rPr>
              <a:t>chroma</a:t>
            </a:r>
            <a:r>
              <a:rPr lang="en-CA" altLang="zh-TW" dirty="0">
                <a:solidFill>
                  <a:srgbClr val="C00000"/>
                </a:solidFill>
              </a:rPr>
              <a:t> BDPCM syntax is sent. </a:t>
            </a:r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CA" altLang="zh-TW" dirty="0" smtClean="0"/>
              <a:t>Otherwise, the behaviour in CE8-4.1 is unchanged.</a:t>
            </a:r>
            <a:endParaRPr lang="zh-TW" altLang="zh-TW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28399"/>
              </p:ext>
            </p:extLst>
          </p:nvPr>
        </p:nvGraphicFramePr>
        <p:xfrm>
          <a:off x="1494134" y="4035212"/>
          <a:ext cx="9015451" cy="232572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351904"/>
                <a:gridCol w="1663547"/>
              </a:tblGrid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if ( </a:t>
                      </a:r>
                      <a:r>
                        <a:rPr lang="en-CA" sz="1800" dirty="0" err="1" smtClean="0">
                          <a:effectLst/>
                          <a:highlight>
                            <a:srgbClr val="00FFFF"/>
                          </a:highlight>
                        </a:rPr>
                        <a:t>treeType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 = = SINGLE_TREE )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            </a:t>
                      </a:r>
                      <a:r>
                        <a:rPr lang="de-DE" altLang="zh-TW" sz="18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// no syntax is sent, chroma BDPCM is inferred from luma BDPCM</a:t>
                      </a:r>
                      <a:endParaRPr lang="zh-TW" sz="1800" kern="12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smtClean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        } </a:t>
                      </a:r>
                      <a:r>
                        <a:rPr lang="en-CA" sz="1800" dirty="0" smtClean="0">
                          <a:effectLst/>
                          <a:highlight>
                            <a:srgbClr val="00FFFF"/>
                          </a:highlight>
                        </a:rPr>
                        <a:t>else {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    </a:t>
                      </a:r>
                      <a:r>
                        <a:rPr lang="de-DE" sz="1800" dirty="0" smtClean="0">
                          <a:effectLst/>
                        </a:rPr>
                        <a:t>intra_bdpcm_chroma_flag[ x0 ][ y0 ]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</a:rPr>
                        <a:t>ae(v)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</a:rPr>
                        <a:t>            if(</a:t>
                      </a:r>
                      <a:r>
                        <a:rPr lang="de-DE" sz="1800" dirty="0">
                          <a:effectLst/>
                        </a:rPr>
                        <a:t>intra_bdpcm_chroma_flag</a:t>
                      </a:r>
                      <a:r>
                        <a:rPr lang="de-DE" sz="1800" dirty="0" smtClean="0">
                          <a:effectLst/>
                        </a:rPr>
                        <a:t>[ x0 ][ y0 ] 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 smtClean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                </a:t>
                      </a:r>
                      <a:r>
                        <a:rPr lang="de-DE" sz="1800" dirty="0" smtClean="0">
                          <a:effectLst/>
                        </a:rPr>
                        <a:t>intra_bdpcm_chroma_dir_flag[ x0 ][ y0 ]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</a:rPr>
                        <a:t>ae(v)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224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       </a:t>
                      </a:r>
                      <a:r>
                        <a:rPr lang="en-US" sz="1800" dirty="0" smtClean="0">
                          <a:effectLst/>
                          <a:highlight>
                            <a:srgbClr val="00FFFF"/>
                          </a:highlight>
                        </a:rPr>
                        <a:t>}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1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– Method 1 over VTM-6.0</a:t>
            </a:r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2"/>
          <a:srcRect l="51687" t="24900" r="12891" b="35100"/>
          <a:stretch/>
        </p:blipFill>
        <p:spPr>
          <a:xfrm>
            <a:off x="275420" y="2214389"/>
            <a:ext cx="5847677" cy="3714468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3"/>
          <a:srcRect l="51596" t="46746" r="12711" b="13414"/>
          <a:stretch/>
        </p:blipFill>
        <p:spPr>
          <a:xfrm>
            <a:off x="6123097" y="2228212"/>
            <a:ext cx="5894173" cy="37006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6145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1 - Test 1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/>
              <a:t>common </a:t>
            </a:r>
            <a:r>
              <a:rPr lang="en-CA" altLang="zh-TW" sz="2000" dirty="0" smtClean="0"/>
              <a:t>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5963900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1 - Test 2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 smtClean="0"/>
              <a:t>low 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2540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 – Method </a:t>
            </a:r>
            <a:r>
              <a:rPr lang="en-US" altLang="zh-TW" dirty="0" smtClean="0"/>
              <a:t>1</a:t>
            </a:r>
            <a:r>
              <a:rPr lang="zh-TW" altLang="en-US" dirty="0" smtClean="0"/>
              <a:t> </a:t>
            </a:r>
            <a:r>
              <a:rPr lang="en-US" altLang="zh-TW" dirty="0" smtClean="0"/>
              <a:t>over CE8-4.1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45" y="2260974"/>
            <a:ext cx="5644657" cy="384558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833" y="2260973"/>
            <a:ext cx="5644657" cy="38455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6145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1 - Test 1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/>
              <a:t>common </a:t>
            </a:r>
            <a:r>
              <a:rPr lang="en-CA" altLang="zh-TW" sz="2000" dirty="0" smtClean="0"/>
              <a:t>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5963900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1 - Test 2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 smtClean="0"/>
              <a:t>low 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196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– Method 2</a:t>
            </a:r>
            <a:r>
              <a:rPr lang="en-US" altLang="zh-TW" dirty="0"/>
              <a:t> over VTM-6.0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52138" t="17028" r="12620" b="43454"/>
          <a:stretch/>
        </p:blipFill>
        <p:spPr>
          <a:xfrm>
            <a:off x="307965" y="2210336"/>
            <a:ext cx="5837918" cy="368237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52138" t="40161" r="12982" b="20803"/>
          <a:stretch/>
        </p:blipFill>
        <p:spPr>
          <a:xfrm>
            <a:off x="6197193" y="2210336"/>
            <a:ext cx="5795894" cy="364871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6145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</a:t>
            </a:r>
            <a:r>
              <a:rPr lang="en-CA" altLang="zh-TW" sz="2000" dirty="0"/>
              <a:t>2 </a:t>
            </a:r>
            <a:r>
              <a:rPr lang="en-CA" altLang="zh-TW" sz="2000" dirty="0" smtClean="0"/>
              <a:t>- Test 1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/>
              <a:t>common </a:t>
            </a:r>
            <a:r>
              <a:rPr lang="en-CA" altLang="zh-TW" sz="2000" dirty="0" smtClean="0"/>
              <a:t>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5963900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</a:t>
            </a:r>
            <a:r>
              <a:rPr lang="en-CA" altLang="zh-TW" sz="2000" dirty="0"/>
              <a:t>2 </a:t>
            </a:r>
            <a:r>
              <a:rPr lang="en-CA" altLang="zh-TW" sz="2000" dirty="0" smtClean="0"/>
              <a:t>- Test 2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 smtClean="0"/>
              <a:t>low 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8861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 – Method 2 over </a:t>
            </a:r>
            <a:r>
              <a:rPr lang="en-US" altLang="zh-TW" dirty="0" smtClean="0"/>
              <a:t>CE8-4.1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6145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</a:t>
            </a:r>
            <a:r>
              <a:rPr lang="en-CA" altLang="zh-TW" sz="2000" dirty="0"/>
              <a:t>2 </a:t>
            </a:r>
            <a:r>
              <a:rPr lang="en-CA" altLang="zh-TW" sz="2000" dirty="0" smtClean="0"/>
              <a:t>- Test 1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/>
              <a:t>common </a:t>
            </a:r>
            <a:r>
              <a:rPr lang="en-CA" altLang="zh-TW" sz="2000" dirty="0" smtClean="0"/>
              <a:t>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45" y="2238014"/>
            <a:ext cx="5722147" cy="389838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324" y="2238013"/>
            <a:ext cx="5722147" cy="38983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63900" y="1743335"/>
            <a:ext cx="5717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2000" dirty="0" smtClean="0"/>
              <a:t>Method </a:t>
            </a:r>
            <a:r>
              <a:rPr lang="en-CA" altLang="zh-TW" sz="2000" dirty="0"/>
              <a:t>2 </a:t>
            </a:r>
            <a:r>
              <a:rPr lang="en-CA" altLang="zh-TW" sz="2000" dirty="0" smtClean="0"/>
              <a:t>- Test 2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</a:t>
            </a:r>
            <a:r>
              <a:rPr lang="en-CA" altLang="zh-TW" sz="2000" dirty="0" smtClean="0"/>
              <a:t>low QP, </a:t>
            </a:r>
            <a:r>
              <a:rPr lang="en-CA" altLang="zh-TW" sz="2000" dirty="0" err="1"/>
              <a:t>DualITreeOff</a:t>
            </a:r>
            <a:r>
              <a:rPr lang="en-CA" altLang="zh-TW" sz="2000" dirty="0" smtClean="0"/>
              <a:t>)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8576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RI-108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RI-1080" id="{2C45D5FA-4F75-4CD7-B9DD-E19E0B1035DF}" vid="{387D6F75-9A1B-467D-92C0-9838E70EFCBC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20181101_新世代5G專網先驅應用系統 _溝通版</Template>
  <TotalTime>5220</TotalTime>
  <Words>813</Words>
  <Application>Microsoft Office PowerPoint</Application>
  <PresentationFormat>寬螢幕</PresentationFormat>
  <Paragraphs>269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7" baseType="lpstr">
      <vt:lpstr>Yu Mincho</vt:lpstr>
      <vt:lpstr>微軟正黑體</vt:lpstr>
      <vt:lpstr>新細明體</vt:lpstr>
      <vt:lpstr>標楷體</vt:lpstr>
      <vt:lpstr>Arial</vt:lpstr>
      <vt:lpstr>Calibri</vt:lpstr>
      <vt:lpstr>Maiandra GD</vt:lpstr>
      <vt:lpstr>Times New Roman</vt:lpstr>
      <vt:lpstr>Wingdings</vt:lpstr>
      <vt:lpstr>ITRI-1080</vt:lpstr>
      <vt:lpstr>JVET-P0900 Non-CE8: Simplification of chroma BDPCM Syntax for single-tree</vt:lpstr>
      <vt:lpstr>Introduction</vt:lpstr>
      <vt:lpstr>Proposed Methods</vt:lpstr>
      <vt:lpstr>Proposed Methods</vt:lpstr>
      <vt:lpstr>Proposed Methods</vt:lpstr>
      <vt:lpstr>Results – Method 1 over VTM-6.0</vt:lpstr>
      <vt:lpstr>Results – Method 1 over CE8-4.1</vt:lpstr>
      <vt:lpstr>Results – Method 2 over VTM-6.0</vt:lpstr>
      <vt:lpstr>Results – Method 2 over CE8-4.1</vt:lpstr>
      <vt:lpstr>Time Complexity</vt:lpstr>
      <vt:lpstr>Conclusion</vt:lpstr>
      <vt:lpstr>PowerPoint 簡報</vt:lpstr>
      <vt:lpstr>BD rate comparison – normal QP</vt:lpstr>
      <vt:lpstr>BD rate comparison – low QP</vt:lpstr>
      <vt:lpstr>Chroma BDPCM RDO count</vt:lpstr>
      <vt:lpstr>Proposed Methods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HIS-CCLM</dc:title>
  <dc:creator>王聖博</dc:creator>
  <cp:lastModifiedBy>Wang Samper</cp:lastModifiedBy>
  <cp:revision>137</cp:revision>
  <dcterms:created xsi:type="dcterms:W3CDTF">2018-05-31T03:25:35Z</dcterms:created>
  <dcterms:modified xsi:type="dcterms:W3CDTF">2019-10-06T09:35:05Z</dcterms:modified>
</cp:coreProperties>
</file>