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01" r:id="rId3"/>
    <p:sldId id="297" r:id="rId4"/>
    <p:sldId id="302" r:id="rId5"/>
    <p:sldId id="304" r:id="rId6"/>
    <p:sldId id="305" r:id="rId7"/>
    <p:sldId id="286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lxiangli(XiangLi)" initials="x" lastIdx="0" clrIdx="0">
    <p:extLst>
      <p:ext uri="{19B8F6BF-5375-455C-9EA6-DF929625EA0E}">
        <p15:presenceInfo xmlns:p15="http://schemas.microsoft.com/office/powerpoint/2012/main" userId="S-1-5-21-1333135361-625243220-14044502-5988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938" autoAdjust="0"/>
  </p:normalViewPr>
  <p:slideViewPr>
    <p:cSldViewPr>
      <p:cViewPr varScale="1">
        <p:scale>
          <a:sx n="89" d="100"/>
          <a:sy n="89" d="100"/>
        </p:scale>
        <p:origin x="77" y="16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895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209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287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2019/10/9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1484784"/>
            <a:ext cx="8496944" cy="1872208"/>
          </a:xfrm>
        </p:spPr>
        <p:txBody>
          <a:bodyPr/>
          <a:lstStyle/>
          <a:p>
            <a:pPr eaLnBrk="1" hangingPunct="1"/>
            <a:r>
              <a:rPr lang="en-US" sz="3600" dirty="0"/>
              <a:t>Non-CE5: Combination of JVET-P0470 and JVET-P0557 on simplification of CC-ALF</a:t>
            </a:r>
            <a:br>
              <a:rPr lang="en-US" sz="2800" dirty="0"/>
            </a:br>
            <a:r>
              <a:rPr lang="en-US" sz="2800" dirty="0"/>
              <a:t>(JVET-</a:t>
            </a:r>
            <a:r>
              <a:rPr lang="en-US" altLang="zh-CN" sz="2800" dirty="0"/>
              <a:t>P0666</a:t>
            </a:r>
            <a:r>
              <a:rPr lang="en-US" sz="2800" dirty="0"/>
              <a:t>)</a:t>
            </a:r>
            <a:endParaRPr lang="en-US" altLang="en-US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3886200"/>
            <a:ext cx="7344816" cy="1752600"/>
          </a:xfrm>
        </p:spPr>
        <p:txBody>
          <a:bodyPr rtlCol="0">
            <a:normAutofit fontScale="92500"/>
          </a:bodyPr>
          <a:lstStyle/>
          <a:p>
            <a:r>
              <a:rPr lang="en-CA" sz="2800" dirty="0"/>
              <a:t>X. Li, X. Zhao, L. Zhao, Y. Du, S. Liu (Tencent)</a:t>
            </a:r>
            <a:endParaRPr lang="en-US" sz="2800" dirty="0"/>
          </a:p>
          <a:p>
            <a:r>
              <a:rPr lang="en-CA" sz="2800" dirty="0"/>
              <a:t>N. Hu, J. Dong, V. Seregin, M. Karczewicz (Qualcomm)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9/10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Introduction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6927C39-B0B7-415C-8A97-432445EB394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90810" y="1484784"/>
                <a:ext cx="8229600" cy="4752528"/>
              </a:xfrm>
            </p:spPr>
            <p:txBody>
              <a:bodyPr/>
              <a:lstStyle/>
              <a:p>
                <a:pPr algn="just">
                  <a:spcBef>
                    <a:spcPts val="2400"/>
                  </a:spcBef>
                  <a:spcAft>
                    <a:spcPts val="600"/>
                  </a:spcAft>
                </a:pPr>
                <a:r>
                  <a:rPr lang="en-US" sz="2800" dirty="0"/>
                  <a:t>In CE5-2.1, cross-component ALF is proposed</a:t>
                </a:r>
              </a:p>
              <a:p>
                <a:pPr marL="0" indent="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sz="2400">
                              <a:latin typeface="Cambria Math" panose="02040503050406030204" pitchFamily="18" charset="0"/>
                            </a:rPr>
                            <m:t>Δ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∈</m:t>
                          </m:r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sub>
                        <m:sup/>
                        <m:e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sz="2400" i="1">
                                          <a:latin typeface="Cambria Math" panose="02040503050406030204" pitchFamily="18" charset="0"/>
                                        </a:rPr>
                                        <m:t>𝐶</m:t>
                                      </m:r>
                                    </m:sub>
                                  </m:s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  <m:sSub>
                            <m:sSub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400" i="1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  <m:r>
                        <a:rPr lang="en-US" sz="2400">
                          <a:latin typeface="Cambria Math" panose="02040503050406030204" pitchFamily="18" charset="0"/>
                        </a:rPr>
                        <m:t>,</m:t>
                      </m:r>
                    </m:oMath>
                  </m:oMathPara>
                </a14:m>
                <a:endParaRPr lang="en-US" altLang="zh-CN" sz="2800" dirty="0"/>
              </a:p>
              <a:p>
                <a:pPr lvl="1" algn="just"/>
                <a:r>
                  <a:rPr lang="en-US" sz="2000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sz="20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denotes chroma offset,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𝐶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000" dirty="0"/>
                  <a:t> indicates </a:t>
                </a:r>
                <a:r>
                  <a:rPr lang="en-US" sz="2000" dirty="0" err="1"/>
                  <a:t>luma</a:t>
                </a:r>
                <a:r>
                  <a:rPr lang="en-US" sz="2000" dirty="0"/>
                  <a:t> reconstruction sample,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2000" dirty="0"/>
                  <a:t> represents filter coefficient</a:t>
                </a:r>
              </a:p>
              <a:p>
                <a:pPr lvl="1" algn="just"/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US" sz="200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/>
                  <a:t> 10-bit,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200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000" dirty="0"/>
                  <a:t> 8-bit, 18 10-bit by 8-bit multipliers</a:t>
                </a:r>
              </a:p>
              <a:p>
                <a:pPr lvl="1" algn="just"/>
                <a:endParaRPr lang="en-US" altLang="zh-CN" sz="2400" dirty="0"/>
              </a:p>
              <a:p>
                <a:pPr lvl="1"/>
                <a:endParaRPr lang="en-US" altLang="zh-CN" sz="2400" dirty="0"/>
              </a:p>
              <a:p>
                <a:endParaRPr lang="en-US" sz="36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6927C39-B0B7-415C-8A97-432445EB39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90810" y="1484784"/>
                <a:ext cx="8229600" cy="4752528"/>
              </a:xfrm>
              <a:blipFill>
                <a:blip r:embed="rId3"/>
                <a:stretch>
                  <a:fillRect l="-1333" t="-1284" r="-7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37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Simplifications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340768"/>
            <a:ext cx="8229600" cy="5040560"/>
          </a:xfrm>
        </p:spPr>
        <p:txBody>
          <a:bodyPr/>
          <a:lstStyle/>
          <a:p>
            <a:r>
              <a:rPr lang="en-US" dirty="0"/>
              <a:t>Constrain CC-ALF coefficients to be </a:t>
            </a:r>
            <a:r>
              <a:rPr lang="en-CA" dirty="0"/>
              <a:t>0, ±1, ±2, ±4 and ±8</a:t>
            </a:r>
          </a:p>
          <a:p>
            <a:pPr lvl="1"/>
            <a:r>
              <a:rPr lang="en-CA" dirty="0"/>
              <a:t>Multiplications can be replaced by shifts</a:t>
            </a:r>
          </a:p>
          <a:p>
            <a:pPr lvl="1"/>
            <a:r>
              <a:rPr lang="en-CA" dirty="0"/>
              <a:t>4-bit increase of dynamic range, keeping 16-bit dynamic range for up to 12-bit internal bit-depth</a:t>
            </a:r>
            <a:endParaRPr 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926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D74B6-C163-4FC3-9508-9C6F1F3D1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Syntax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D7A67A-1A32-4870-99A4-40968FE050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CCALF coefficient signaling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59CE6DA-14CD-4AD3-A6E1-A65CD2A4C9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917956"/>
              </p:ext>
            </p:extLst>
          </p:nvPr>
        </p:nvGraphicFramePr>
        <p:xfrm>
          <a:off x="1691640" y="2402552"/>
          <a:ext cx="5760720" cy="347472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420538789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2216416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alf_data( 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31604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1845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 ( alf_cross_component_cb_filter_signal_flag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5210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 ( j = 0; j &lt; 14; j++ 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2042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alf_cross_component_cb_coeff_nonzero</a:t>
                      </a:r>
                      <a:r>
                        <a:rPr lang="en-CA" sz="1200" b="1" strike="sngStrike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abs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j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583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alf_cross_component_cb_coeff_nonzero</a:t>
                      </a: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abs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j ] ){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83635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alf_cross_component_cb_coeff_shift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j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56848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alf_cross_component_cb_coeff_sign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j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66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u="none" strike="no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9104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u="none" strike="noStrike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1899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 ( alf_cross_component_cr_ filter_signal_flag 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43972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for ( j = 0; j &lt; 14; j++ 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349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alf_cross_component_cr_coeff_nonzero</a:t>
                      </a:r>
                      <a:r>
                        <a:rPr lang="en-CA" sz="1200" b="1" strike="sngStrike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abs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j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21263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alf_cross_component_cr_coeff_nonzero</a:t>
                      </a:r>
                      <a:r>
                        <a:rPr lang="en-CA" sz="1200" strike="sngStrike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abs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j ] ) {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91243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2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alf_cross_component_cr_coeff_shift</a:t>
                      </a: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j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u(2)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8689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2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alf_cross_component_cr_coeff_sign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j ]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84038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u="none" strike="noStrike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46764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200" u="none" strike="noStrike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901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1720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01BCA-1489-4518-BDCA-62605F397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47930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80B887-0485-4CF4-9D34-20D49576F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069160"/>
          </a:xfrm>
        </p:spPr>
        <p:txBody>
          <a:bodyPr/>
          <a:lstStyle/>
          <a:p>
            <a:r>
              <a:rPr lang="en-US" sz="2800" dirty="0"/>
              <a:t>Without gain shifting</a:t>
            </a:r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 lvl="1"/>
            <a:endParaRPr lang="en-US" sz="2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A338A6B-0CAD-47A3-95D2-2819D11ABB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547842"/>
              </p:ext>
            </p:extLst>
          </p:nvPr>
        </p:nvGraphicFramePr>
        <p:xfrm>
          <a:off x="1519197" y="1484784"/>
          <a:ext cx="6105605" cy="5013575"/>
        </p:xfrm>
        <a:graphic>
          <a:graphicData uri="http://schemas.openxmlformats.org/drawingml/2006/table">
            <a:tbl>
              <a:tblPr/>
              <a:tblGrid>
                <a:gridCol w="1009395">
                  <a:extLst>
                    <a:ext uri="{9D8B030D-6E8A-4147-A177-3AD203B41FA5}">
                      <a16:colId xmlns:a16="http://schemas.microsoft.com/office/drawing/2014/main" val="632218213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1767750520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2825469872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3322582937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365793801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218533104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2830371164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2290936065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40981805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3241798078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511894655"/>
                    </a:ext>
                  </a:extLst>
                </a:gridCol>
              </a:tblGrid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803683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CE5-2.1-noshift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779446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304416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696014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3299998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2052730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015723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8607840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426879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50802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2887335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977800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2503223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CE5-2.1-noshift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181694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9521228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-5.04%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-5.10%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4287969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-10.54%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-14.68%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1.27%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1646340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-17.62%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-14.10%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3688285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-5.21%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-4.53%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5111524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935747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-10.38%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-9.86%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527147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-5.09%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-4.84%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4653868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875441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0780751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4148882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CE5-2.1-noshift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3265475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709555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5107058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486011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-21.01%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705462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-8.24%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0235818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-16.52%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255126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-15.63%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-11.80%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4993132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5729782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-7.56%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178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9293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66972-2969-4E60-BF0B-7355D1D69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6" y="274638"/>
            <a:ext cx="9108504" cy="922114"/>
          </a:xfrm>
        </p:spPr>
        <p:txBody>
          <a:bodyPr/>
          <a:lstStyle/>
          <a:p>
            <a:r>
              <a:rPr lang="en-US" sz="3200" dirty="0"/>
              <a:t>Clipping for offsets and No Block on/off and temporal prediction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30B5EC-33CD-4FBB-BEC3-534E2D06E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en-US" sz="2800" dirty="0"/>
              <a:t>Without gain shifting – minor improvement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6278EB-3D7F-47CF-8071-98AE361EF9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830173"/>
              </p:ext>
            </p:extLst>
          </p:nvPr>
        </p:nvGraphicFramePr>
        <p:xfrm>
          <a:off x="1519197" y="1799801"/>
          <a:ext cx="6105605" cy="5013575"/>
        </p:xfrm>
        <a:graphic>
          <a:graphicData uri="http://schemas.openxmlformats.org/drawingml/2006/table">
            <a:tbl>
              <a:tblPr/>
              <a:tblGrid>
                <a:gridCol w="1009395">
                  <a:extLst>
                    <a:ext uri="{9D8B030D-6E8A-4147-A177-3AD203B41FA5}">
                      <a16:colId xmlns:a16="http://schemas.microsoft.com/office/drawing/2014/main" val="637847718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2998552320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1101980349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4088462214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1029071227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189608576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4133652262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1100918847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2521026441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64080355"/>
                    </a:ext>
                  </a:extLst>
                </a:gridCol>
                <a:gridCol w="509621">
                  <a:extLst>
                    <a:ext uri="{9D8B030D-6E8A-4147-A177-3AD203B41FA5}">
                      <a16:colId xmlns:a16="http://schemas.microsoft.com/office/drawing/2014/main" val="153441226"/>
                    </a:ext>
                  </a:extLst>
                </a:gridCol>
              </a:tblGrid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046747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CE5-2.1-noshift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5927441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1940462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4456943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-7.32%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-7.84%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574686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-10.00%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497881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11562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-9.88%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94938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004900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-2.81%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7432238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-5.14%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9206220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603801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696446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CE5-2.1-noshift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661094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865872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-4.92%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-4.96%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3776613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361634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-17.23%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-13.84%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4967308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-4.86%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-4.21%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621721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023679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2614922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-4.85%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-4.55%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085" marR="6085" marT="60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085" marR="6085" marT="608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178209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2470333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9953121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355297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VTM-6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CE5-2.1-noshift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6881580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69012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3603321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565803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673305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284028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-16.05%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1849246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3202678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-5.06%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1.46%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1.09%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944779"/>
                  </a:ext>
                </a:extLst>
              </a:tr>
              <a:tr h="1293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085" marR="6085" marT="60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17590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03362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79714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800" dirty="0"/>
              <a:t>Simplification of CE5-2.1 is proposed</a:t>
            </a:r>
          </a:p>
          <a:p>
            <a:pPr lvl="1" algn="just">
              <a:spcAft>
                <a:spcPts val="1200"/>
              </a:spcAft>
            </a:pPr>
            <a:r>
              <a:rPr lang="en-US" altLang="zh-CN" sz="2400" dirty="0"/>
              <a:t>Filter coefficients are constrained to </a:t>
            </a:r>
            <a:r>
              <a:rPr lang="en-CA" sz="2400" dirty="0"/>
              <a:t>0, ±1, ±2, ±4 and ±8</a:t>
            </a:r>
          </a:p>
          <a:p>
            <a:pPr lvl="1" algn="just">
              <a:spcAft>
                <a:spcPts val="1200"/>
              </a:spcAft>
            </a:pPr>
            <a:r>
              <a:rPr lang="en-CA" altLang="zh-CN" sz="2400" dirty="0"/>
              <a:t>Less complexity for both hardware and software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13892</TotalTime>
  <Words>1432</Words>
  <Application>Microsoft Office PowerPoint</Application>
  <PresentationFormat>On-screen Show (4:3)</PresentationFormat>
  <Paragraphs>665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Cambria Math</vt:lpstr>
      <vt:lpstr>Times New Roman</vt:lpstr>
      <vt:lpstr>Office 主题</vt:lpstr>
      <vt:lpstr>Non-CE5: Combination of JVET-P0470 and JVET-P0557 on simplification of CC-ALF (JVET-P0666)</vt:lpstr>
      <vt:lpstr>Introduction</vt:lpstr>
      <vt:lpstr>Proposed Simplifications</vt:lpstr>
      <vt:lpstr>Proposed Syntax Changes</vt:lpstr>
      <vt:lpstr>Simulation Results</vt:lpstr>
      <vt:lpstr>Clipping for offsets and No Block on/off and temporal prediction</vt:lpstr>
      <vt:lpstr>Conclusions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xlxiangli(XiangLi)</cp:lastModifiedBy>
  <cp:revision>269</cp:revision>
  <dcterms:created xsi:type="dcterms:W3CDTF">2010-10-25T03:40:34Z</dcterms:created>
  <dcterms:modified xsi:type="dcterms:W3CDTF">2019-10-09T09:52:15Z</dcterms:modified>
</cp:coreProperties>
</file>