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46" r:id="rId6"/>
    <p:sldId id="453" r:id="rId7"/>
    <p:sldId id="454" r:id="rId8"/>
    <p:sldId id="456" r:id="rId9"/>
    <p:sldId id="459" r:id="rId10"/>
    <p:sldId id="451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82" d="100"/>
          <a:sy n="82" d="100"/>
        </p:scale>
        <p:origin x="1132" y="5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608C8E7-092D-46F6-A0FD-DC936AAF0843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Non-CE4: Flexible SBT mode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JVET-P0620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Galpin, 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 A. Robert, K. Naser, E. Francois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 VTM-6.0 some heuristics are hard-coded in the syntax:</a:t>
            </a:r>
          </a:p>
          <a:p>
            <a:pPr lvl="1"/>
            <a:r>
              <a:rPr lang="en-US" dirty="0"/>
              <a:t>E.g.: the SBT mode is removed when CIIP is used</a:t>
            </a:r>
          </a:p>
          <a:p>
            <a:pPr lvl="1"/>
            <a:endParaRPr lang="en-US" dirty="0"/>
          </a:p>
          <a:p>
            <a:r>
              <a:rPr lang="en-US" dirty="0"/>
              <a:t>While it offers a good complexity/gains tradeoff in the VTM, different encoders may want to implement different heuristics:</a:t>
            </a:r>
          </a:p>
          <a:p>
            <a:pPr lvl="1"/>
            <a:r>
              <a:rPr lang="en-US" dirty="0"/>
              <a:t>High complexity encoders (e.g. streaming application) may have a different complexity/gains tradeoff compared to JVET choices.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US" dirty="0"/>
              <a:t>It is proposed to allow SBT when SBT is used.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dirty="0"/>
              <a:t>In order to keep current heuristic and tradeoff in VTM, the hard coded heuristic is transformed into a soft heuristic (different CABAC context on the SBT flag when CIIP is used).</a:t>
            </a:r>
          </a:p>
          <a:p>
            <a:pPr marL="0" indent="0" hangingPunc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07190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Test 1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915286"/>
            <a:ext cx="8731307" cy="3529317"/>
          </a:xfrm>
        </p:spPr>
        <p:txBody>
          <a:bodyPr/>
          <a:lstStyle/>
          <a:p>
            <a:r>
              <a:rPr lang="fr-FR" b="1" dirty="0"/>
              <a:t>No encoder change, VTM-6.0 </a:t>
            </a:r>
            <a:r>
              <a:rPr lang="fr-FR" b="1" dirty="0" err="1"/>
              <a:t>heuristics</a:t>
            </a:r>
            <a:r>
              <a:rPr lang="fr-FR" b="1" dirty="0"/>
              <a:t> (no CIIP/SBT)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A9D04A-67F0-4502-A92F-8CEB9FCA7D88}"/>
              </a:ext>
            </a:extLst>
          </p:cNvPr>
          <p:cNvGraphicFramePr>
            <a:graphicFrameLocks noGrp="1"/>
          </p:cNvGraphicFramePr>
          <p:nvPr/>
        </p:nvGraphicFramePr>
        <p:xfrm>
          <a:off x="2914331" y="1354294"/>
          <a:ext cx="3315337" cy="3293751"/>
        </p:xfrm>
        <a:graphic>
          <a:graphicData uri="http://schemas.openxmlformats.org/drawingml/2006/table">
            <a:tbl>
              <a:tblPr/>
              <a:tblGrid>
                <a:gridCol w="783452">
                  <a:extLst>
                    <a:ext uri="{9D8B030D-6E8A-4147-A177-3AD203B41FA5}">
                      <a16:colId xmlns:a16="http://schemas.microsoft.com/office/drawing/2014/main" val="1684286755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2166236449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3608205337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1501410409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970230599"/>
                    </a:ext>
                  </a:extLst>
                </a:gridCol>
                <a:gridCol w="506377">
                  <a:extLst>
                    <a:ext uri="{9D8B030D-6E8A-4147-A177-3AD203B41FA5}">
                      <a16:colId xmlns:a16="http://schemas.microsoft.com/office/drawing/2014/main" val="2764662102"/>
                    </a:ext>
                  </a:extLst>
                </a:gridCol>
              </a:tblGrid>
              <a:tr h="314336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390478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65421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791718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78140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932530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995435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435012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470811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292202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77026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55543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85788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846928"/>
                  </a:ext>
                </a:extLst>
              </a:tr>
              <a:tr h="21115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VTM-6.0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247273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229795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567681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7508120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649328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134865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726969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0582067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286566"/>
                  </a:ext>
                </a:extLst>
              </a:tr>
              <a:tr h="121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77" marR="4777" marT="47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77" marR="4777" marT="47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77" marR="4777" marT="47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5018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CA" dirty="0"/>
              <a:t>Proposed change allows encoders to build heuristics to leverage the CIIP/SBT mode.</a:t>
            </a:r>
          </a:p>
          <a:p>
            <a:pPr marL="0" indent="0" hangingPunct="0">
              <a:buNone/>
            </a:pPr>
            <a:endParaRPr lang="en-CA" dirty="0"/>
          </a:p>
          <a:p>
            <a:pPr marL="0" indent="0" hangingPunct="0">
              <a:buNone/>
            </a:pPr>
            <a:r>
              <a:rPr lang="en-CA" dirty="0"/>
              <a:t>Current VTM-6.0 complexity is unchanged. </a:t>
            </a:r>
          </a:p>
          <a:p>
            <a:pPr marL="0" indent="0" hangingPunct="0">
              <a:buNone/>
            </a:pPr>
            <a:endParaRPr lang="en-CA" dirty="0"/>
          </a:p>
          <a:p>
            <a:pPr marL="0" indent="0" hangingPunct="0">
              <a:buNone/>
            </a:pPr>
            <a:r>
              <a:rPr lang="en-CA" dirty="0"/>
              <a:t>Impact on VTM-6.0 is minimal:</a:t>
            </a:r>
            <a:endParaRPr lang="en-US" dirty="0"/>
          </a:p>
          <a:p>
            <a:pPr lvl="1" hangingPunct="0"/>
            <a:r>
              <a:rPr lang="en-CA" dirty="0"/>
              <a:t>the codec design is unchanged (no new mode is introduced), </a:t>
            </a:r>
            <a:endParaRPr lang="en-US" dirty="0"/>
          </a:p>
          <a:p>
            <a:pPr lvl="1" hangingPunct="0"/>
            <a:r>
              <a:rPr lang="en-CA" dirty="0"/>
              <a:t>the worst case is unchanged,</a:t>
            </a:r>
            <a:endParaRPr lang="en-US" dirty="0"/>
          </a:p>
          <a:p>
            <a:pPr lvl="1" hangingPunct="0"/>
            <a:r>
              <a:rPr lang="en-CA" dirty="0"/>
              <a:t>VTM-6.0 current heuristics give similar performance and complexity.</a:t>
            </a:r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marL="0" indent="0" hangingPunct="0">
              <a:buNone/>
            </a:pPr>
            <a:r>
              <a:rPr lang="en-US" dirty="0"/>
              <a:t>Thanks to </a:t>
            </a:r>
            <a:r>
              <a:rPr lang="en-US" dirty="0" err="1">
                <a:highlight>
                  <a:srgbClr val="FFFF00"/>
                </a:highlight>
              </a:rPr>
              <a:t>xxxx</a:t>
            </a:r>
            <a:r>
              <a:rPr lang="en-US" dirty="0"/>
              <a:t> for cross-checking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12274</TotalTime>
  <Words>457</Words>
  <Application>Microsoft Office PowerPoint</Application>
  <PresentationFormat>On-screen Show (16:9)</PresentationFormat>
  <Paragraphs>161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Problem</vt:lpstr>
      <vt:lpstr>Proposal </vt:lpstr>
      <vt:lpstr>Results Test 1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Franck Galpin</cp:lastModifiedBy>
  <cp:revision>1087</cp:revision>
  <cp:lastPrinted>2018-02-07T16:54:36Z</cp:lastPrinted>
  <dcterms:created xsi:type="dcterms:W3CDTF">2015-05-07T16:31:13Z</dcterms:created>
  <dcterms:modified xsi:type="dcterms:W3CDTF">2019-10-04T08:45:06Z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