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731000" cy="9867900"/>
  <p:embeddedFontLst>
    <p:embeddedFont>
      <p:font typeface="Frutiger LT Com 55 Roman" panose="020B0503030504020204" pitchFamily="34" charset="0"/>
      <p:regular r:id="rId10"/>
      <p:bold r:id="rId11"/>
      <p:italic r:id="rId12"/>
    </p:embeddedFont>
    <p:embeddedFont>
      <p:font typeface="Frutiger LT Com 45 Light" panose="020B0303030504020204" pitchFamily="34" charset="0"/>
      <p:regular r:id="rId13"/>
      <p:bold r:id="rId14"/>
      <p:italic r:id="rId15"/>
      <p:boldItalic r:id="rId16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7911" autoAdjust="0"/>
  </p:normalViewPr>
  <p:slideViewPr>
    <p:cSldViewPr showGuides="1">
      <p:cViewPr varScale="1">
        <p:scale>
          <a:sx n="131" d="100"/>
          <a:sy n="131" d="100"/>
        </p:scale>
        <p:origin x="126" y="474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04.10.2019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04.10.2019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21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/>
          </a:p>
        </p:txBody>
      </p:sp>
      <p:sp>
        <p:nvSpPr>
          <p:cNvPr id="22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3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/>
          </a:p>
        </p:txBody>
      </p:sp>
      <p:sp>
        <p:nvSpPr>
          <p:cNvPr id="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26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dirty="0" smtClean="0"/>
              <a:t>Speaker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1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/>
          </a:p>
        </p:txBody>
      </p:sp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13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/>
          </a:p>
        </p:txBody>
      </p:sp>
      <p:sp>
        <p:nvSpPr>
          <p:cNvPr id="15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/>
          </a:p>
        </p:txBody>
      </p:sp>
      <p:sp>
        <p:nvSpPr>
          <p:cNvPr id="1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22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dirty="0" smtClean="0"/>
              <a:t>Speaker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610000" y="4807043"/>
            <a:ext cx="3924000" cy="1384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Speaker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dirty="0" smtClean="0"/>
              <a:t>Speaker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 noProof="0" smtClean="0"/>
              <a:t>Edit Master text styles</a:t>
            </a:r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dirty="0" smtClean="0"/>
              <a:t>Speaker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err="1" smtClean="0"/>
              <a:t>Mastertextformat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</p:txBody>
      </p:sp>
      <p:sp>
        <p:nvSpPr>
          <p:cNvPr id="12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dirty="0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7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en-US" sz="700" noProof="0" dirty="0" smtClean="0">
                <a:solidFill>
                  <a:schemeClr val="bg2"/>
                </a:solidFill>
              </a:rPr>
              <a:t>Fraunhofer</a:t>
            </a:r>
            <a:r>
              <a:rPr lang="en-US" sz="700" baseline="0" noProof="0" dirty="0" smtClean="0">
                <a:solidFill>
                  <a:schemeClr val="bg2"/>
                </a:solidFill>
              </a:rPr>
              <a:t> HHI </a:t>
            </a:r>
            <a:r>
              <a:rPr lang="de-DE" sz="700" baseline="0" dirty="0" smtClean="0">
                <a:solidFill>
                  <a:schemeClr val="bg2"/>
                </a:solidFill>
              </a:rPr>
              <a:t>| </a:t>
            </a:r>
            <a:r>
              <a:rPr lang="en-US" sz="700" kern="1200" noProof="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en-US" sz="700" kern="120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 </a:t>
            </a:r>
            <a:r>
              <a:rPr lang="de-DE" sz="700" baseline="0" dirty="0" smtClean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en-US" sz="700" baseline="0" noProof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noProof="0" dirty="0">
              <a:solidFill>
                <a:schemeClr val="bg2"/>
              </a:solidFill>
            </a:endParaRPr>
          </a:p>
        </p:txBody>
      </p:sp>
      <p:sp>
        <p:nvSpPr>
          <p:cNvPr id="1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noProof="0" dirty="0" smtClean="0"/>
              <a:t>Speaker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85" r:id="rId3"/>
    <p:sldLayoutId id="2147483686" r:id="rId4"/>
    <p:sldLayoutId id="2147483688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marL="0" indent="0" algn="l" defTabSz="504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>
          <a:xfrm>
            <a:off x="281429" y="3686233"/>
            <a:ext cx="8640000" cy="485717"/>
          </a:xfrm>
        </p:spPr>
        <p:txBody>
          <a:bodyPr/>
          <a:lstStyle/>
          <a:p>
            <a:r>
              <a:rPr lang="en-US" dirty="0" smtClean="0"/>
              <a:t>H. Schwarz, </a:t>
            </a:r>
            <a:r>
              <a:rPr lang="en-US" dirty="0" err="1" smtClean="0"/>
              <a:t>A.Henkel</a:t>
            </a:r>
            <a:r>
              <a:rPr lang="en-US" dirty="0" smtClean="0"/>
              <a:t>, D. </a:t>
            </a:r>
            <a:r>
              <a:rPr lang="en-US" dirty="0" err="1" smtClean="0"/>
              <a:t>Marpe</a:t>
            </a:r>
            <a:r>
              <a:rPr lang="en-US" dirty="0" smtClean="0"/>
              <a:t>, T. </a:t>
            </a:r>
            <a:r>
              <a:rPr lang="en-US" dirty="0" err="1" smtClean="0"/>
              <a:t>Wiegand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2000" y="2238433"/>
            <a:ext cx="8640000" cy="756105"/>
          </a:xfrm>
        </p:spPr>
        <p:txBody>
          <a:bodyPr/>
          <a:lstStyle/>
          <a:p>
            <a:r>
              <a:rPr lang="en-CA" dirty="0"/>
              <a:t>Non-CE7: State-dependent </a:t>
            </a:r>
            <a:r>
              <a:rPr lang="en-CA" dirty="0" err="1"/>
              <a:t>Binarization</a:t>
            </a:r>
            <a:r>
              <a:rPr lang="en-CA" dirty="0"/>
              <a:t> for Transform Coefficient Levels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76600" y="761880"/>
            <a:ext cx="23487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kern="0" cap="all" dirty="0" smtClean="0">
                <a:solidFill>
                  <a:srgbClr val="000000"/>
                </a:solidFill>
                <a:latin typeface="Frutiger LT Com 45 Light" panose="020B0303030504020204" pitchFamily="34" charset="0"/>
                <a:ea typeface="+mj-ea"/>
                <a:cs typeface="+mj-cs"/>
              </a:rPr>
              <a:t>JVET-P0619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2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Bin-To-Bit Ratio Increase for Dependent Quantization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185184"/>
            <a:ext cx="7915630" cy="28064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5876" y="3910065"/>
            <a:ext cx="827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with current bin limit:</a:t>
            </a:r>
            <a:br>
              <a:rPr lang="en-US" dirty="0" smtClean="0"/>
            </a:br>
            <a:r>
              <a:rPr lang="en-US" dirty="0" err="1" smtClean="0"/>
              <a:t>cabac_zero_words</a:t>
            </a:r>
            <a:r>
              <a:rPr lang="en-US" dirty="0" smtClean="0"/>
              <a:t> are present in some of the </a:t>
            </a:r>
            <a:r>
              <a:rPr lang="en-US" dirty="0" err="1" smtClean="0"/>
              <a:t>bitstreams</a:t>
            </a:r>
            <a:r>
              <a:rPr lang="en-US" dirty="0" smtClean="0"/>
              <a:t> (mostly at low QPs)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9090" y="815852"/>
            <a:ext cx="6294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</a:t>
            </a:r>
            <a:r>
              <a:rPr lang="en-US" dirty="0" smtClean="0"/>
              <a:t>eighted bin-to-bit ratio (1 for </a:t>
            </a:r>
            <a:r>
              <a:rPr lang="en-US" dirty="0" err="1" smtClean="0"/>
              <a:t>ctx</a:t>
            </a:r>
            <a:r>
              <a:rPr lang="en-US" dirty="0" smtClean="0"/>
              <a:t> bins, 0.25 for EP bins)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71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State-Dependent </a:t>
            </a:r>
            <a:r>
              <a:rPr lang="en-US" dirty="0" err="1" smtClean="0"/>
              <a:t>Binarization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4400" y="742950"/>
            <a:ext cx="6934815" cy="40670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57800" y="819150"/>
            <a:ext cx="3581400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Variant A</a:t>
            </a:r>
          </a:p>
          <a:p>
            <a:r>
              <a:rPr lang="en-US" sz="1400" dirty="0"/>
              <a:t>if( state &gt; 1 )</a:t>
            </a:r>
            <a:br>
              <a:rPr lang="en-US" sz="1400" dirty="0"/>
            </a:br>
            <a:r>
              <a:rPr lang="en-US" sz="1400" dirty="0"/>
              <a:t>	use </a:t>
            </a:r>
            <a:r>
              <a:rPr lang="en-US" sz="1400" dirty="0" err="1"/>
              <a:t>binarization</a:t>
            </a:r>
            <a:r>
              <a:rPr lang="en-US" sz="1400" dirty="0"/>
              <a:t> B</a:t>
            </a:r>
            <a:br>
              <a:rPr lang="en-US" sz="1400" dirty="0"/>
            </a:br>
            <a:r>
              <a:rPr lang="en-US" sz="1400" dirty="0"/>
              <a:t>else</a:t>
            </a:r>
            <a:br>
              <a:rPr lang="en-US" sz="1400" dirty="0"/>
            </a:br>
            <a:r>
              <a:rPr lang="en-US" sz="1400" dirty="0"/>
              <a:t>	use </a:t>
            </a:r>
            <a:r>
              <a:rPr lang="en-US" sz="1400" dirty="0" err="1"/>
              <a:t>binarization</a:t>
            </a:r>
            <a:r>
              <a:rPr lang="en-US" sz="1400" dirty="0"/>
              <a:t> A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u="sng" dirty="0" smtClean="0"/>
              <a:t>Variant B</a:t>
            </a:r>
            <a:endParaRPr lang="en-US" sz="1400" u="sng" dirty="0"/>
          </a:p>
          <a:p>
            <a:r>
              <a:rPr lang="en-US" sz="1400" dirty="0"/>
              <a:t>if( state &gt; 1 </a:t>
            </a:r>
            <a:r>
              <a:rPr lang="en-US" sz="1400" dirty="0" smtClean="0"/>
              <a:t> &amp;&amp;  </a:t>
            </a:r>
            <a:r>
              <a:rPr lang="en-US" sz="1400" dirty="0" err="1" smtClean="0"/>
              <a:t>sumAbsTemplate</a:t>
            </a:r>
            <a:r>
              <a:rPr lang="en-US" sz="1400" dirty="0" smtClean="0"/>
              <a:t> &gt; 0 )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use </a:t>
            </a:r>
            <a:r>
              <a:rPr lang="en-US" sz="1400" dirty="0" err="1"/>
              <a:t>binarization</a:t>
            </a:r>
            <a:r>
              <a:rPr lang="en-US" sz="1400" dirty="0"/>
              <a:t> B</a:t>
            </a:r>
            <a:br>
              <a:rPr lang="en-US" sz="1400" dirty="0"/>
            </a:br>
            <a:r>
              <a:rPr lang="en-US" sz="1400" dirty="0"/>
              <a:t>else</a:t>
            </a:r>
            <a:br>
              <a:rPr lang="en-US" sz="1400" dirty="0"/>
            </a:br>
            <a:r>
              <a:rPr lang="en-US" sz="1400" dirty="0"/>
              <a:t>	use </a:t>
            </a:r>
            <a:r>
              <a:rPr lang="en-US" sz="1400" dirty="0" err="1"/>
              <a:t>binarization</a:t>
            </a:r>
            <a:r>
              <a:rPr lang="en-US" sz="1400" dirty="0"/>
              <a:t> A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2922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Modelling (for second </a:t>
            </a:r>
            <a:r>
              <a:rPr lang="en-US" dirty="0" err="1" smtClean="0"/>
              <a:t>binarization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0560" y="895350"/>
            <a:ext cx="848244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/>
              <a:t>abs_level_eq1_flag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Same context derivation as for </a:t>
            </a:r>
            <a:r>
              <a:rPr lang="en-US" dirty="0" err="1" smtClean="0"/>
              <a:t>sig_coeff_flag</a:t>
            </a:r>
            <a:endParaRPr lang="en-US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Total number of context for </a:t>
            </a:r>
            <a:r>
              <a:rPr lang="en-US" dirty="0" err="1" smtClean="0"/>
              <a:t>sig_coeff_flag</a:t>
            </a:r>
            <a:r>
              <a:rPr lang="en-US" dirty="0" smtClean="0"/>
              <a:t> and abs_level_eq1_flag is the same as in VTM-6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r>
              <a:rPr lang="en-US" b="1" dirty="0" smtClean="0"/>
              <a:t>abs_level_gt1_flag </a:t>
            </a:r>
            <a:r>
              <a:rPr lang="en-US" dirty="0" smtClean="0"/>
              <a:t>(for </a:t>
            </a:r>
            <a:r>
              <a:rPr lang="en-US" dirty="0" err="1" smtClean="0"/>
              <a:t>binarization</a:t>
            </a:r>
            <a:r>
              <a:rPr lang="en-US" dirty="0" smtClean="0"/>
              <a:t> B)</a:t>
            </a:r>
            <a:endParaRPr lang="en-US" b="1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Same context derivation as for </a:t>
            </a:r>
            <a:r>
              <a:rPr lang="en-US" dirty="0" err="1" smtClean="0"/>
              <a:t>sig_coeff_flag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(without dependency on state)</a:t>
            </a:r>
            <a:endParaRPr lang="en-US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20 additional contexts (12 for </a:t>
            </a:r>
            <a:r>
              <a:rPr lang="en-US" dirty="0" err="1" smtClean="0"/>
              <a:t>luma</a:t>
            </a:r>
            <a:r>
              <a:rPr lang="en-US" dirty="0" smtClean="0"/>
              <a:t>, 8 for </a:t>
            </a:r>
            <a:r>
              <a:rPr lang="en-US" dirty="0" err="1" smtClean="0"/>
              <a:t>chroma</a:t>
            </a:r>
            <a:r>
              <a:rPr lang="en-US" dirty="0" smtClean="0"/>
              <a:t>) for variant A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15 additional contexts (9 </a:t>
            </a:r>
            <a:r>
              <a:rPr lang="en-US" dirty="0"/>
              <a:t>for </a:t>
            </a:r>
            <a:r>
              <a:rPr lang="en-US" dirty="0" err="1"/>
              <a:t>luma</a:t>
            </a:r>
            <a:r>
              <a:rPr lang="en-US" dirty="0"/>
              <a:t>, </a:t>
            </a:r>
            <a:r>
              <a:rPr lang="en-US" dirty="0" smtClean="0"/>
              <a:t>6 </a:t>
            </a:r>
            <a:r>
              <a:rPr lang="en-US" dirty="0"/>
              <a:t>for </a:t>
            </a:r>
            <a:r>
              <a:rPr lang="en-US" dirty="0" err="1"/>
              <a:t>chroma</a:t>
            </a:r>
            <a:r>
              <a:rPr lang="en-US" dirty="0"/>
              <a:t>) for variant </a:t>
            </a:r>
            <a:r>
              <a:rPr lang="en-US" dirty="0" smtClean="0"/>
              <a:t>B</a:t>
            </a:r>
            <a:endParaRPr lang="en-US" dirty="0"/>
          </a:p>
          <a:p>
            <a:pPr>
              <a:spcAft>
                <a:spcPts val="600"/>
              </a:spcAft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0997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Results for CTC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731520"/>
            <a:ext cx="6675120" cy="4118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34936" y="3181350"/>
            <a:ext cx="2032864" cy="102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cabac_zero_word’s</a:t>
            </a:r>
            <a:r>
              <a:rPr lang="en-US" sz="1600" dirty="0" smtClean="0"/>
              <a:t> </a:t>
            </a:r>
          </a:p>
          <a:p>
            <a:r>
              <a:rPr lang="en-US" sz="1600" dirty="0"/>
              <a:t>n</a:t>
            </a:r>
            <a:r>
              <a:rPr lang="en-US" sz="1600" dirty="0" smtClean="0"/>
              <a:t>ot present in any </a:t>
            </a:r>
          </a:p>
          <a:p>
            <a:r>
              <a:rPr lang="en-US" sz="1600" dirty="0" smtClean="0"/>
              <a:t>of the </a:t>
            </a:r>
            <a:r>
              <a:rPr lang="en-US" sz="1600" dirty="0" err="1" smtClean="0"/>
              <a:t>bitstreams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7034936" y="742950"/>
            <a:ext cx="1612942" cy="102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w</a:t>
            </a:r>
            <a:r>
              <a:rPr lang="en-US" sz="1600" dirty="0" smtClean="0"/>
              <a:t>eighted </a:t>
            </a:r>
          </a:p>
          <a:p>
            <a:r>
              <a:rPr lang="en-US" sz="1600" dirty="0" smtClean="0"/>
              <a:t>bin-to-bit ratio</a:t>
            </a:r>
          </a:p>
          <a:p>
            <a:r>
              <a:rPr lang="en-US" sz="1600" dirty="0" smtClean="0"/>
              <a:t>(1, 0.25)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6298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Results for low QPs (2, 7, 12, 17)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34936" y="3181350"/>
            <a:ext cx="2032864" cy="102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cabac_zero_word’s</a:t>
            </a:r>
            <a:r>
              <a:rPr lang="en-US" sz="1600" dirty="0" smtClean="0"/>
              <a:t> </a:t>
            </a:r>
          </a:p>
          <a:p>
            <a:r>
              <a:rPr lang="en-US" sz="1600" dirty="0"/>
              <a:t>n</a:t>
            </a:r>
            <a:r>
              <a:rPr lang="en-US" sz="1600" dirty="0" smtClean="0"/>
              <a:t>ot present in any </a:t>
            </a:r>
          </a:p>
          <a:p>
            <a:r>
              <a:rPr lang="en-US" sz="1600" dirty="0" smtClean="0"/>
              <a:t>of the </a:t>
            </a:r>
            <a:r>
              <a:rPr lang="en-US" sz="1600" dirty="0" err="1" smtClean="0"/>
              <a:t>bitstreams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7034936" y="742950"/>
            <a:ext cx="1612942" cy="102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w</a:t>
            </a:r>
            <a:r>
              <a:rPr lang="en-US" sz="1600" dirty="0" smtClean="0"/>
              <a:t>eighted </a:t>
            </a:r>
          </a:p>
          <a:p>
            <a:r>
              <a:rPr lang="en-US" sz="1600" dirty="0" smtClean="0"/>
              <a:t>bin-to-bit ratio</a:t>
            </a:r>
          </a:p>
          <a:p>
            <a:r>
              <a:rPr lang="en-US" sz="1600" dirty="0" smtClean="0"/>
              <a:t>(1, 0.25)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731520"/>
            <a:ext cx="6675120" cy="411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25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äsentation2" id="{3BD9AD3D-4C55-42AE-B42E-04E0C6A54E42}" vid="{459DB9DF-5B97-47F3-972D-DC521CE5B47B}"/>
    </a:ext>
  </a:ext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HHI_Master für Präsentationen_ENG</Template>
  <TotalTime>0</TotalTime>
  <Words>149</Words>
  <Application>Microsoft Office PowerPoint</Application>
  <PresentationFormat>On-screen Show (16:9)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Wingdings</vt:lpstr>
      <vt:lpstr>Frutiger LT Com 55 Roman</vt:lpstr>
      <vt:lpstr>Frutiger LT Com 45 Light</vt:lpstr>
      <vt:lpstr>Arial</vt:lpstr>
      <vt:lpstr>Fraunhofer HHI Master</vt:lpstr>
      <vt:lpstr>Non-CE7: State-dependent Binarization for Transform Coefficient Levels</vt:lpstr>
      <vt:lpstr>Bin-To-Bit Ratio Increase for Dependent Quantization</vt:lpstr>
      <vt:lpstr>State-Dependent Binarization</vt:lpstr>
      <vt:lpstr>Context Modelling (for second binarization)</vt:lpstr>
      <vt:lpstr>Summary of Results for CTC</vt:lpstr>
      <vt:lpstr>Summary of Results for low QPs (2, 7, 12, 17)</vt:lpstr>
    </vt:vector>
  </TitlesOfParts>
  <Company>Fraunhofer-Institut für Nachrichtentechnik, HHI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Non-CE7: State-dependent Binarization for Transform Coefficient Levels</dc:title>
  <dc:creator>v4</dc:creator>
  <cp:lastModifiedBy>v2</cp:lastModifiedBy>
  <cp:revision>12</cp:revision>
  <cp:lastPrinted>2011-04-27T07:57:31Z</cp:lastPrinted>
  <dcterms:created xsi:type="dcterms:W3CDTF">2019-10-04T12:25:20Z</dcterms:created>
  <dcterms:modified xsi:type="dcterms:W3CDTF">2019-10-04T17:32:20Z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