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 bookmarkIdSeed="3">
  <p:sldMasterIdLst>
    <p:sldMasterId id="2147483661" r:id="rId1"/>
  </p:sldMasterIdLst>
  <p:notesMasterIdLst>
    <p:notesMasterId r:id="rId9"/>
  </p:notesMasterIdLst>
  <p:sldIdLst>
    <p:sldId id="268" r:id="rId2"/>
    <p:sldId id="1686" r:id="rId3"/>
    <p:sldId id="1774" r:id="rId4"/>
    <p:sldId id="1776" r:id="rId5"/>
    <p:sldId id="1777" r:id="rId6"/>
    <p:sldId id="1724" r:id="rId7"/>
    <p:sldId id="1778" r:id="rId8"/>
  </p:sldIdLst>
  <p:sldSz cx="12207875" cy="6858000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0070"/>
    <a:srgbClr val="FF33CC"/>
    <a:srgbClr val="6600CC"/>
    <a:srgbClr val="5C5F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テーマ スタイル 1 - アクセント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中間スタイル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8FB837D-C827-4EFA-A057-4D05807E0F7C}" styleName="テーマ スタイル 1 - アクセント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25E5076-3810-47DD-B79F-674D7AD40C01}" styleName="濃色スタイル 1 - アクセント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濃色スタイル 2 - アクセント 1/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27F97BB-C833-4FB7-BDE5-3F7075034690}" styleName="テーマ スタイル 2 - アクセント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4" autoAdjust="0"/>
    <p:restoredTop sz="91935" autoAdjust="0"/>
  </p:normalViewPr>
  <p:slideViewPr>
    <p:cSldViewPr>
      <p:cViewPr varScale="1">
        <p:scale>
          <a:sx n="76" d="100"/>
          <a:sy n="76" d="100"/>
        </p:scale>
        <p:origin x="1272" y="84"/>
      </p:cViewPr>
      <p:guideLst>
        <p:guide orient="horz" pos="2160"/>
        <p:guide pos="384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5D3B18-6F7C-7741-877D-B5D5EA42013F}" type="datetimeFigureOut">
              <a:rPr lang="ja-JP" altLang="en-US" smtClean="0"/>
              <a:pPr/>
              <a:t>2019/10/3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8C7C6-A291-A744-9CAF-2A4F32D9A00D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002001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 txBox="1">
            <a:spLocks noGrp="1" noChangeArrowheads="1"/>
          </p:cNvSpPr>
          <p:nvPr/>
        </p:nvSpPr>
        <p:spPr bwMode="auto">
          <a:xfrm>
            <a:off x="3884513" y="8685640"/>
            <a:ext cx="2971906" cy="456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375" tIns="43688" rIns="87375" bIns="43688" anchor="b"/>
          <a:lstStyle/>
          <a:p>
            <a:pPr algn="r" defTabSz="873731"/>
            <a:fld id="{4F45CE74-8C03-40E5-847D-720EC9FBEE1D}" type="slidenum">
              <a:rPr lang="en-US" altLang="ja-JP" sz="1100"/>
              <a:pPr algn="r" defTabSz="873731"/>
              <a:t>1</a:t>
            </a:fld>
            <a:endParaRPr lang="en-US" altLang="ja-JP" sz="1100" dirty="0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6238" y="685800"/>
            <a:ext cx="6105525" cy="3429000"/>
          </a:xfrm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ja-JP" altLang="en-US" dirty="0">
              <a:ea typeface="ＭＳ Ｐ明朝" pitchFamily="-96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08C7C6-A291-A744-9CAF-2A4F32D9A00D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992504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/>
          <p:cNvSpPr>
            <a:spLocks noGrp="1" noChangeArrowheads="1"/>
          </p:cNvSpPr>
          <p:nvPr>
            <p:ph type="ctrTitle"/>
          </p:nvPr>
        </p:nvSpPr>
        <p:spPr bwMode="gray">
          <a:xfrm>
            <a:off x="882689" y="1800000"/>
            <a:ext cx="10448152" cy="720000"/>
          </a:xfrm>
          <a:prstGeom prst="rect">
            <a:avLst/>
          </a:prstGeom>
        </p:spPr>
        <p:txBody>
          <a:bodyPr tIns="0" bIns="0" anchor="b" anchorCtr="0">
            <a:noAutofit/>
          </a:bodyPr>
          <a:lstStyle>
            <a:lvl1pPr algn="ctr">
              <a:defRPr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12" name="Rectangle 8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882689" y="2880000"/>
            <a:ext cx="10448152" cy="1080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defRPr sz="2000" baseline="0" smtClean="0">
                <a:solidFill>
                  <a:schemeClr val="bg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サブタイトルの書式設定</a:t>
            </a:r>
            <a:endParaRPr lang="ja-JP" altLang="en-US" dirty="0"/>
          </a:p>
        </p:txBody>
      </p:sp>
      <p:sp>
        <p:nvSpPr>
          <p:cNvPr id="13" name="テキスト プレースホルダ 9"/>
          <p:cNvSpPr>
            <a:spLocks noGrp="1"/>
          </p:cNvSpPr>
          <p:nvPr>
            <p:ph type="body" sz="quarter" idx="11"/>
          </p:nvPr>
        </p:nvSpPr>
        <p:spPr bwMode="gray">
          <a:xfrm>
            <a:off x="882689" y="4679950"/>
            <a:ext cx="10448152" cy="90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ctr">
              <a:spcAft>
                <a:spcPts val="0"/>
              </a:spcAft>
              <a:buFontTx/>
              <a:buNone/>
              <a:defRPr sz="1400" baseline="0">
                <a:solidFill>
                  <a:srgbClr val="FFFF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432337" y="358775"/>
            <a:ext cx="1271792" cy="22452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 userDrawn="1"/>
        </p:nvSpPr>
        <p:spPr bwMode="gray">
          <a:xfrm>
            <a:off x="0" y="0"/>
            <a:ext cx="12213529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 userDrawn="1">
            <p:ph type="title"/>
          </p:nvPr>
        </p:nvSpPr>
        <p:spPr bwMode="gray">
          <a:xfrm>
            <a:off x="236194" y="63205"/>
            <a:ext cx="10340068" cy="564403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 userDrawn="1">
            <p:ph sz="quarter" idx="13"/>
          </p:nvPr>
        </p:nvSpPr>
        <p:spPr bwMode="gray">
          <a:xfrm>
            <a:off x="236194" y="745514"/>
            <a:ext cx="11764769" cy="5512781"/>
          </a:xfrm>
          <a:prstGeom prst="rect">
            <a:avLst/>
          </a:prstGeom>
        </p:spPr>
        <p:txBody>
          <a:bodyPr lIns="0" tIns="36000" rIns="0" bIns="36000">
            <a:noAutofit/>
          </a:bodyPr>
          <a:lstStyle>
            <a:lvl1pPr marL="404813" indent="-404813">
              <a:lnSpc>
                <a:spcPts val="3400"/>
              </a:lnSpc>
              <a:spcBef>
                <a:spcPts val="0"/>
              </a:spcBef>
              <a:buSzPct val="90000"/>
              <a:buFont typeface="Wingdings" pitchFamily="2" charset="2"/>
              <a:buChar char="u"/>
              <a:defRPr b="1" baseline="0">
                <a:solidFill>
                  <a:schemeClr val="bg2">
                    <a:lumMod val="2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1pPr>
            <a:lvl2pPr marL="715963" indent="-358775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l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2pPr>
            <a:lvl3pPr marL="985838" indent="-269875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  <a:defRPr sz="2200"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3pPr>
            <a:lvl4pPr marL="1343025" indent="-269875">
              <a:lnSpc>
                <a:spcPct val="100000"/>
              </a:lnSpc>
              <a:spcBef>
                <a:spcPts val="0"/>
              </a:spcBef>
              <a:buFont typeface="Meiryo UI" pitchFamily="50" charset="-128"/>
              <a:buChar char="⁃"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4pPr>
            <a:lvl5pPr marL="1701800" indent="-269875">
              <a:lnSpc>
                <a:spcPct val="80000"/>
              </a:lnSpc>
              <a:buFont typeface="Meiryo UI" pitchFamily="50" charset="-128"/>
              <a:buChar char="⁃"/>
              <a:defRPr sz="1800">
                <a:solidFill>
                  <a:schemeClr val="tx1">
                    <a:lumMod val="85000"/>
                    <a:lumOff val="15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defRPr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13" name="Rectangle 11"/>
          <p:cNvSpPr>
            <a:spLocks noGrp="1" noChangeArrowheads="1"/>
          </p:cNvSpPr>
          <p:nvPr userDrawn="1">
            <p:ph type="ftr" sz="quarter" idx="3"/>
          </p:nvPr>
        </p:nvSpPr>
        <p:spPr bwMode="gray">
          <a:xfrm>
            <a:off x="1566407" y="6534150"/>
            <a:ext cx="855749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r>
              <a:rPr lang="en-US" altLang="ja-JP" dirty="0"/>
              <a:t>ITDD VTD</a:t>
            </a:r>
          </a:p>
        </p:txBody>
      </p:sp>
      <p:sp>
        <p:nvSpPr>
          <p:cNvPr id="14" name="Rectangle 10"/>
          <p:cNvSpPr>
            <a:spLocks noGrp="1" noChangeArrowheads="1"/>
          </p:cNvSpPr>
          <p:nvPr userDrawn="1">
            <p:ph type="dt" sz="half" idx="2"/>
          </p:nvPr>
        </p:nvSpPr>
        <p:spPr bwMode="gray">
          <a:xfrm>
            <a:off x="695714" y="6534150"/>
            <a:ext cx="799131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aseline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15" name="Rectangle 12"/>
          <p:cNvSpPr>
            <a:spLocks noGrp="1" noChangeArrowheads="1"/>
          </p:cNvSpPr>
          <p:nvPr userDrawn="1">
            <p:ph type="sldNum" sz="quarter" idx="4"/>
          </p:nvPr>
        </p:nvSpPr>
        <p:spPr bwMode="gray">
          <a:xfrm>
            <a:off x="63610" y="6534150"/>
            <a:ext cx="397567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6" name="直線コネクタ 15"/>
          <p:cNvCxnSpPr/>
          <p:nvPr userDrawn="1"/>
        </p:nvCxnSpPr>
        <p:spPr bwMode="gray">
          <a:xfrm rot="5400000">
            <a:off x="419086" y="6642000"/>
            <a:ext cx="216000" cy="1589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図 11" descr="sologo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10956148" y="190801"/>
            <a:ext cx="1044815" cy="1844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stPag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 descr="sologo_w.pdf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5134006" y="3114001"/>
            <a:ext cx="1945518" cy="343463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 userDrawn="1"/>
        </p:nvSpPr>
        <p:spPr bwMode="gray">
          <a:xfrm>
            <a:off x="1891476" y="6120000"/>
            <a:ext cx="8430578" cy="4320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“</a:t>
            </a:r>
            <a:r>
              <a:rPr kumimoji="1" lang="en-US" altLang="ja-JP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Sony”</a:t>
            </a: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はソニー株式会社の商標です。</a:t>
            </a:r>
            <a:endParaRPr kumimoji="1" lang="en-US" altLang="ja-JP" sz="900" dirty="0">
              <a:solidFill>
                <a:schemeClr val="bg1">
                  <a:lumMod val="75000"/>
                </a:schemeClr>
              </a:solidFill>
              <a:latin typeface="メイリオ"/>
              <a:ea typeface="メイリオ"/>
              <a:cs typeface="メイリオ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ja-JP" altLang="en-US" sz="900" dirty="0">
                <a:solidFill>
                  <a:schemeClr val="bg1">
                    <a:lumMod val="75000"/>
                  </a:schemeClr>
                </a:solidFill>
                <a:latin typeface="メイリオ"/>
                <a:ea typeface="メイリオ"/>
                <a:cs typeface="メイリオ"/>
              </a:rPr>
              <a:t>各ソニー製品の商品名・サービス名はソニー株式会社またはグループ各社の登録商標です。その他の製品および会社名は、各社の商号、登録商標または商標です。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10394" y="320040"/>
            <a:ext cx="9668637" cy="1143000"/>
          </a:xfrm>
          <a:prstGeom prst="rect">
            <a:avLst/>
          </a:prstGeom>
        </p:spPr>
        <p:txBody>
          <a:bodyPr/>
          <a:lstStyle/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>
          <a:xfrm>
            <a:off x="5668619" y="6557946"/>
            <a:ext cx="2673429" cy="226902"/>
          </a:xfrm>
          <a:prstGeom prst="rect">
            <a:avLst/>
          </a:prstGeom>
        </p:spPr>
        <p:txBody>
          <a:bodyPr/>
          <a:lstStyle/>
          <a:p>
            <a:fld id="{6FB29C5D-295A-454B-8812-116B069140EB}" type="datetimeFigureOut">
              <a:rPr kumimoji="1" lang="ja-JP" altLang="en-US" smtClean="0"/>
              <a:pPr/>
              <a:t>2019/10/3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>
          <a:xfrm>
            <a:off x="610394" y="6557946"/>
            <a:ext cx="4883150" cy="228600"/>
          </a:xfrm>
          <a:prstGeom prst="rect">
            <a:avLst/>
          </a:prstGeom>
        </p:spPr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346117" y="6556248"/>
            <a:ext cx="785469" cy="228600"/>
          </a:xfrm>
          <a:prstGeom prst="rect">
            <a:avLst/>
          </a:prstGeom>
        </p:spPr>
        <p:txBody>
          <a:bodyPr/>
          <a:lstStyle/>
          <a:p>
            <a:fld id="{684F3D48-287B-45E2-AECD-A3F816F20EE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5732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10394" y="152400"/>
            <a:ext cx="10987088" cy="990600"/>
          </a:xfrm>
          <a:prstGeom prst="rect">
            <a:avLst/>
          </a:prstGeom>
        </p:spPr>
        <p:txBody>
          <a:bodyPr/>
          <a:lstStyle/>
          <a:p>
            <a:r>
              <a:rPr kumimoji="0" lang="ko-KR" altLang="en-US"/>
              <a:t>마스터 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545513" y="6356350"/>
            <a:ext cx="3056038" cy="365760"/>
          </a:xfrm>
          <a:prstGeom prst="rect">
            <a:avLst/>
          </a:prstGeom>
        </p:spPr>
        <p:txBody>
          <a:bodyPr/>
          <a:lstStyle/>
          <a:p>
            <a:fld id="{F5C64BD7-7E1C-4182-958D-2790A9D5F35E}" type="datetimeFigureOut">
              <a:rPr lang="en-US" smtClean="0"/>
              <a:pPr/>
              <a:t>10/3/2019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869897" y="6356350"/>
            <a:ext cx="4679685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17927" y="6356350"/>
            <a:ext cx="2645040" cy="365760"/>
          </a:xfrm>
          <a:prstGeom prst="rect">
            <a:avLst/>
          </a:prstGeom>
        </p:spPr>
        <p:txBody>
          <a:bodyPr/>
          <a:lstStyle/>
          <a:p>
            <a:fld id="{2539F141-AD7B-4008-A72A-60EF24D90B5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내용 개체 틀 7"/>
          <p:cNvSpPr>
            <a:spLocks noGrp="1"/>
          </p:cNvSpPr>
          <p:nvPr>
            <p:ph sz="quarter" idx="1"/>
          </p:nvPr>
        </p:nvSpPr>
        <p:spPr>
          <a:xfrm>
            <a:off x="610394" y="1219200"/>
            <a:ext cx="10987088" cy="4937760"/>
          </a:xfrm>
          <a:prstGeom prst="rect">
            <a:avLst/>
          </a:prstGeom>
        </p:spPr>
        <p:txBody>
          <a:bodyPr/>
          <a:lstStyle/>
          <a:p>
            <a:pPr lvl="0" eaLnBrk="1" latinLnBrk="0" hangingPunct="1"/>
            <a:r>
              <a:rPr lang="ko-KR" altLang="en-US"/>
              <a:t>마스터 텍스트 스타일을 편집합니다</a:t>
            </a:r>
          </a:p>
          <a:p>
            <a:pPr lvl="1" eaLnBrk="1" latinLnBrk="0" hangingPunct="1"/>
            <a:r>
              <a:rPr lang="ko-KR" altLang="en-US"/>
              <a:t>둘째 수준</a:t>
            </a:r>
          </a:p>
          <a:p>
            <a:pPr lvl="2" eaLnBrk="1" latinLnBrk="0" hangingPunct="1"/>
            <a:r>
              <a:rPr lang="ko-KR" altLang="en-US"/>
              <a:t>셋째 수준</a:t>
            </a:r>
          </a:p>
          <a:p>
            <a:pPr lvl="3" eaLnBrk="1" latinLnBrk="0" hangingPunct="1"/>
            <a:r>
              <a:rPr lang="ko-KR" altLang="en-US"/>
              <a:t>넷째 수준</a:t>
            </a:r>
          </a:p>
          <a:p>
            <a:pPr lvl="4" eaLnBrk="1" latinLnBrk="0" hangingPunct="1"/>
            <a:r>
              <a:rPr lang="ko-KR" altLang="en-US"/>
              <a:t>다섯째 수준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7080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rgbClr val="5C5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7" r:id="rId3"/>
    <p:sldLayoutId id="2147483669" r:id="rId4"/>
    <p:sldLayoutId id="2147483670" r:id="rId5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+mj-lt"/>
          <a:ea typeface="+mj-ea"/>
          <a:cs typeface="HGP創英角ｺﾞｼｯｸUB" pitchFamily="50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kumimoji="1" sz="28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JVET-P0601</a:t>
            </a:r>
            <a:br>
              <a:rPr lang="en-US" altLang="ja-JP" dirty="0"/>
            </a:br>
            <a:r>
              <a:rPr lang="en-US" altLang="ja-JP" dirty="0"/>
              <a:t>Support slice level disabling for PROF</a:t>
            </a:r>
            <a:endParaRPr lang="ja-JP" altLang="en-US" dirty="0"/>
          </a:p>
        </p:txBody>
      </p:sp>
      <p:sp>
        <p:nvSpPr>
          <p:cNvPr id="135177" name="Rectangle 9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K. Kondo, M. Ikeda, T. Suzuki</a:t>
            </a:r>
            <a:r>
              <a:rPr lang="ja-JP" altLang="en-US" dirty="0"/>
              <a:t> </a:t>
            </a:r>
            <a:r>
              <a:rPr lang="en-US" altLang="ja-JP" dirty="0"/>
              <a:t>(Sony)</a:t>
            </a:r>
            <a:endParaRPr lang="ja-JP" altLang="en-US" dirty="0"/>
          </a:p>
        </p:txBody>
      </p:sp>
      <p:sp>
        <p:nvSpPr>
          <p:cNvPr id="6" name="テキスト プレースホルダ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ja-JP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 visual artifacts when PROF is used.</a:t>
            </a:r>
          </a:p>
          <a:p>
            <a:r>
              <a:rPr lang="en-US" altLang="ja-JP" dirty="0"/>
              <a:t>Proposed solutions</a:t>
            </a:r>
          </a:p>
          <a:p>
            <a:r>
              <a:rPr lang="en-US" altLang="ja-JP" dirty="0"/>
              <a:t>Conclusion</a:t>
            </a:r>
          </a:p>
          <a:p>
            <a:endParaRPr lang="en-US" altLang="ja-JP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54722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B1ED975-CC68-4966-A67B-F9544F4D7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Chroma visual artifacts in </a:t>
            </a:r>
            <a:r>
              <a:rPr lang="en-US" altLang="ja-JP" dirty="0" err="1"/>
              <a:t>CatRobot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2B87747-135D-42CC-9352-5605E6E3F1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733D459-4921-43A7-BBD8-6BF62F8DE58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3343E65-0FCC-42E1-97AA-81875F1524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3</a:t>
            </a:fld>
            <a:endParaRPr lang="en-US" altLang="ja-JP" dirty="0"/>
          </a:p>
        </p:txBody>
      </p:sp>
      <p:pic>
        <p:nvPicPr>
          <p:cNvPr id="7" name="コンテンツ プレースホルダー 7" descr="写真, 室内, 物体 が含まれている画像&#10;&#10;自動的に生成された説明">
            <a:extLst>
              <a:ext uri="{FF2B5EF4-FFF2-40B4-BE49-F238E27FC236}">
                <a16:creationId xmlns:a16="http://schemas.microsoft.com/office/drawing/2014/main" id="{2738A8F9-725B-4E81-A05B-941AF0F7EB23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4168722" y="1118890"/>
            <a:ext cx="3333750" cy="2762250"/>
          </a:xfrm>
        </p:spPr>
      </p:pic>
      <p:pic>
        <p:nvPicPr>
          <p:cNvPr id="8" name="図 7" descr="写真, 室内, 物体 が含まれている画像&#10;&#10;自動的に生成された説明">
            <a:extLst>
              <a:ext uri="{FF2B5EF4-FFF2-40B4-BE49-F238E27FC236}">
                <a16:creationId xmlns:a16="http://schemas.microsoft.com/office/drawing/2014/main" id="{C9CF5C92-07B1-4730-9957-CC9EA7EC7E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68722" y="4000010"/>
            <a:ext cx="3333750" cy="276225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FDF9D066-51C8-44D2-A27E-F4947816F8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9567" y="1118890"/>
            <a:ext cx="3333750" cy="2762250"/>
          </a:xfrm>
          <a:prstGeom prst="rect">
            <a:avLst/>
          </a:prstGeom>
        </p:spPr>
      </p:pic>
      <p:pic>
        <p:nvPicPr>
          <p:cNvPr id="10" name="図 9" descr="装置, メーター, 写真, ゲージ が含まれている画像&#10;&#10;自動的に生成された説明">
            <a:extLst>
              <a:ext uri="{FF2B5EF4-FFF2-40B4-BE49-F238E27FC236}">
                <a16:creationId xmlns:a16="http://schemas.microsoft.com/office/drawing/2014/main" id="{BC9BBD59-6CFE-4F83-A280-391432FCCA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9567" y="4000010"/>
            <a:ext cx="3333750" cy="276225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FC55B1D-970B-446E-81F3-0AB58BAC95E0}"/>
              </a:ext>
            </a:extLst>
          </p:cNvPr>
          <p:cNvSpPr txBox="1"/>
          <p:nvPr/>
        </p:nvSpPr>
        <p:spPr>
          <a:xfrm>
            <a:off x="1163449" y="2162611"/>
            <a:ext cx="1784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PROF ON</a:t>
            </a:r>
            <a:endParaRPr kumimoji="1" lang="ja-JP" altLang="en-US" sz="2800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F900492-754F-4A60-AFEA-34CB5F7DBC04}"/>
              </a:ext>
            </a:extLst>
          </p:cNvPr>
          <p:cNvSpPr txBox="1"/>
          <p:nvPr/>
        </p:nvSpPr>
        <p:spPr>
          <a:xfrm>
            <a:off x="1178113" y="4736955"/>
            <a:ext cx="192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PROF OFF</a:t>
            </a:r>
            <a:endParaRPr kumimoji="1" lang="ja-JP" altLang="en-US" sz="28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41B9969-8EB9-4FF8-8CC2-6044FF689570}"/>
              </a:ext>
            </a:extLst>
          </p:cNvPr>
          <p:cNvSpPr txBox="1"/>
          <p:nvPr/>
        </p:nvSpPr>
        <p:spPr>
          <a:xfrm>
            <a:off x="461177" y="1012319"/>
            <a:ext cx="2312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Frame number: 16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471980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0D781B-8C8E-42C3-928C-C3F0E36E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Chroma visual artifacts in </a:t>
            </a:r>
            <a:r>
              <a:rPr lang="en-US" altLang="ja-JP" dirty="0" err="1"/>
              <a:t>SlideShow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B1D7BB6-0CE3-45AD-B416-D15A30C36E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6520E2C-7532-4CCC-AADD-F25A374BD3C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EFA5B21-A0F3-487A-BFA7-C18FCC00E4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4</a:t>
            </a:fld>
            <a:endParaRPr lang="en-US" altLang="ja-JP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D679FA00-8BC2-4F1B-BA29-F0E56A39F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3760" y="1012319"/>
            <a:ext cx="2514600" cy="276225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04D6DE6-FA1B-4B5A-A930-46421CB5F3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9152" y="3879050"/>
            <a:ext cx="2514600" cy="276225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AE888F4-1C62-4E9D-9A3E-2D355FEB28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6559" y="1012319"/>
            <a:ext cx="2514600" cy="276225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FA586F01-BFDD-4C46-9725-139CCD8E61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4267" y="3879050"/>
            <a:ext cx="2514600" cy="2762250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59A6E319-F02F-4755-A74F-E9D72275CD99}"/>
              </a:ext>
            </a:extLst>
          </p:cNvPr>
          <p:cNvSpPr txBox="1"/>
          <p:nvPr/>
        </p:nvSpPr>
        <p:spPr>
          <a:xfrm>
            <a:off x="1163449" y="2162611"/>
            <a:ext cx="17844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PROF ON</a:t>
            </a:r>
            <a:endParaRPr kumimoji="1" lang="ja-JP" altLang="en-US" sz="2800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546ED3B-C814-473D-9204-766D97DA0FF6}"/>
              </a:ext>
            </a:extLst>
          </p:cNvPr>
          <p:cNvSpPr txBox="1"/>
          <p:nvPr/>
        </p:nvSpPr>
        <p:spPr>
          <a:xfrm>
            <a:off x="1178113" y="4736955"/>
            <a:ext cx="19287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PROF OFF</a:t>
            </a:r>
            <a:endParaRPr kumimoji="1" lang="ja-JP" altLang="en-US" sz="2800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8C42A17-2AFE-40A8-9108-00A481EE1442}"/>
              </a:ext>
            </a:extLst>
          </p:cNvPr>
          <p:cNvSpPr txBox="1"/>
          <p:nvPr/>
        </p:nvSpPr>
        <p:spPr>
          <a:xfrm>
            <a:off x="7139052" y="526751"/>
            <a:ext cx="6447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 err="1"/>
              <a:t>Cb</a:t>
            </a:r>
            <a:endParaRPr kumimoji="1" lang="ja-JP" altLang="en-US" sz="2800" dirty="0"/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1ED5BDA-03C0-4B96-A4BF-EF1FF9CADA43}"/>
              </a:ext>
            </a:extLst>
          </p:cNvPr>
          <p:cNvSpPr txBox="1"/>
          <p:nvPr/>
        </p:nvSpPr>
        <p:spPr>
          <a:xfrm>
            <a:off x="9801534" y="526751"/>
            <a:ext cx="5757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dirty="0"/>
              <a:t>Cr</a:t>
            </a:r>
            <a:endParaRPr kumimoji="1" lang="ja-JP" altLang="en-US" sz="2800" dirty="0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10723FCD-24E4-4F2C-8928-0D37ABEC05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5598" y="1259969"/>
            <a:ext cx="2514600" cy="2514600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399702CB-A0F9-49EE-9A04-2062CB204D1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5598" y="3968498"/>
            <a:ext cx="2574775" cy="2574775"/>
          </a:xfrm>
          <a:prstGeom prst="rect">
            <a:avLst/>
          </a:prstGeom>
        </p:spPr>
      </p:pic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0ECC49E-AF8D-4C57-9076-6DBF9AFC9760}"/>
              </a:ext>
            </a:extLst>
          </p:cNvPr>
          <p:cNvSpPr txBox="1"/>
          <p:nvPr/>
        </p:nvSpPr>
        <p:spPr>
          <a:xfrm>
            <a:off x="461177" y="1012319"/>
            <a:ext cx="2312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Frame number: 72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541384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EDEF98-68F4-40AD-A469-E100EC91D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Proposed solutions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122B2DD-CF8E-49BE-B4F9-4151A2D5F33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sz="2400" dirty="0"/>
              <a:t>Add slice level disabling for PROF</a:t>
            </a:r>
          </a:p>
          <a:p>
            <a:pPr lvl="1"/>
            <a:r>
              <a:rPr lang="en-US" altLang="ja-JP" sz="2000" dirty="0"/>
              <a:t>It’s desirable to avoid visual artifacts in slice level rather than SPS.</a:t>
            </a:r>
            <a:endParaRPr kumimoji="1" lang="en-US" altLang="ja-JP" sz="2000" dirty="0"/>
          </a:p>
          <a:p>
            <a:r>
              <a:rPr kumimoji="1" lang="en-US" altLang="ja-JP" sz="2400" dirty="0"/>
              <a:t>Method-1</a:t>
            </a:r>
          </a:p>
          <a:p>
            <a:pPr lvl="1"/>
            <a:r>
              <a:rPr lang="en-US" altLang="ja-JP" sz="2000" dirty="0"/>
              <a:t>Same aspects as JVET-P0524 method-1</a:t>
            </a:r>
          </a:p>
          <a:p>
            <a:pPr lvl="1"/>
            <a:r>
              <a:rPr lang="en-US" altLang="ja-JP" sz="2000" dirty="0"/>
              <a:t>Add two flags to control in slice level</a:t>
            </a:r>
            <a:endParaRPr kumimoji="1" lang="en-US" altLang="ja-JP" sz="2000" dirty="0"/>
          </a:p>
          <a:p>
            <a:pPr lvl="2"/>
            <a:r>
              <a:rPr lang="en-US" altLang="ja-JP" sz="2000" b="1" dirty="0" err="1"/>
              <a:t>sps_affine_prof_slice_present_flag</a:t>
            </a:r>
            <a:endParaRPr lang="en-US" altLang="ja-JP" sz="2000" b="1" dirty="0"/>
          </a:p>
          <a:p>
            <a:pPr lvl="2"/>
            <a:r>
              <a:rPr lang="en-US" altLang="ja-JP" sz="2000" b="1" dirty="0" err="1"/>
              <a:t>slice_disable_affine_prof_flag</a:t>
            </a:r>
            <a:endParaRPr lang="en-US" altLang="ja-JP" sz="2000" b="1" dirty="0"/>
          </a:p>
          <a:p>
            <a:pPr lvl="3"/>
            <a:r>
              <a:rPr lang="en-US" altLang="ja-JP" sz="1800" dirty="0"/>
              <a:t>If one, PROF is disabled in the slice.</a:t>
            </a:r>
            <a:endParaRPr kumimoji="1" lang="en-US" altLang="ja-JP" sz="1800" dirty="0"/>
          </a:p>
          <a:p>
            <a:r>
              <a:rPr lang="en-US" altLang="ja-JP" sz="2400" dirty="0"/>
              <a:t>Method-2</a:t>
            </a:r>
          </a:p>
          <a:p>
            <a:pPr lvl="1"/>
            <a:r>
              <a:rPr lang="en-US" altLang="ja-JP" sz="2000" dirty="0"/>
              <a:t>Same aspects as JVET-P0408, JVET-P0434, JVET-P0524 method-2 and JVET-P0544</a:t>
            </a:r>
          </a:p>
          <a:p>
            <a:pPr lvl="1"/>
            <a:r>
              <a:rPr lang="en-US" altLang="ja-JP" sz="2000" dirty="0"/>
              <a:t>Modify </a:t>
            </a:r>
            <a:r>
              <a:rPr lang="en-US" altLang="ja-JP" sz="2000" b="1" dirty="0" err="1"/>
              <a:t>sps_bdof_dmvr_slice_present_flag</a:t>
            </a:r>
            <a:endParaRPr lang="en-US" altLang="ja-JP" sz="2000" b="1" dirty="0"/>
          </a:p>
          <a:p>
            <a:pPr lvl="2"/>
            <a:r>
              <a:rPr lang="en-US" altLang="ja-JP" sz="2000" b="1" dirty="0" err="1"/>
              <a:t>sps_bdof_dmvr_affine_prof_slice_present_flag</a:t>
            </a:r>
            <a:endParaRPr lang="en-US" altLang="ja-JP" sz="2000" b="1" dirty="0"/>
          </a:p>
          <a:p>
            <a:pPr lvl="2"/>
            <a:r>
              <a:rPr lang="en-US" altLang="ja-JP" sz="2000" b="1" dirty="0" err="1"/>
              <a:t>slice_disable_bdof_dmvr_affine_prof_flag</a:t>
            </a:r>
            <a:endParaRPr lang="en-US" altLang="ja-JP" sz="2000" b="1" dirty="0"/>
          </a:p>
          <a:p>
            <a:pPr lvl="3"/>
            <a:r>
              <a:rPr kumimoji="1" lang="en-US" altLang="ja-JP" sz="1800" dirty="0"/>
              <a:t>If one, BDOF, DMVR and PROF are disabled in the slice. </a:t>
            </a:r>
            <a:endParaRPr kumimoji="1" lang="ja-JP" altLang="en-US" sz="1800" b="1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AF4E3908-AB26-4989-9481-C7C974C8CB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9424F4B-2B72-4F30-8723-D7F3C9EDDAA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0B52A64-184E-40A9-8AAC-2210EE9426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40454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29605-ABC8-4291-9F99-9BD7B22CE4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Conclusions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EBA7650-1ECF-412F-96B0-5E0DC95BD2E8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altLang="ja-JP" dirty="0"/>
              <a:t>Introduced chroma visual artifacts when PROF is used.</a:t>
            </a:r>
          </a:p>
          <a:p>
            <a:r>
              <a:rPr lang="en-US" altLang="ja-JP" dirty="0"/>
              <a:t>Proposed solutions</a:t>
            </a:r>
          </a:p>
          <a:p>
            <a:pPr lvl="1"/>
            <a:r>
              <a:rPr lang="en-US" altLang="ja-JP" dirty="0"/>
              <a:t>Method-1: </a:t>
            </a:r>
            <a:r>
              <a:rPr lang="en-US" altLang="ja-JP" b="1" dirty="0" err="1"/>
              <a:t>slice_disable_affine_prof_flag</a:t>
            </a:r>
            <a:endParaRPr lang="en-US" altLang="ja-JP" dirty="0"/>
          </a:p>
          <a:p>
            <a:pPr lvl="1"/>
            <a:r>
              <a:rPr lang="en-US" altLang="ja-JP" dirty="0"/>
              <a:t>Method-2: </a:t>
            </a:r>
            <a:r>
              <a:rPr lang="en-US" altLang="ja-JP" b="1" dirty="0" err="1"/>
              <a:t>slice_disable_bdof_dmvr_affine_prof_flag</a:t>
            </a:r>
            <a:endParaRPr lang="en-US" altLang="ja-JP" dirty="0"/>
          </a:p>
          <a:p>
            <a:r>
              <a:rPr lang="en-US" altLang="ja-JP" dirty="0"/>
              <a:t>Recommendation</a:t>
            </a:r>
          </a:p>
          <a:p>
            <a:pPr lvl="1"/>
            <a:r>
              <a:rPr lang="en-US" altLang="ja-JP" dirty="0"/>
              <a:t>Method-1 or method-2 is adopted in the next VTM.</a:t>
            </a:r>
            <a:endParaRPr kumimoji="1" lang="ja-JP" altLang="en-US" dirty="0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2FDE8B74-6EC2-4E6E-AD82-7E48CA5A3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54D8D6-C069-4521-8D63-4427BFD7EC5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EF3F44-DE1E-4DDD-92C1-967AC0942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44579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7403808-5FED-4CD1-9E81-3960C3C2C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PROF-OFF test</a:t>
            </a:r>
            <a:endParaRPr kumimoji="1" lang="ja-JP" altLang="en-US" dirty="0"/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F7EDFDA0-7168-4BE9-B066-E1BCA8B9BC18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3684189"/>
              </p:ext>
            </p:extLst>
          </p:nvPr>
        </p:nvGraphicFramePr>
        <p:xfrm>
          <a:off x="905727" y="1361236"/>
          <a:ext cx="9001001" cy="3670935"/>
        </p:xfrm>
        <a:graphic>
          <a:graphicData uri="http://schemas.openxmlformats.org/drawingml/2006/table">
            <a:tbl>
              <a:tblPr/>
              <a:tblGrid>
                <a:gridCol w="2119401">
                  <a:extLst>
                    <a:ext uri="{9D8B030D-6E8A-4147-A177-3AD203B41FA5}">
                      <a16:colId xmlns:a16="http://schemas.microsoft.com/office/drawing/2014/main" val="2157504912"/>
                    </a:ext>
                  </a:extLst>
                </a:gridCol>
                <a:gridCol w="1376320">
                  <a:extLst>
                    <a:ext uri="{9D8B030D-6E8A-4147-A177-3AD203B41FA5}">
                      <a16:colId xmlns:a16="http://schemas.microsoft.com/office/drawing/2014/main" val="3066508163"/>
                    </a:ext>
                  </a:extLst>
                </a:gridCol>
                <a:gridCol w="1376320">
                  <a:extLst>
                    <a:ext uri="{9D8B030D-6E8A-4147-A177-3AD203B41FA5}">
                      <a16:colId xmlns:a16="http://schemas.microsoft.com/office/drawing/2014/main" val="1490476047"/>
                    </a:ext>
                  </a:extLst>
                </a:gridCol>
                <a:gridCol w="1376320">
                  <a:extLst>
                    <a:ext uri="{9D8B030D-6E8A-4147-A177-3AD203B41FA5}">
                      <a16:colId xmlns:a16="http://schemas.microsoft.com/office/drawing/2014/main" val="1520005682"/>
                    </a:ext>
                  </a:extLst>
                </a:gridCol>
                <a:gridCol w="1376320">
                  <a:extLst>
                    <a:ext uri="{9D8B030D-6E8A-4147-A177-3AD203B41FA5}">
                      <a16:colId xmlns:a16="http://schemas.microsoft.com/office/drawing/2014/main" val="3635166352"/>
                    </a:ext>
                  </a:extLst>
                </a:gridCol>
                <a:gridCol w="1376320">
                  <a:extLst>
                    <a:ext uri="{9D8B030D-6E8A-4147-A177-3AD203B41FA5}">
                      <a16:colId xmlns:a16="http://schemas.microsoft.com/office/drawing/2014/main" val="455223327"/>
                    </a:ext>
                  </a:extLst>
                </a:gridCol>
              </a:tblGrid>
              <a:tr h="448279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Random access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774883"/>
                  </a:ext>
                </a:extLst>
              </a:tr>
              <a:tr h="337174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VTM-6.0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2532115"/>
                  </a:ext>
                </a:extLst>
              </a:tr>
              <a:tr h="132562"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1930330"/>
                  </a:ext>
                </a:extLst>
              </a:tr>
              <a:tr h="2260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F2F2F2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091832"/>
                  </a:ext>
                </a:extLst>
              </a:tr>
              <a:tr h="22606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F2F2F2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419900"/>
                  </a:ext>
                </a:extLst>
              </a:tr>
              <a:tr h="1325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F2F2F2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82027"/>
                  </a:ext>
                </a:extLst>
              </a:tr>
              <a:tr h="1325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F2F2F2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035258"/>
                  </a:ext>
                </a:extLst>
              </a:tr>
              <a:tr h="1325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F2F2F2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0572086"/>
                  </a:ext>
                </a:extLst>
              </a:tr>
              <a:tr h="1325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F2F2F2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048987"/>
                  </a:ext>
                </a:extLst>
              </a:tr>
              <a:tr h="1325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F2F2F2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366779"/>
                  </a:ext>
                </a:extLst>
              </a:tr>
              <a:tr h="1325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>
                          <a:solidFill>
                            <a:srgbClr val="F2F2F2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779381"/>
                  </a:ext>
                </a:extLst>
              </a:tr>
            </a:tbl>
          </a:graphicData>
        </a:graphic>
      </p:graphicFrame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BCA588F-2044-4882-A060-014EC75473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/>
              <a:t>ITDD VTD</a:t>
            </a:r>
            <a:endParaRPr lang="en-US" altLang="ja-JP" dirty="0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B732B1F-CDEC-4988-A19F-13AC7C89BD8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E6725D01-B1C6-4309-A580-F6CF0CFEED82}" type="datetime1">
              <a:rPr lang="ja-JP" altLang="en-US" smtClean="0"/>
              <a:pPr>
                <a:defRPr/>
              </a:pPr>
              <a:t>2019/10/3</a:t>
            </a:fld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91DC4E5-2FD9-4526-9132-90953C0F1A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fld id="{7C6F3527-79FB-4A94-B9C7-E3F8D3D01080}" type="slidenum">
              <a:rPr lang="en-US" altLang="ja-JP" smtClean="0"/>
              <a:pPr algn="r">
                <a:defRPr/>
              </a:pPr>
              <a:t>7</a:t>
            </a:fld>
            <a:endParaRPr lang="en-US" altLang="ja-JP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74C8C77-D234-45B4-B503-A7A0AB8C7F8D}"/>
              </a:ext>
            </a:extLst>
          </p:cNvPr>
          <p:cNvSpPr/>
          <p:nvPr/>
        </p:nvSpPr>
        <p:spPr>
          <a:xfrm>
            <a:off x="2008482" y="5173598"/>
            <a:ext cx="56782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Class A2 </a:t>
            </a:r>
            <a:r>
              <a:rPr lang="en-US" altLang="ja-JP" sz="200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CatRobot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  1.58%</a:t>
            </a:r>
            <a:r>
              <a:rPr lang="en-US" altLang="ja-JP" sz="2000" dirty="0"/>
              <a:t> 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-0.16%</a:t>
            </a:r>
            <a:r>
              <a:rPr lang="en-US" altLang="ja-JP" sz="2000" dirty="0"/>
              <a:t> 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-0.05%</a:t>
            </a:r>
          </a:p>
          <a:p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Class F </a:t>
            </a:r>
            <a:r>
              <a:rPr lang="en-US" altLang="ja-JP" sz="2000" dirty="0" err="1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SlideShow</a:t>
            </a:r>
            <a:r>
              <a:rPr lang="en-US" altLang="ja-JP" sz="2000" dirty="0"/>
              <a:t>  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3.06%</a:t>
            </a:r>
            <a:r>
              <a:rPr lang="en-US" altLang="ja-JP" sz="2000" dirty="0"/>
              <a:t> 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1.85%</a:t>
            </a:r>
            <a:r>
              <a:rPr lang="en-US" altLang="ja-JP" sz="2000" dirty="0"/>
              <a:t> </a:t>
            </a:r>
            <a:r>
              <a:rPr lang="en-US" altLang="ja-JP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50" charset="-128"/>
              </a:rPr>
              <a:t>1.74%</a:t>
            </a:r>
            <a:r>
              <a:rPr lang="en-US" altLang="ja-JP" sz="2000" dirty="0"/>
              <a:t> </a:t>
            </a:r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36905228"/>
      </p:ext>
    </p:extLst>
  </p:cSld>
  <p:clrMapOvr>
    <a:masterClrMapping/>
  </p:clrMapOvr>
</p:sld>
</file>

<file path=ppt/theme/theme1.xml><?xml version="1.0" encoding="utf-8"?>
<a:theme xmlns:a="http://schemas.openxmlformats.org/drawingml/2006/main" name="VTD_template">
  <a:themeElements>
    <a:clrScheme name="メトロ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iryo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VTD_template</Template>
  <TotalTime>0</TotalTime>
  <Words>378</Words>
  <Application>Microsoft Office PowerPoint</Application>
  <PresentationFormat>ユーザー設定</PresentationFormat>
  <Paragraphs>123</Paragraphs>
  <Slides>7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5" baseType="lpstr">
      <vt:lpstr>HGP創英角ｺﾞｼｯｸUB</vt:lpstr>
      <vt:lpstr>Meiryo UI</vt:lpstr>
      <vt:lpstr>ＭＳ Ｐゴシック</vt:lpstr>
      <vt:lpstr>メイリオ</vt:lpstr>
      <vt:lpstr>Arial</vt:lpstr>
      <vt:lpstr>Calibri</vt:lpstr>
      <vt:lpstr>Wingdings</vt:lpstr>
      <vt:lpstr>VTD_template</vt:lpstr>
      <vt:lpstr>  JVET-P0601 Support slice level disabling for PROF</vt:lpstr>
      <vt:lpstr>Summary</vt:lpstr>
      <vt:lpstr>Chroma visual artifacts in CatRobot</vt:lpstr>
      <vt:lpstr>Chroma visual artifacts in SlideShow</vt:lpstr>
      <vt:lpstr>Proposed solutions</vt:lpstr>
      <vt:lpstr>Conclusions</vt:lpstr>
      <vt:lpstr>PROF-OFF test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2014-02-21T00:31:36Z</dcterms:created>
  <dcterms:modified xsi:type="dcterms:W3CDTF">2019-10-03T09:27:56Z</dcterms:modified>
</cp:coreProperties>
</file>