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7"/>
  </p:notesMasterIdLst>
  <p:handoutMasterIdLst>
    <p:handoutMasterId r:id="rId8"/>
  </p:handoutMasterIdLst>
  <p:sldIdLst>
    <p:sldId id="573" r:id="rId2"/>
    <p:sldId id="601" r:id="rId3"/>
    <p:sldId id="602" r:id="rId4"/>
    <p:sldId id="603" r:id="rId5"/>
    <p:sldId id="605" r:id="rId6"/>
  </p:sldIdLst>
  <p:sldSz cx="12192000" cy="6858000"/>
  <p:notesSz cx="6858000" cy="9144000"/>
  <p:custDataLst>
    <p:tags r:id="rId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0" autoAdjust="0"/>
    <p:restoredTop sz="95840" autoAdjust="0"/>
  </p:normalViewPr>
  <p:slideViewPr>
    <p:cSldViewPr snapToGrid="0">
      <p:cViewPr varScale="1">
        <p:scale>
          <a:sx n="98" d="100"/>
          <a:sy n="98" d="100"/>
        </p:scale>
        <p:origin x="540" y="96"/>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tags" Target="tags/tag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a:xfrm>
            <a:off x="112915" y="1241571"/>
            <a:ext cx="8575227" cy="2718033"/>
          </a:xfrm>
        </p:spPr>
        <p:txBody>
          <a:bodyPr/>
          <a:lstStyle/>
          <a:p>
            <a:pPr algn="ctr"/>
            <a:r>
              <a:rPr lang="en-US" sz="3200" b="1" dirty="0"/>
              <a:t>JVET-P0568</a:t>
            </a:r>
            <a:br>
              <a:rPr lang="en-US" sz="3200" b="1" dirty="0"/>
            </a:br>
            <a:br>
              <a:rPr lang="en-US" sz="3600" b="1" dirty="0"/>
            </a:br>
            <a:r>
              <a:rPr lang="en-US" sz="3600" dirty="0"/>
              <a:t>CE6-related: An LFNST Index Signaling with Bin Prediction</a:t>
            </a:r>
            <a:br>
              <a:rPr lang="en-US" sz="2400" b="1" dirty="0"/>
            </a:br>
            <a:endParaRPr lang="en-US" sz="3200"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bwMode="gray">
          <a:xfrm>
            <a:off x="366504" y="4169918"/>
            <a:ext cx="7363786" cy="961930"/>
          </a:xfrm>
        </p:spPr>
        <p:txBody>
          <a:bodyPr/>
          <a:lstStyle/>
          <a:p>
            <a:pPr hangingPunct="0"/>
            <a:r>
              <a:rPr lang="en-CA" u="sng" dirty="0"/>
              <a:t>Hilmi E. Egilmez</a:t>
            </a:r>
            <a:r>
              <a:rPr lang="en-CA" dirty="0"/>
              <a:t>, Amir Said, Vadim Seregin, Marta Karczewicz</a:t>
            </a:r>
            <a:endParaRPr lang="en-US" dirty="0"/>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F664D7-F4B7-4666-89CA-5CEA496E1153}"/>
              </a:ext>
            </a:extLst>
          </p:cNvPr>
          <p:cNvSpPr>
            <a:spLocks noGrp="1"/>
          </p:cNvSpPr>
          <p:nvPr>
            <p:ph type="title"/>
          </p:nvPr>
        </p:nvSpPr>
        <p:spPr/>
        <p:txBody>
          <a:bodyPr/>
          <a:lstStyle/>
          <a:p>
            <a:r>
              <a:rPr lang="en-US" dirty="0"/>
              <a:t>Introduction</a:t>
            </a:r>
          </a:p>
        </p:txBody>
      </p:sp>
      <p:sp>
        <p:nvSpPr>
          <p:cNvPr id="3" name="Subtitle 2">
            <a:extLst>
              <a:ext uri="{FF2B5EF4-FFF2-40B4-BE49-F238E27FC236}">
                <a16:creationId xmlns:a16="http://schemas.microsoft.com/office/drawing/2014/main" id="{FD5C89FE-1046-4580-BDA8-F77E6A1A9851}"/>
              </a:ext>
            </a:extLst>
          </p:cNvPr>
          <p:cNvSpPr>
            <a:spLocks noGrp="1"/>
          </p:cNvSpPr>
          <p:nvPr>
            <p:ph type="subTitle" idx="1"/>
          </p:nvPr>
        </p:nvSpPr>
        <p:spPr>
          <a:xfrm>
            <a:off x="479793" y="1132232"/>
            <a:ext cx="11202619" cy="5054559"/>
          </a:xfrm>
        </p:spPr>
        <p:txBody>
          <a:bodyPr/>
          <a:lstStyle/>
          <a:p>
            <a:pPr marL="342900" indent="-342900">
              <a:buFont typeface="Arial" panose="020B0604020202020204" pitchFamily="34" charset="0"/>
              <a:buChar char="•"/>
            </a:pPr>
            <a:r>
              <a:rPr lang="en-US" dirty="0"/>
              <a:t>VTM-6.0: </a:t>
            </a:r>
            <a:r>
              <a:rPr lang="en-CA" dirty="0">
                <a:latin typeface="+mj-lt"/>
                <a:ea typeface="SimSun" panose="02010600030101010101" pitchFamily="2" charset="-122"/>
              </a:rPr>
              <a:t>LFNST index (</a:t>
            </a:r>
            <a:r>
              <a:rPr lang="en-CA" i="1" dirty="0" err="1">
                <a:latin typeface="+mj-lt"/>
                <a:ea typeface="SimSun" panose="02010600030101010101" pitchFamily="2" charset="-122"/>
              </a:rPr>
              <a:t>lfnst_idx</a:t>
            </a:r>
            <a:r>
              <a:rPr lang="en-CA" dirty="0">
                <a:latin typeface="+mj-lt"/>
                <a:ea typeface="SimSun" panose="02010600030101010101" pitchFamily="2" charset="-122"/>
              </a:rPr>
              <a:t>) can be set to 0, 1 or 2</a:t>
            </a:r>
          </a:p>
          <a:p>
            <a:pPr marL="800100" lvl="1" indent="-342900" algn="l">
              <a:buFont typeface="Arial" panose="020B0604020202020204" pitchFamily="34" charset="0"/>
              <a:buChar char="•"/>
            </a:pPr>
            <a:r>
              <a:rPr lang="en-CA" i="1" dirty="0" err="1">
                <a:latin typeface="+mj-lt"/>
                <a:ea typeface="Times New Roman" panose="02020603050405020304" pitchFamily="18" charset="0"/>
              </a:rPr>
              <a:t>lfnst_idx</a:t>
            </a:r>
            <a:r>
              <a:rPr lang="en-CA" i="1" dirty="0">
                <a:latin typeface="+mj-lt"/>
                <a:ea typeface="Times New Roman" panose="02020603050405020304" pitchFamily="18" charset="0"/>
              </a:rPr>
              <a:t> = </a:t>
            </a:r>
            <a:r>
              <a:rPr lang="en-CA" dirty="0">
                <a:latin typeface="+mj-lt"/>
                <a:ea typeface="Times New Roman" panose="02020603050405020304" pitchFamily="18" charset="0"/>
              </a:rPr>
              <a:t>0: LFNST skipped</a:t>
            </a:r>
            <a:endParaRPr lang="en-US" dirty="0">
              <a:latin typeface="+mj-lt"/>
              <a:ea typeface="Times New Roman" panose="02020603050405020304" pitchFamily="18" charset="0"/>
            </a:endParaRPr>
          </a:p>
          <a:p>
            <a:pPr marL="800100" lvl="1" indent="-342900" algn="l">
              <a:buFont typeface="Arial" panose="020B0604020202020204" pitchFamily="34" charset="0"/>
              <a:buChar char="•"/>
            </a:pPr>
            <a:r>
              <a:rPr lang="en-CA" i="1" dirty="0" err="1">
                <a:latin typeface="+mj-lt"/>
                <a:ea typeface="Times New Roman" panose="02020603050405020304" pitchFamily="18" charset="0"/>
              </a:rPr>
              <a:t>lfnst_idx</a:t>
            </a:r>
            <a:r>
              <a:rPr lang="en-CA" i="1" dirty="0">
                <a:latin typeface="+mj-lt"/>
                <a:ea typeface="Times New Roman" panose="02020603050405020304" pitchFamily="18" charset="0"/>
              </a:rPr>
              <a:t> = </a:t>
            </a:r>
            <a:r>
              <a:rPr lang="en-CA" dirty="0">
                <a:latin typeface="+mj-lt"/>
                <a:ea typeface="Times New Roman" panose="02020603050405020304" pitchFamily="18" charset="0"/>
              </a:rPr>
              <a:t>1: the first LFNST matrix in a set is used,</a:t>
            </a:r>
          </a:p>
          <a:p>
            <a:pPr marL="800100" lvl="1" indent="-342900" algn="l">
              <a:buFont typeface="Arial" panose="020B0604020202020204" pitchFamily="34" charset="0"/>
              <a:buChar char="•"/>
            </a:pPr>
            <a:r>
              <a:rPr lang="en-CA" i="1" dirty="0" err="1">
                <a:latin typeface="+mj-lt"/>
                <a:ea typeface="Times New Roman" panose="02020603050405020304" pitchFamily="18" charset="0"/>
              </a:rPr>
              <a:t>lfnst_idx</a:t>
            </a:r>
            <a:r>
              <a:rPr lang="en-CA" i="1" dirty="0">
                <a:latin typeface="+mj-lt"/>
                <a:ea typeface="Times New Roman" panose="02020603050405020304" pitchFamily="18" charset="0"/>
              </a:rPr>
              <a:t> = </a:t>
            </a:r>
            <a:r>
              <a:rPr lang="en-CA" dirty="0">
                <a:latin typeface="+mj-lt"/>
                <a:ea typeface="Times New Roman" panose="02020603050405020304" pitchFamily="18" charset="0"/>
              </a:rPr>
              <a:t>2: the </a:t>
            </a:r>
            <a:r>
              <a:rPr lang="en-CA" sz="1800" dirty="0">
                <a:ea typeface="Times New Roman" panose="02020603050405020304" pitchFamily="18" charset="0"/>
              </a:rPr>
              <a:t>second LFNST matrix in a set is used.</a:t>
            </a:r>
            <a:endParaRPr lang="en-CA" sz="1800" dirty="0">
              <a:latin typeface="+mj-lt"/>
              <a:ea typeface="Times New Roman" panose="02020603050405020304" pitchFamily="18" charset="0"/>
            </a:endParaRPr>
          </a:p>
          <a:p>
            <a:pPr marL="342900" indent="-342900">
              <a:buFont typeface="Arial" panose="020B0604020202020204" pitchFamily="34" charset="0"/>
              <a:buChar char="•"/>
            </a:pPr>
            <a:r>
              <a:rPr lang="en-CA" dirty="0">
                <a:latin typeface="+mj-lt"/>
                <a:ea typeface="Times New Roman" panose="02020603050405020304" pitchFamily="18" charset="0"/>
              </a:rPr>
              <a:t>Signaling </a:t>
            </a:r>
            <a:r>
              <a:rPr lang="en-CA" i="1" dirty="0" err="1">
                <a:latin typeface="+mj-lt"/>
                <a:ea typeface="Times New Roman" panose="02020603050405020304" pitchFamily="18" charset="0"/>
              </a:rPr>
              <a:t>lfnst_idx</a:t>
            </a:r>
            <a:r>
              <a:rPr lang="en-CA" i="1" dirty="0">
                <a:latin typeface="+mj-lt"/>
                <a:ea typeface="Times New Roman" panose="02020603050405020304" pitchFamily="18" charset="0"/>
              </a:rPr>
              <a:t> </a:t>
            </a:r>
            <a:r>
              <a:rPr lang="en-CA" dirty="0">
                <a:latin typeface="+mj-lt"/>
                <a:ea typeface="Times New Roman" panose="02020603050405020304" pitchFamily="18" charset="0"/>
              </a:rPr>
              <a:t>(2-bins): </a:t>
            </a:r>
          </a:p>
          <a:p>
            <a:pPr marL="800100" lvl="1" indent="-342900" algn="l">
              <a:buFont typeface="Arial" panose="020B0604020202020204" pitchFamily="34" charset="0"/>
              <a:buChar char="•"/>
            </a:pPr>
            <a:r>
              <a:rPr lang="en-CA" dirty="0">
                <a:latin typeface="+mj-lt"/>
                <a:ea typeface="Times New Roman" panose="02020603050405020304" pitchFamily="18" charset="0"/>
              </a:rPr>
              <a:t>First bin is context coded</a:t>
            </a:r>
          </a:p>
          <a:p>
            <a:pPr marL="800100" lvl="1" indent="-342900" algn="l">
              <a:buFont typeface="Arial" panose="020B0604020202020204" pitchFamily="34" charset="0"/>
              <a:buChar char="•"/>
            </a:pPr>
            <a:r>
              <a:rPr lang="en-CA" dirty="0">
                <a:latin typeface="+mj-lt"/>
                <a:ea typeface="Times New Roman" panose="02020603050405020304" pitchFamily="18" charset="0"/>
              </a:rPr>
              <a:t>Second bin is bypass coded</a:t>
            </a:r>
          </a:p>
          <a:p>
            <a:pPr marL="342900" indent="-342900">
              <a:buFont typeface="Arial" panose="020B0604020202020204" pitchFamily="34" charset="0"/>
              <a:buChar char="•"/>
            </a:pPr>
            <a:r>
              <a:rPr lang="en-CA" dirty="0">
                <a:latin typeface="+mj-lt"/>
                <a:ea typeface="Times New Roman" panose="02020603050405020304" pitchFamily="18" charset="0"/>
              </a:rPr>
              <a:t>CE6-1.1d: Good coding gain vs. encoder speedup</a:t>
            </a:r>
          </a:p>
          <a:p>
            <a:r>
              <a:rPr lang="en-GB" i="1" dirty="0"/>
              <a:t>	</a:t>
            </a:r>
            <a:r>
              <a:rPr lang="en-GB" i="1" dirty="0" err="1"/>
              <a:t>lfnst_idx</a:t>
            </a:r>
            <a:r>
              <a:rPr lang="en-GB" dirty="0"/>
              <a:t> is set to be “</a:t>
            </a:r>
            <a:r>
              <a:rPr lang="en-GB" i="1" dirty="0" err="1"/>
              <a:t>predModeIntra</a:t>
            </a:r>
            <a:r>
              <a:rPr lang="en-GB" dirty="0"/>
              <a:t> % 2 + 1”</a:t>
            </a:r>
          </a:p>
          <a:p>
            <a:r>
              <a:rPr lang="en-GB" dirty="0"/>
              <a:t>     </a:t>
            </a:r>
            <a:r>
              <a:rPr lang="en-GB" u="sng" dirty="0"/>
              <a:t>Problem:</a:t>
            </a:r>
            <a:r>
              <a:rPr lang="en-GB" dirty="0"/>
              <a:t> normatively restricting </a:t>
            </a:r>
            <a:r>
              <a:rPr lang="en-GB" i="1" dirty="0" err="1"/>
              <a:t>lfnst_idx</a:t>
            </a:r>
            <a:r>
              <a:rPr lang="en-GB" dirty="0"/>
              <a:t> choice</a:t>
            </a:r>
          </a:p>
          <a:p>
            <a:pPr marL="342900" indent="-342900">
              <a:buFont typeface="Arial" panose="020B0604020202020204" pitchFamily="34" charset="0"/>
              <a:buChar char="•"/>
            </a:pPr>
            <a:r>
              <a:rPr lang="en-GB" u="sng" dirty="0"/>
              <a:t>This contribution:</a:t>
            </a:r>
            <a:r>
              <a:rPr lang="en-GB" dirty="0"/>
              <a:t> Flexible variant of CE6-1.1d based on </a:t>
            </a:r>
            <a:r>
              <a:rPr lang="en-GB" dirty="0" err="1"/>
              <a:t>signaling</a:t>
            </a:r>
            <a:r>
              <a:rPr lang="en-GB" dirty="0"/>
              <a:t> </a:t>
            </a:r>
          </a:p>
          <a:p>
            <a:endParaRPr lang="en-GB" dirty="0"/>
          </a:p>
          <a:p>
            <a:endParaRPr lang="en-US" dirty="0"/>
          </a:p>
          <a:p>
            <a:pPr marL="342900" indent="-342900">
              <a:buFont typeface="Arial" panose="020B0604020202020204" pitchFamily="34" charset="0"/>
              <a:buChar char="•"/>
            </a:pPr>
            <a:endParaRPr lang="en-US" dirty="0">
              <a:latin typeface="+mj-lt"/>
              <a:ea typeface="Times New Roman" panose="02020603050405020304" pitchFamily="18" charset="0"/>
            </a:endParaRPr>
          </a:p>
          <a:p>
            <a:pPr marL="800100" lvl="1" indent="-342900" algn="l">
              <a:buFont typeface="Arial" panose="020B0604020202020204" pitchFamily="34" charset="0"/>
              <a:buChar char="•"/>
            </a:pPr>
            <a:endParaRPr lang="en-US" dirty="0">
              <a:latin typeface="+mj-lt"/>
            </a:endParaRPr>
          </a:p>
        </p:txBody>
      </p:sp>
      <p:sp>
        <p:nvSpPr>
          <p:cNvPr id="4" name="Footer Placeholder 3">
            <a:extLst>
              <a:ext uri="{FF2B5EF4-FFF2-40B4-BE49-F238E27FC236}">
                <a16:creationId xmlns:a16="http://schemas.microsoft.com/office/drawing/2014/main" id="{7DDCC159-3786-489F-88D4-277C486C11F2}"/>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3770292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963FC2-EABF-42EB-8656-282AB658B407}"/>
              </a:ext>
            </a:extLst>
          </p:cNvPr>
          <p:cNvSpPr>
            <a:spLocks noGrp="1"/>
          </p:cNvSpPr>
          <p:nvPr>
            <p:ph type="title"/>
          </p:nvPr>
        </p:nvSpPr>
        <p:spPr/>
        <p:txBody>
          <a:bodyPr/>
          <a:lstStyle/>
          <a:p>
            <a:r>
              <a:rPr lang="en-US" dirty="0"/>
              <a:t>Proposed Method</a:t>
            </a:r>
          </a:p>
        </p:txBody>
      </p:sp>
      <p:sp>
        <p:nvSpPr>
          <p:cNvPr id="3" name="Subtitle 2">
            <a:extLst>
              <a:ext uri="{FF2B5EF4-FFF2-40B4-BE49-F238E27FC236}">
                <a16:creationId xmlns:a16="http://schemas.microsoft.com/office/drawing/2014/main" id="{00424E3E-287A-4617-9D89-19FE479F18D8}"/>
              </a:ext>
            </a:extLst>
          </p:cNvPr>
          <p:cNvSpPr>
            <a:spLocks noGrp="1"/>
          </p:cNvSpPr>
          <p:nvPr>
            <p:ph type="subTitle" idx="1"/>
          </p:nvPr>
        </p:nvSpPr>
        <p:spPr>
          <a:xfrm>
            <a:off x="479793" y="1132232"/>
            <a:ext cx="11202619" cy="431657"/>
          </a:xfrm>
        </p:spPr>
        <p:txBody>
          <a:bodyPr/>
          <a:lstStyle/>
          <a:p>
            <a:r>
              <a:rPr lang="en-US" dirty="0"/>
              <a:t>Two simple changes on top of VTM-6.0:</a:t>
            </a:r>
          </a:p>
          <a:p>
            <a:pPr lvl="0" hangingPunct="0"/>
            <a:r>
              <a:rPr lang="en-CA" dirty="0"/>
              <a:t>1) The last bin of LFNST index (</a:t>
            </a:r>
            <a:r>
              <a:rPr lang="en-CA" i="1" dirty="0" err="1"/>
              <a:t>last_lfnst_bin</a:t>
            </a:r>
            <a:r>
              <a:rPr lang="en-CA" i="1" dirty="0"/>
              <a:t>)</a:t>
            </a:r>
            <a:r>
              <a:rPr lang="en-CA" dirty="0"/>
              <a:t> is context coded.</a:t>
            </a:r>
            <a:endParaRPr lang="en-US" dirty="0"/>
          </a:p>
          <a:p>
            <a:pPr lvl="0" hangingPunct="0"/>
            <a:r>
              <a:rPr lang="en-CA" dirty="0"/>
              <a:t>2) The value of the last bin is predicted (</a:t>
            </a:r>
            <a:r>
              <a:rPr lang="en-GB" i="1" dirty="0" err="1"/>
              <a:t>predModeIntra</a:t>
            </a:r>
            <a:r>
              <a:rPr lang="en-CA" dirty="0"/>
              <a:t>) as follows:</a:t>
            </a:r>
            <a:endParaRPr lang="en-US" dirty="0"/>
          </a:p>
          <a:p>
            <a:pPr hangingPunct="0"/>
            <a:r>
              <a:rPr lang="en-CA" dirty="0"/>
              <a:t>	</a:t>
            </a:r>
            <a:r>
              <a:rPr lang="en-CA" dirty="0">
                <a:solidFill>
                  <a:schemeClr val="accent1"/>
                </a:solidFill>
              </a:rPr>
              <a:t>if</a:t>
            </a:r>
            <a:r>
              <a:rPr lang="en-CA" dirty="0"/>
              <a:t> (</a:t>
            </a:r>
            <a:r>
              <a:rPr lang="en-GB" i="1" dirty="0" err="1"/>
              <a:t>predModeIntra</a:t>
            </a:r>
            <a:r>
              <a:rPr lang="en-GB" i="1" dirty="0"/>
              <a:t> % 2 == 0)</a:t>
            </a:r>
            <a:endParaRPr lang="en-US" dirty="0"/>
          </a:p>
          <a:p>
            <a:pPr hangingPunct="0"/>
            <a:r>
              <a:rPr lang="en-CA" i="1" dirty="0"/>
              <a:t>		</a:t>
            </a:r>
            <a:r>
              <a:rPr lang="en-CA" i="1" dirty="0" err="1"/>
              <a:t>predicted_last_lfnst_bin</a:t>
            </a:r>
            <a:r>
              <a:rPr lang="en-CA" i="1" dirty="0"/>
              <a:t> = </a:t>
            </a:r>
            <a:r>
              <a:rPr lang="en-CA" i="1" dirty="0" err="1"/>
              <a:t>last_lfnst_bin</a:t>
            </a:r>
            <a:endParaRPr lang="en-US" dirty="0"/>
          </a:p>
          <a:p>
            <a:pPr hangingPunct="0"/>
            <a:r>
              <a:rPr lang="en-CA" dirty="0"/>
              <a:t>           </a:t>
            </a:r>
            <a:r>
              <a:rPr lang="en-CA" dirty="0">
                <a:solidFill>
                  <a:schemeClr val="accent1"/>
                </a:solidFill>
              </a:rPr>
              <a:t>else</a:t>
            </a:r>
            <a:r>
              <a:rPr lang="en-CA" dirty="0"/>
              <a:t> </a:t>
            </a:r>
            <a:endParaRPr lang="en-US" dirty="0"/>
          </a:p>
          <a:p>
            <a:pPr hangingPunct="0"/>
            <a:r>
              <a:rPr lang="en-CA" i="1" dirty="0"/>
              <a:t>		</a:t>
            </a:r>
            <a:r>
              <a:rPr lang="en-CA" i="1" dirty="0" err="1"/>
              <a:t>predicted_last_lfnst_bin</a:t>
            </a:r>
            <a:r>
              <a:rPr lang="en-CA" i="1" dirty="0"/>
              <a:t> = !(</a:t>
            </a:r>
            <a:r>
              <a:rPr lang="en-CA" i="1" dirty="0" err="1"/>
              <a:t>last_lfnst_bin</a:t>
            </a:r>
            <a:r>
              <a:rPr lang="en-CA" i="1" dirty="0"/>
              <a:t>)</a:t>
            </a:r>
            <a:endParaRPr lang="en-US" dirty="0"/>
          </a:p>
          <a:p>
            <a:pPr marL="342900" indent="-342900">
              <a:buFont typeface="Arial" panose="020B0604020202020204" pitchFamily="34" charset="0"/>
              <a:buChar char="•"/>
            </a:pPr>
            <a:endParaRPr lang="en-US" dirty="0"/>
          </a:p>
        </p:txBody>
      </p:sp>
      <p:sp>
        <p:nvSpPr>
          <p:cNvPr id="4" name="Footer Placeholder 3">
            <a:extLst>
              <a:ext uri="{FF2B5EF4-FFF2-40B4-BE49-F238E27FC236}">
                <a16:creationId xmlns:a16="http://schemas.microsoft.com/office/drawing/2014/main" id="{262A1847-0D8E-46BD-AADA-301211386E39}"/>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2000249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9D6EE-B763-45E0-BBE6-C82CA6E24882}"/>
              </a:ext>
            </a:extLst>
          </p:cNvPr>
          <p:cNvSpPr>
            <a:spLocks noGrp="1"/>
          </p:cNvSpPr>
          <p:nvPr>
            <p:ph type="title"/>
          </p:nvPr>
        </p:nvSpPr>
        <p:spPr/>
        <p:txBody>
          <a:bodyPr/>
          <a:lstStyle/>
          <a:p>
            <a:r>
              <a:rPr lang="en-US" dirty="0"/>
              <a:t>Results</a:t>
            </a:r>
          </a:p>
        </p:txBody>
      </p:sp>
      <p:sp>
        <p:nvSpPr>
          <p:cNvPr id="3" name="Subtitle 2">
            <a:extLst>
              <a:ext uri="{FF2B5EF4-FFF2-40B4-BE49-F238E27FC236}">
                <a16:creationId xmlns:a16="http://schemas.microsoft.com/office/drawing/2014/main" id="{A7426128-7A23-44AD-9517-E80DE995FDA4}"/>
              </a:ext>
            </a:extLst>
          </p:cNvPr>
          <p:cNvSpPr>
            <a:spLocks noGrp="1"/>
          </p:cNvSpPr>
          <p:nvPr>
            <p:ph type="subTitle" idx="1"/>
          </p:nvPr>
        </p:nvSpPr>
        <p:spPr>
          <a:xfrm>
            <a:off x="479793" y="1132232"/>
            <a:ext cx="11202619" cy="5249113"/>
          </a:xfrm>
        </p:spPr>
        <p:txBody>
          <a:bodyPr/>
          <a:lstStyle/>
          <a:p>
            <a:r>
              <a:rPr lang="en-US" dirty="0"/>
              <a:t>VTM-6.0 encoder – allowing two candidates </a:t>
            </a:r>
          </a:p>
          <a:p>
            <a:endParaRPr lang="en-US" dirty="0"/>
          </a:p>
          <a:p>
            <a:endParaRPr lang="en-US" dirty="0"/>
          </a:p>
          <a:p>
            <a:endParaRPr lang="en-US" dirty="0"/>
          </a:p>
          <a:p>
            <a:endParaRPr lang="en-US" dirty="0"/>
          </a:p>
          <a:p>
            <a:r>
              <a:rPr lang="en-CA" dirty="0">
                <a:ea typeface="Times New Roman" panose="02020603050405020304" pitchFamily="18" charset="0"/>
              </a:rPr>
              <a:t>CE6-1.1d</a:t>
            </a:r>
            <a:r>
              <a:rPr lang="en-US" dirty="0"/>
              <a:t> encoder – allowing single LFNST candidate (with mode mapping)</a:t>
            </a:r>
          </a:p>
          <a:p>
            <a:endParaRPr lang="en-US" dirty="0"/>
          </a:p>
          <a:p>
            <a:endParaRPr lang="en-US" dirty="0"/>
          </a:p>
          <a:p>
            <a:endParaRPr lang="en-US" dirty="0"/>
          </a:p>
          <a:p>
            <a:endParaRPr lang="en-US" dirty="0"/>
          </a:p>
        </p:txBody>
      </p:sp>
      <p:sp>
        <p:nvSpPr>
          <p:cNvPr id="4" name="Footer Placeholder 3">
            <a:extLst>
              <a:ext uri="{FF2B5EF4-FFF2-40B4-BE49-F238E27FC236}">
                <a16:creationId xmlns:a16="http://schemas.microsoft.com/office/drawing/2014/main" id="{07A2FE74-CCD7-440F-83A5-060E3DD83AF1}"/>
              </a:ext>
            </a:extLst>
          </p:cNvPr>
          <p:cNvSpPr>
            <a:spLocks noGrp="1"/>
          </p:cNvSpPr>
          <p:nvPr>
            <p:ph type="ftr" sz="quarter" idx="3"/>
          </p:nvPr>
        </p:nvSpPr>
        <p:spPr/>
        <p:txBody>
          <a:bodyPr/>
          <a:lstStyle/>
          <a:p>
            <a:endParaRPr lang="en-US" dirty="0"/>
          </a:p>
        </p:txBody>
      </p:sp>
      <p:graphicFrame>
        <p:nvGraphicFramePr>
          <p:cNvPr id="5" name="Table 4">
            <a:extLst>
              <a:ext uri="{FF2B5EF4-FFF2-40B4-BE49-F238E27FC236}">
                <a16:creationId xmlns:a16="http://schemas.microsoft.com/office/drawing/2014/main" id="{74A713A3-ADEC-478B-877B-579BD2BC97BE}"/>
              </a:ext>
            </a:extLst>
          </p:cNvPr>
          <p:cNvGraphicFramePr>
            <a:graphicFrameLocks noGrp="1"/>
          </p:cNvGraphicFramePr>
          <p:nvPr>
            <p:extLst>
              <p:ext uri="{D42A27DB-BD31-4B8C-83A1-F6EECF244321}">
                <p14:modId xmlns:p14="http://schemas.microsoft.com/office/powerpoint/2010/main" val="138065037"/>
              </p:ext>
            </p:extLst>
          </p:nvPr>
        </p:nvGraphicFramePr>
        <p:xfrm>
          <a:off x="1637846" y="1584509"/>
          <a:ext cx="4575514" cy="2000087"/>
        </p:xfrm>
        <a:graphic>
          <a:graphicData uri="http://schemas.openxmlformats.org/drawingml/2006/table">
            <a:tbl>
              <a:tblPr/>
              <a:tblGrid>
                <a:gridCol w="1077364">
                  <a:extLst>
                    <a:ext uri="{9D8B030D-6E8A-4147-A177-3AD203B41FA5}">
                      <a16:colId xmlns:a16="http://schemas.microsoft.com/office/drawing/2014/main" val="2643616397"/>
                    </a:ext>
                  </a:extLst>
                </a:gridCol>
                <a:gridCol w="699630">
                  <a:extLst>
                    <a:ext uri="{9D8B030D-6E8A-4147-A177-3AD203B41FA5}">
                      <a16:colId xmlns:a16="http://schemas.microsoft.com/office/drawing/2014/main" val="1796477814"/>
                    </a:ext>
                  </a:extLst>
                </a:gridCol>
                <a:gridCol w="699630">
                  <a:extLst>
                    <a:ext uri="{9D8B030D-6E8A-4147-A177-3AD203B41FA5}">
                      <a16:colId xmlns:a16="http://schemas.microsoft.com/office/drawing/2014/main" val="772984838"/>
                    </a:ext>
                  </a:extLst>
                </a:gridCol>
                <a:gridCol w="699630">
                  <a:extLst>
                    <a:ext uri="{9D8B030D-6E8A-4147-A177-3AD203B41FA5}">
                      <a16:colId xmlns:a16="http://schemas.microsoft.com/office/drawing/2014/main" val="725081414"/>
                    </a:ext>
                  </a:extLst>
                </a:gridCol>
                <a:gridCol w="699630">
                  <a:extLst>
                    <a:ext uri="{9D8B030D-6E8A-4147-A177-3AD203B41FA5}">
                      <a16:colId xmlns:a16="http://schemas.microsoft.com/office/drawing/2014/main" val="3129559013"/>
                    </a:ext>
                  </a:extLst>
                </a:gridCol>
                <a:gridCol w="699630">
                  <a:extLst>
                    <a:ext uri="{9D8B030D-6E8A-4147-A177-3AD203B41FA5}">
                      <a16:colId xmlns:a16="http://schemas.microsoft.com/office/drawing/2014/main" val="635846898"/>
                    </a:ext>
                  </a:extLst>
                </a:gridCol>
              </a:tblGrid>
              <a:tr h="257977">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dirty="0">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All Intra</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2053733"/>
                  </a:ext>
                </a:extLst>
              </a:tr>
              <a:tr h="174211">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dirty="0">
                          <a:solidFill>
                            <a:srgbClr val="000000"/>
                          </a:solidFill>
                          <a:effectLst/>
                          <a:latin typeface="Arial" panose="020B0604020202020204" pitchFamily="34" charset="0"/>
                        </a:rPr>
                        <a:t>Over VTM-6.0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260716215"/>
                  </a:ext>
                </a:extLst>
              </a:tr>
              <a:tr h="174211">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66724979"/>
                  </a:ext>
                </a:extLst>
              </a:tr>
              <a:tr h="174211">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0.00%</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-0.02%</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958210650"/>
                  </a:ext>
                </a:extLst>
              </a:tr>
              <a:tr h="174211">
                <a:tc>
                  <a:txBody>
                    <a:bodyPr/>
                    <a:lstStyle/>
                    <a:p>
                      <a:pPr algn="ctr" fontAlgn="ctr"/>
                      <a:r>
                        <a:rPr lang="en-US" sz="900" b="0" i="0" u="none" strike="noStrike" dirty="0">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0.01%</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0.06%</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99%</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06653189"/>
                  </a:ext>
                </a:extLst>
              </a:tr>
              <a:tr h="174211">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0.00%</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0.07%</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-0.02%</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44248274"/>
                  </a:ext>
                </a:extLst>
              </a:tr>
              <a:tr h="174211">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0.00%</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-0.07%</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-0.05%</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3872008"/>
                  </a:ext>
                </a:extLst>
              </a:tr>
              <a:tr h="174211">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0.00%</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-0.04%</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102%</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09707172"/>
                  </a:ext>
                </a:extLst>
              </a:tr>
              <a:tr h="174211">
                <a:tc>
                  <a:txBody>
                    <a:bodyPr/>
                    <a:lstStyle/>
                    <a:p>
                      <a:pPr algn="ctr" fontAlgn="ctr"/>
                      <a:r>
                        <a:rPr lang="en-US" sz="900" b="1" i="0" u="none" strike="noStrike">
                          <a:solidFill>
                            <a:srgbClr val="000000"/>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0.00%</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0.01%</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0889945"/>
                  </a:ext>
                </a:extLst>
              </a:tr>
              <a:tr h="174211">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-0.01%</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0.01%</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-0.08%</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102%</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797510536"/>
                  </a:ext>
                </a:extLst>
              </a:tr>
              <a:tr h="174211">
                <a:tc>
                  <a:txBody>
                    <a:bodyPr/>
                    <a:lstStyle/>
                    <a:p>
                      <a:pPr algn="ctr" fontAlgn="ctr"/>
                      <a:r>
                        <a:rPr lang="en-US" sz="900" b="0" i="0" u="none" strike="noStrike" dirty="0">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0.02%</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0.02%</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-0.04%</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dirty="0">
                          <a:solidFill>
                            <a:srgbClr val="000000"/>
                          </a:solidFill>
                          <a:effectLst/>
                          <a:latin typeface="Arial" panose="020B0604020202020204" pitchFamily="34" charset="0"/>
                          <a:ea typeface="SimSun" panose="02010600030101010101" pitchFamily="2" charset="-122"/>
                        </a:rPr>
                        <a:t>97%</a:t>
                      </a:r>
                      <a:endParaRPr lang="en-US" sz="10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13111860"/>
                  </a:ext>
                </a:extLst>
              </a:tr>
            </a:tbl>
          </a:graphicData>
        </a:graphic>
      </p:graphicFrame>
      <p:graphicFrame>
        <p:nvGraphicFramePr>
          <p:cNvPr id="6" name="Table 5">
            <a:extLst>
              <a:ext uri="{FF2B5EF4-FFF2-40B4-BE49-F238E27FC236}">
                <a16:creationId xmlns:a16="http://schemas.microsoft.com/office/drawing/2014/main" id="{60AE3D00-910A-48F3-B53E-BC4B2AA04B05}"/>
              </a:ext>
            </a:extLst>
          </p:cNvPr>
          <p:cNvGraphicFramePr>
            <a:graphicFrameLocks noGrp="1"/>
          </p:cNvGraphicFramePr>
          <p:nvPr>
            <p:extLst>
              <p:ext uri="{D42A27DB-BD31-4B8C-83A1-F6EECF244321}">
                <p14:modId xmlns:p14="http://schemas.microsoft.com/office/powerpoint/2010/main" val="3294582347"/>
              </p:ext>
            </p:extLst>
          </p:nvPr>
        </p:nvGraphicFramePr>
        <p:xfrm>
          <a:off x="6213360" y="1584509"/>
          <a:ext cx="3498150" cy="2000087"/>
        </p:xfrm>
        <a:graphic>
          <a:graphicData uri="http://schemas.openxmlformats.org/drawingml/2006/table">
            <a:tbl>
              <a:tblPr/>
              <a:tblGrid>
                <a:gridCol w="699630">
                  <a:extLst>
                    <a:ext uri="{9D8B030D-6E8A-4147-A177-3AD203B41FA5}">
                      <a16:colId xmlns:a16="http://schemas.microsoft.com/office/drawing/2014/main" val="3666954134"/>
                    </a:ext>
                  </a:extLst>
                </a:gridCol>
                <a:gridCol w="699630">
                  <a:extLst>
                    <a:ext uri="{9D8B030D-6E8A-4147-A177-3AD203B41FA5}">
                      <a16:colId xmlns:a16="http://schemas.microsoft.com/office/drawing/2014/main" val="1611371501"/>
                    </a:ext>
                  </a:extLst>
                </a:gridCol>
                <a:gridCol w="699630">
                  <a:extLst>
                    <a:ext uri="{9D8B030D-6E8A-4147-A177-3AD203B41FA5}">
                      <a16:colId xmlns:a16="http://schemas.microsoft.com/office/drawing/2014/main" val="3073241089"/>
                    </a:ext>
                  </a:extLst>
                </a:gridCol>
                <a:gridCol w="699630">
                  <a:extLst>
                    <a:ext uri="{9D8B030D-6E8A-4147-A177-3AD203B41FA5}">
                      <a16:colId xmlns:a16="http://schemas.microsoft.com/office/drawing/2014/main" val="865956558"/>
                    </a:ext>
                  </a:extLst>
                </a:gridCol>
                <a:gridCol w="699630">
                  <a:extLst>
                    <a:ext uri="{9D8B030D-6E8A-4147-A177-3AD203B41FA5}">
                      <a16:colId xmlns:a16="http://schemas.microsoft.com/office/drawing/2014/main" val="2801701744"/>
                    </a:ext>
                  </a:extLst>
                </a:gridCol>
              </a:tblGrid>
              <a:tr h="257977">
                <a:tc>
                  <a:txBody>
                    <a:bodyPr/>
                    <a:lstStyle/>
                    <a:p>
                      <a:pPr algn="ctr" fontAlgn="ctr"/>
                      <a:r>
                        <a:rPr lang="en-US" sz="900" b="1" i="0" u="none" strike="noStrike" dirty="0">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fontAlgn="ctr"/>
                      <a:r>
                        <a:rPr lang="en-US" sz="900" b="1" i="0" u="none" strike="noStrike" dirty="0">
                          <a:solidFill>
                            <a:srgbClr val="000000"/>
                          </a:solidFill>
                          <a:effectLst/>
                          <a:latin typeface="Arial" panose="020B0604020202020204" pitchFamily="34" charset="0"/>
                        </a:rPr>
                        <a:t>Random Access</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89017357"/>
                  </a:ext>
                </a:extLst>
              </a:tr>
              <a:tr h="174211">
                <a:tc gridSpan="5">
                  <a:txBody>
                    <a:bodyPr/>
                    <a:lstStyle/>
                    <a:p>
                      <a:pPr algn="ctr" fontAlgn="ctr"/>
                      <a:r>
                        <a:rPr lang="en-US" sz="900" b="1" i="0" u="none" strike="noStrike" dirty="0">
                          <a:solidFill>
                            <a:srgbClr val="000000"/>
                          </a:solidFill>
                          <a:effectLst/>
                          <a:latin typeface="Arial" panose="020B0604020202020204" pitchFamily="34" charset="0"/>
                        </a:rPr>
                        <a:t>Over VTM-6.0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485909320"/>
                  </a:ext>
                </a:extLst>
              </a:tr>
              <a:tr h="174211">
                <a:tc>
                  <a:txBody>
                    <a:bodyPr/>
                    <a:lstStyle/>
                    <a:p>
                      <a:pPr algn="ctr" fontAlgn="ctr"/>
                      <a:r>
                        <a:rPr lang="en-US" sz="900" b="0" i="0" u="none" strike="noStrike" dirty="0">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3457975"/>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0.04%</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0.07%</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-0.03%</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487774740"/>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0.01%</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0.09%</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0.03%</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49029820"/>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-0.02%</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0.05%</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0.03%</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71340980"/>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0.00%</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0.14%</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99%</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908544347"/>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 </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 </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 </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 </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2248803"/>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0.01%</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0.08%</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0.04%</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8864539"/>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-0.05%</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-0.20%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0.01%</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772521519"/>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0.00%</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-0.01%</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0.01%</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dirty="0">
                          <a:solidFill>
                            <a:srgbClr val="000000"/>
                          </a:solidFill>
                          <a:effectLst/>
                          <a:latin typeface="Arial" panose="020B0604020202020204" pitchFamily="34" charset="0"/>
                          <a:ea typeface="SimSun" panose="02010600030101010101" pitchFamily="2" charset="-122"/>
                        </a:rPr>
                        <a:t>100%</a:t>
                      </a:r>
                      <a:endParaRPr lang="en-US" sz="10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4163820"/>
                  </a:ext>
                </a:extLst>
              </a:tr>
            </a:tbl>
          </a:graphicData>
        </a:graphic>
      </p:graphicFrame>
      <p:graphicFrame>
        <p:nvGraphicFramePr>
          <p:cNvPr id="8" name="Table 7">
            <a:extLst>
              <a:ext uri="{FF2B5EF4-FFF2-40B4-BE49-F238E27FC236}">
                <a16:creationId xmlns:a16="http://schemas.microsoft.com/office/drawing/2014/main" id="{DB4866BC-7B7A-4CBF-A5B0-21371BE43494}"/>
              </a:ext>
            </a:extLst>
          </p:cNvPr>
          <p:cNvGraphicFramePr>
            <a:graphicFrameLocks noGrp="1"/>
          </p:cNvGraphicFramePr>
          <p:nvPr>
            <p:extLst>
              <p:ext uri="{D42A27DB-BD31-4B8C-83A1-F6EECF244321}">
                <p14:modId xmlns:p14="http://schemas.microsoft.com/office/powerpoint/2010/main" val="1155680986"/>
              </p:ext>
            </p:extLst>
          </p:nvPr>
        </p:nvGraphicFramePr>
        <p:xfrm>
          <a:off x="1637846" y="4178552"/>
          <a:ext cx="4575514" cy="2000087"/>
        </p:xfrm>
        <a:graphic>
          <a:graphicData uri="http://schemas.openxmlformats.org/drawingml/2006/table">
            <a:tbl>
              <a:tblPr/>
              <a:tblGrid>
                <a:gridCol w="1077364">
                  <a:extLst>
                    <a:ext uri="{9D8B030D-6E8A-4147-A177-3AD203B41FA5}">
                      <a16:colId xmlns:a16="http://schemas.microsoft.com/office/drawing/2014/main" val="2643616397"/>
                    </a:ext>
                  </a:extLst>
                </a:gridCol>
                <a:gridCol w="699630">
                  <a:extLst>
                    <a:ext uri="{9D8B030D-6E8A-4147-A177-3AD203B41FA5}">
                      <a16:colId xmlns:a16="http://schemas.microsoft.com/office/drawing/2014/main" val="1796477814"/>
                    </a:ext>
                  </a:extLst>
                </a:gridCol>
                <a:gridCol w="699630">
                  <a:extLst>
                    <a:ext uri="{9D8B030D-6E8A-4147-A177-3AD203B41FA5}">
                      <a16:colId xmlns:a16="http://schemas.microsoft.com/office/drawing/2014/main" val="772984838"/>
                    </a:ext>
                  </a:extLst>
                </a:gridCol>
                <a:gridCol w="699630">
                  <a:extLst>
                    <a:ext uri="{9D8B030D-6E8A-4147-A177-3AD203B41FA5}">
                      <a16:colId xmlns:a16="http://schemas.microsoft.com/office/drawing/2014/main" val="725081414"/>
                    </a:ext>
                  </a:extLst>
                </a:gridCol>
                <a:gridCol w="699630">
                  <a:extLst>
                    <a:ext uri="{9D8B030D-6E8A-4147-A177-3AD203B41FA5}">
                      <a16:colId xmlns:a16="http://schemas.microsoft.com/office/drawing/2014/main" val="3129559013"/>
                    </a:ext>
                  </a:extLst>
                </a:gridCol>
                <a:gridCol w="699630">
                  <a:extLst>
                    <a:ext uri="{9D8B030D-6E8A-4147-A177-3AD203B41FA5}">
                      <a16:colId xmlns:a16="http://schemas.microsoft.com/office/drawing/2014/main" val="635846898"/>
                    </a:ext>
                  </a:extLst>
                </a:gridCol>
              </a:tblGrid>
              <a:tr h="257977">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dirty="0">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All Intra</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2053733"/>
                  </a:ext>
                </a:extLst>
              </a:tr>
              <a:tr h="174211">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dirty="0">
                          <a:solidFill>
                            <a:srgbClr val="000000"/>
                          </a:solidFill>
                          <a:effectLst/>
                          <a:latin typeface="Arial" panose="020B0604020202020204" pitchFamily="34" charset="0"/>
                        </a:rPr>
                        <a:t>Over VTM-6.0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260716215"/>
                  </a:ext>
                </a:extLst>
              </a:tr>
              <a:tr h="174211">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66724979"/>
                  </a:ext>
                </a:extLst>
              </a:tr>
              <a:tr h="174211">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0.22%</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0.83%</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1.06%</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89%</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958210650"/>
                  </a:ext>
                </a:extLst>
              </a:tr>
              <a:tr h="174211">
                <a:tc>
                  <a:txBody>
                    <a:bodyPr/>
                    <a:lstStyle/>
                    <a:p>
                      <a:pPr algn="ctr" fontAlgn="ctr"/>
                      <a:r>
                        <a:rPr lang="en-US" sz="900" b="0" i="0" u="none" strike="noStrike" dirty="0">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0.05%</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0.64%</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0.76%</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89%</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99%</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06653189"/>
                  </a:ext>
                </a:extLst>
              </a:tr>
              <a:tr h="174211">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0.10%</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0.75%</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0.83%</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89%</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103%</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44248274"/>
                  </a:ext>
                </a:extLst>
              </a:tr>
              <a:tr h="174211">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0.16%</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0.40%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0.64%</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89%</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3872008"/>
                  </a:ext>
                </a:extLst>
              </a:tr>
              <a:tr h="174211">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0.18%</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0.70%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0.60%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89%</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104%</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09707172"/>
                  </a:ext>
                </a:extLst>
              </a:tr>
              <a:tr h="174211">
                <a:tc>
                  <a:txBody>
                    <a:bodyPr/>
                    <a:lstStyle/>
                    <a:p>
                      <a:pPr algn="ctr" fontAlgn="ctr"/>
                      <a:r>
                        <a:rPr lang="en-US" sz="900" b="1" i="0" u="none" strike="noStrike">
                          <a:solidFill>
                            <a:srgbClr val="000000"/>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0.14%</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0.66%</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0.78%</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89%</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102%</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0889945"/>
                  </a:ext>
                </a:extLst>
              </a:tr>
              <a:tr h="174211">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0.10%</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0.52%</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0.65%</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89%</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98%</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797510536"/>
                  </a:ext>
                </a:extLst>
              </a:tr>
              <a:tr h="174211">
                <a:tc>
                  <a:txBody>
                    <a:bodyPr/>
                    <a:lstStyle/>
                    <a:p>
                      <a:pPr algn="ctr" fontAlgn="ctr"/>
                      <a:r>
                        <a:rPr lang="en-US" sz="900" b="0" i="0" u="none" strike="noStrike" dirty="0">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0.17%</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0.38%</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0.27%</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93%</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dirty="0">
                          <a:solidFill>
                            <a:srgbClr val="000000"/>
                          </a:solidFill>
                          <a:effectLst/>
                          <a:latin typeface="Arial" panose="020B0604020202020204" pitchFamily="34" charset="0"/>
                          <a:ea typeface="SimSun" panose="02010600030101010101" pitchFamily="2" charset="-122"/>
                        </a:rPr>
                        <a:t>98%</a:t>
                      </a:r>
                      <a:endParaRPr lang="en-US" sz="10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13111860"/>
                  </a:ext>
                </a:extLst>
              </a:tr>
            </a:tbl>
          </a:graphicData>
        </a:graphic>
      </p:graphicFrame>
      <p:graphicFrame>
        <p:nvGraphicFramePr>
          <p:cNvPr id="9" name="Table 8">
            <a:extLst>
              <a:ext uri="{FF2B5EF4-FFF2-40B4-BE49-F238E27FC236}">
                <a16:creationId xmlns:a16="http://schemas.microsoft.com/office/drawing/2014/main" id="{4E409356-3768-4778-B604-AA100B074008}"/>
              </a:ext>
            </a:extLst>
          </p:cNvPr>
          <p:cNvGraphicFramePr>
            <a:graphicFrameLocks noGrp="1"/>
          </p:cNvGraphicFramePr>
          <p:nvPr>
            <p:extLst>
              <p:ext uri="{D42A27DB-BD31-4B8C-83A1-F6EECF244321}">
                <p14:modId xmlns:p14="http://schemas.microsoft.com/office/powerpoint/2010/main" val="3104586986"/>
              </p:ext>
            </p:extLst>
          </p:nvPr>
        </p:nvGraphicFramePr>
        <p:xfrm>
          <a:off x="6213360" y="4178552"/>
          <a:ext cx="3498150" cy="2000087"/>
        </p:xfrm>
        <a:graphic>
          <a:graphicData uri="http://schemas.openxmlformats.org/drawingml/2006/table">
            <a:tbl>
              <a:tblPr/>
              <a:tblGrid>
                <a:gridCol w="699630">
                  <a:extLst>
                    <a:ext uri="{9D8B030D-6E8A-4147-A177-3AD203B41FA5}">
                      <a16:colId xmlns:a16="http://schemas.microsoft.com/office/drawing/2014/main" val="3666954134"/>
                    </a:ext>
                  </a:extLst>
                </a:gridCol>
                <a:gridCol w="699630">
                  <a:extLst>
                    <a:ext uri="{9D8B030D-6E8A-4147-A177-3AD203B41FA5}">
                      <a16:colId xmlns:a16="http://schemas.microsoft.com/office/drawing/2014/main" val="1611371501"/>
                    </a:ext>
                  </a:extLst>
                </a:gridCol>
                <a:gridCol w="699630">
                  <a:extLst>
                    <a:ext uri="{9D8B030D-6E8A-4147-A177-3AD203B41FA5}">
                      <a16:colId xmlns:a16="http://schemas.microsoft.com/office/drawing/2014/main" val="3073241089"/>
                    </a:ext>
                  </a:extLst>
                </a:gridCol>
                <a:gridCol w="699630">
                  <a:extLst>
                    <a:ext uri="{9D8B030D-6E8A-4147-A177-3AD203B41FA5}">
                      <a16:colId xmlns:a16="http://schemas.microsoft.com/office/drawing/2014/main" val="865956558"/>
                    </a:ext>
                  </a:extLst>
                </a:gridCol>
                <a:gridCol w="699630">
                  <a:extLst>
                    <a:ext uri="{9D8B030D-6E8A-4147-A177-3AD203B41FA5}">
                      <a16:colId xmlns:a16="http://schemas.microsoft.com/office/drawing/2014/main" val="2801701744"/>
                    </a:ext>
                  </a:extLst>
                </a:gridCol>
              </a:tblGrid>
              <a:tr h="257977">
                <a:tc>
                  <a:txBody>
                    <a:bodyPr/>
                    <a:lstStyle/>
                    <a:p>
                      <a:pPr algn="ctr" fontAlgn="ctr"/>
                      <a:r>
                        <a:rPr lang="en-US" sz="900" b="1" i="0" u="none" strike="noStrike" dirty="0">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fontAlgn="ctr"/>
                      <a:r>
                        <a:rPr lang="en-US" sz="900" b="1" i="0" u="none" strike="noStrike" dirty="0">
                          <a:solidFill>
                            <a:srgbClr val="000000"/>
                          </a:solidFill>
                          <a:effectLst/>
                          <a:latin typeface="Arial" panose="020B0604020202020204" pitchFamily="34" charset="0"/>
                        </a:rPr>
                        <a:t>Random Access</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89017357"/>
                  </a:ext>
                </a:extLst>
              </a:tr>
              <a:tr h="174211">
                <a:tc gridSpan="5">
                  <a:txBody>
                    <a:bodyPr/>
                    <a:lstStyle/>
                    <a:p>
                      <a:pPr algn="ctr" fontAlgn="ctr"/>
                      <a:r>
                        <a:rPr lang="en-US" sz="900" b="1" i="0" u="none" strike="noStrike" dirty="0">
                          <a:solidFill>
                            <a:srgbClr val="000000"/>
                          </a:solidFill>
                          <a:effectLst/>
                          <a:latin typeface="Arial" panose="020B0604020202020204" pitchFamily="34" charset="0"/>
                        </a:rPr>
                        <a:t>Over VTM-6.0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485909320"/>
                  </a:ext>
                </a:extLst>
              </a:tr>
              <a:tr h="174211">
                <a:tc>
                  <a:txBody>
                    <a:bodyPr/>
                    <a:lstStyle/>
                    <a:p>
                      <a:pPr algn="ctr" fontAlgn="ctr"/>
                      <a:r>
                        <a:rPr lang="en-US" sz="900" b="0" i="0" u="none" strike="noStrike" dirty="0">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3457975"/>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0.19%</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0.36%</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0.58%</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96%</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487774740"/>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0.08%</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0.40%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0.46%</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98%</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49029820"/>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0.09%</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0.56%</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0.59%</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97%</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71340980"/>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0.11%</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0.24%</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0.30%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97%</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99%</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908544347"/>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 </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 </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 </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 </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2248803"/>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0.11%</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0.41%</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0.48%</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97%</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8864539"/>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0.05%</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0.34%</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0.28%</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97%</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772521519"/>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0.07%</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0.22%</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0.32%</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97%</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dirty="0">
                          <a:solidFill>
                            <a:srgbClr val="000000"/>
                          </a:solidFill>
                          <a:effectLst/>
                          <a:latin typeface="Arial" panose="020B0604020202020204" pitchFamily="34" charset="0"/>
                          <a:ea typeface="SimSun" panose="02010600030101010101" pitchFamily="2" charset="-122"/>
                        </a:rPr>
                        <a:t>101%</a:t>
                      </a:r>
                      <a:endParaRPr lang="en-US" sz="10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4163820"/>
                  </a:ext>
                </a:extLst>
              </a:tr>
            </a:tbl>
          </a:graphicData>
        </a:graphic>
      </p:graphicFrame>
    </p:spTree>
    <p:extLst>
      <p:ext uri="{BB962C8B-B14F-4D97-AF65-F5344CB8AC3E}">
        <p14:creationId xmlns:p14="http://schemas.microsoft.com/office/powerpoint/2010/main" val="4150252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9D6EE-B763-45E0-BBE6-C82CA6E24882}"/>
              </a:ext>
            </a:extLst>
          </p:cNvPr>
          <p:cNvSpPr>
            <a:spLocks noGrp="1"/>
          </p:cNvSpPr>
          <p:nvPr>
            <p:ph type="title"/>
          </p:nvPr>
        </p:nvSpPr>
        <p:spPr/>
        <p:txBody>
          <a:bodyPr/>
          <a:lstStyle/>
          <a:p>
            <a:r>
              <a:rPr lang="en-US" dirty="0"/>
              <a:t>Conclusion</a:t>
            </a:r>
          </a:p>
        </p:txBody>
      </p:sp>
      <p:sp>
        <p:nvSpPr>
          <p:cNvPr id="3" name="Subtitle 2">
            <a:extLst>
              <a:ext uri="{FF2B5EF4-FFF2-40B4-BE49-F238E27FC236}">
                <a16:creationId xmlns:a16="http://schemas.microsoft.com/office/drawing/2014/main" id="{A7426128-7A23-44AD-9517-E80DE995FDA4}"/>
              </a:ext>
            </a:extLst>
          </p:cNvPr>
          <p:cNvSpPr>
            <a:spLocks noGrp="1"/>
          </p:cNvSpPr>
          <p:nvPr>
            <p:ph type="subTitle" idx="1"/>
          </p:nvPr>
        </p:nvSpPr>
        <p:spPr>
          <a:xfrm>
            <a:off x="479793" y="1132232"/>
            <a:ext cx="11202619" cy="5249113"/>
          </a:xfrm>
        </p:spPr>
        <p:txBody>
          <a:bodyPr/>
          <a:lstStyle/>
          <a:p>
            <a:r>
              <a:rPr lang="en-US" dirty="0"/>
              <a:t>Proposed signaling changes </a:t>
            </a:r>
          </a:p>
          <a:p>
            <a:r>
              <a:rPr lang="en-US" dirty="0"/>
              <a:t>- more flexible LFNST selection</a:t>
            </a:r>
          </a:p>
          <a:p>
            <a:r>
              <a:rPr lang="en-US" dirty="0"/>
              <a:t>- have negligible affect on VTM-6.0 </a:t>
            </a:r>
          </a:p>
          <a:p>
            <a:r>
              <a:rPr lang="en-US" dirty="0"/>
              <a:t>- similar coding gains </a:t>
            </a:r>
            <a:r>
              <a:rPr lang="en-US" dirty="0" err="1"/>
              <a:t>w.r.t.</a:t>
            </a:r>
            <a:r>
              <a:rPr lang="en-US" dirty="0"/>
              <a:t> CE6-1.1d</a:t>
            </a:r>
          </a:p>
          <a:p>
            <a:r>
              <a:rPr lang="en-CA" dirty="0">
                <a:ea typeface="Times New Roman" panose="02020603050405020304" pitchFamily="18" charset="0"/>
              </a:rPr>
              <a:t>CE6-1.1d</a:t>
            </a:r>
            <a:r>
              <a:rPr lang="en-US" dirty="0"/>
              <a:t> encoder – allowing single LFNST candidate (with mode mapping)</a:t>
            </a:r>
          </a:p>
          <a:p>
            <a:endParaRPr lang="en-US" dirty="0"/>
          </a:p>
          <a:p>
            <a:endParaRPr lang="en-US" dirty="0"/>
          </a:p>
          <a:p>
            <a:endParaRPr lang="en-US" dirty="0"/>
          </a:p>
          <a:p>
            <a:endParaRPr lang="en-US" dirty="0"/>
          </a:p>
          <a:p>
            <a:r>
              <a:rPr lang="en-US" dirty="0"/>
              <a:t>Crosschecker: Jani Lainema (Nokia)</a:t>
            </a:r>
          </a:p>
          <a:p>
            <a:endParaRPr lang="en-US" dirty="0"/>
          </a:p>
          <a:p>
            <a:endParaRPr lang="en-US" dirty="0"/>
          </a:p>
          <a:p>
            <a:endParaRPr lang="en-US" dirty="0"/>
          </a:p>
        </p:txBody>
      </p:sp>
      <p:sp>
        <p:nvSpPr>
          <p:cNvPr id="4" name="Footer Placeholder 3">
            <a:extLst>
              <a:ext uri="{FF2B5EF4-FFF2-40B4-BE49-F238E27FC236}">
                <a16:creationId xmlns:a16="http://schemas.microsoft.com/office/drawing/2014/main" id="{07A2FE74-CCD7-440F-83A5-060E3DD83AF1}"/>
              </a:ext>
            </a:extLst>
          </p:cNvPr>
          <p:cNvSpPr>
            <a:spLocks noGrp="1"/>
          </p:cNvSpPr>
          <p:nvPr>
            <p:ph type="ftr" sz="quarter" idx="3"/>
          </p:nvPr>
        </p:nvSpPr>
        <p:spPr/>
        <p:txBody>
          <a:bodyPr/>
          <a:lstStyle/>
          <a:p>
            <a:endParaRPr lang="en-US" dirty="0"/>
          </a:p>
        </p:txBody>
      </p:sp>
      <p:graphicFrame>
        <p:nvGraphicFramePr>
          <p:cNvPr id="8" name="Table 7">
            <a:extLst>
              <a:ext uri="{FF2B5EF4-FFF2-40B4-BE49-F238E27FC236}">
                <a16:creationId xmlns:a16="http://schemas.microsoft.com/office/drawing/2014/main" id="{DB4866BC-7B7A-4CBF-A5B0-21371BE43494}"/>
              </a:ext>
            </a:extLst>
          </p:cNvPr>
          <p:cNvGraphicFramePr>
            <a:graphicFrameLocks noGrp="1"/>
          </p:cNvGraphicFramePr>
          <p:nvPr>
            <p:extLst>
              <p:ext uri="{D42A27DB-BD31-4B8C-83A1-F6EECF244321}">
                <p14:modId xmlns:p14="http://schemas.microsoft.com/office/powerpoint/2010/main" val="3308093668"/>
              </p:ext>
            </p:extLst>
          </p:nvPr>
        </p:nvGraphicFramePr>
        <p:xfrm>
          <a:off x="1647574" y="3701891"/>
          <a:ext cx="4575514" cy="2000087"/>
        </p:xfrm>
        <a:graphic>
          <a:graphicData uri="http://schemas.openxmlformats.org/drawingml/2006/table">
            <a:tbl>
              <a:tblPr/>
              <a:tblGrid>
                <a:gridCol w="1077364">
                  <a:extLst>
                    <a:ext uri="{9D8B030D-6E8A-4147-A177-3AD203B41FA5}">
                      <a16:colId xmlns:a16="http://schemas.microsoft.com/office/drawing/2014/main" val="2643616397"/>
                    </a:ext>
                  </a:extLst>
                </a:gridCol>
                <a:gridCol w="699630">
                  <a:extLst>
                    <a:ext uri="{9D8B030D-6E8A-4147-A177-3AD203B41FA5}">
                      <a16:colId xmlns:a16="http://schemas.microsoft.com/office/drawing/2014/main" val="1796477814"/>
                    </a:ext>
                  </a:extLst>
                </a:gridCol>
                <a:gridCol w="699630">
                  <a:extLst>
                    <a:ext uri="{9D8B030D-6E8A-4147-A177-3AD203B41FA5}">
                      <a16:colId xmlns:a16="http://schemas.microsoft.com/office/drawing/2014/main" val="772984838"/>
                    </a:ext>
                  </a:extLst>
                </a:gridCol>
                <a:gridCol w="699630">
                  <a:extLst>
                    <a:ext uri="{9D8B030D-6E8A-4147-A177-3AD203B41FA5}">
                      <a16:colId xmlns:a16="http://schemas.microsoft.com/office/drawing/2014/main" val="725081414"/>
                    </a:ext>
                  </a:extLst>
                </a:gridCol>
                <a:gridCol w="699630">
                  <a:extLst>
                    <a:ext uri="{9D8B030D-6E8A-4147-A177-3AD203B41FA5}">
                      <a16:colId xmlns:a16="http://schemas.microsoft.com/office/drawing/2014/main" val="3129559013"/>
                    </a:ext>
                  </a:extLst>
                </a:gridCol>
                <a:gridCol w="699630">
                  <a:extLst>
                    <a:ext uri="{9D8B030D-6E8A-4147-A177-3AD203B41FA5}">
                      <a16:colId xmlns:a16="http://schemas.microsoft.com/office/drawing/2014/main" val="635846898"/>
                    </a:ext>
                  </a:extLst>
                </a:gridCol>
              </a:tblGrid>
              <a:tr h="257977">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dirty="0">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All Intra</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2053733"/>
                  </a:ext>
                </a:extLst>
              </a:tr>
              <a:tr h="174211">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dirty="0">
                          <a:solidFill>
                            <a:srgbClr val="000000"/>
                          </a:solidFill>
                          <a:effectLst/>
                          <a:latin typeface="Arial" panose="020B0604020202020204" pitchFamily="34" charset="0"/>
                        </a:rPr>
                        <a:t>Over VTM-6.0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260716215"/>
                  </a:ext>
                </a:extLst>
              </a:tr>
              <a:tr h="174211">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66724979"/>
                  </a:ext>
                </a:extLst>
              </a:tr>
              <a:tr h="174211">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0.22%</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0.83%</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1.06%</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89%</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958210650"/>
                  </a:ext>
                </a:extLst>
              </a:tr>
              <a:tr h="174211">
                <a:tc>
                  <a:txBody>
                    <a:bodyPr/>
                    <a:lstStyle/>
                    <a:p>
                      <a:pPr algn="ctr" fontAlgn="ctr"/>
                      <a:r>
                        <a:rPr lang="en-US" sz="900" b="0" i="0" u="none" strike="noStrike" dirty="0">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0.05%</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0.64%</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0.76%</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89%</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99%</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06653189"/>
                  </a:ext>
                </a:extLst>
              </a:tr>
              <a:tr h="174211">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0.10%</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0.75%</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0.83%</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89%</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103%</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44248274"/>
                  </a:ext>
                </a:extLst>
              </a:tr>
              <a:tr h="174211">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0.16%</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0.40%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0.64%</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89%</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3872008"/>
                  </a:ext>
                </a:extLst>
              </a:tr>
              <a:tr h="174211">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0.18%</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dirty="0">
                          <a:solidFill>
                            <a:srgbClr val="000000"/>
                          </a:solidFill>
                          <a:effectLst/>
                          <a:latin typeface="Arial" panose="020B0604020202020204" pitchFamily="34" charset="0"/>
                          <a:ea typeface="SimSun" panose="02010600030101010101" pitchFamily="2" charset="-122"/>
                        </a:rPr>
                        <a:t>0.70%</a:t>
                      </a:r>
                      <a:endParaRPr lang="en-US" sz="1000" dirty="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0.60%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89%</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104%</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09707172"/>
                  </a:ext>
                </a:extLst>
              </a:tr>
              <a:tr h="174211">
                <a:tc>
                  <a:txBody>
                    <a:bodyPr/>
                    <a:lstStyle/>
                    <a:p>
                      <a:pPr algn="ctr" fontAlgn="ctr"/>
                      <a:r>
                        <a:rPr lang="en-US" sz="900" b="1" i="0" u="none" strike="noStrike">
                          <a:solidFill>
                            <a:srgbClr val="000000"/>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0.14%</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0.66%</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0.78%</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89%</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102%</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0889945"/>
                  </a:ext>
                </a:extLst>
              </a:tr>
              <a:tr h="174211">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0.10%</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0.52%</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0.65%</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89%</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98%</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797510536"/>
                  </a:ext>
                </a:extLst>
              </a:tr>
              <a:tr h="174211">
                <a:tc>
                  <a:txBody>
                    <a:bodyPr/>
                    <a:lstStyle/>
                    <a:p>
                      <a:pPr algn="ctr" fontAlgn="ctr"/>
                      <a:r>
                        <a:rPr lang="en-US" sz="900" b="0" i="0" u="none" strike="noStrike" dirty="0">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0.17%</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0.38%</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0.27%</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93%</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dirty="0">
                          <a:solidFill>
                            <a:srgbClr val="000000"/>
                          </a:solidFill>
                          <a:effectLst/>
                          <a:latin typeface="Arial" panose="020B0604020202020204" pitchFamily="34" charset="0"/>
                          <a:ea typeface="SimSun" panose="02010600030101010101" pitchFamily="2" charset="-122"/>
                        </a:rPr>
                        <a:t>98%</a:t>
                      </a:r>
                      <a:endParaRPr lang="en-US" sz="10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13111860"/>
                  </a:ext>
                </a:extLst>
              </a:tr>
            </a:tbl>
          </a:graphicData>
        </a:graphic>
      </p:graphicFrame>
      <p:graphicFrame>
        <p:nvGraphicFramePr>
          <p:cNvPr id="9" name="Table 8">
            <a:extLst>
              <a:ext uri="{FF2B5EF4-FFF2-40B4-BE49-F238E27FC236}">
                <a16:creationId xmlns:a16="http://schemas.microsoft.com/office/drawing/2014/main" id="{4E409356-3768-4778-B604-AA100B074008}"/>
              </a:ext>
            </a:extLst>
          </p:cNvPr>
          <p:cNvGraphicFramePr>
            <a:graphicFrameLocks noGrp="1"/>
          </p:cNvGraphicFramePr>
          <p:nvPr>
            <p:extLst>
              <p:ext uri="{D42A27DB-BD31-4B8C-83A1-F6EECF244321}">
                <p14:modId xmlns:p14="http://schemas.microsoft.com/office/powerpoint/2010/main" val="908621156"/>
              </p:ext>
            </p:extLst>
          </p:nvPr>
        </p:nvGraphicFramePr>
        <p:xfrm>
          <a:off x="6223088" y="3701891"/>
          <a:ext cx="3498150" cy="2000087"/>
        </p:xfrm>
        <a:graphic>
          <a:graphicData uri="http://schemas.openxmlformats.org/drawingml/2006/table">
            <a:tbl>
              <a:tblPr/>
              <a:tblGrid>
                <a:gridCol w="699630">
                  <a:extLst>
                    <a:ext uri="{9D8B030D-6E8A-4147-A177-3AD203B41FA5}">
                      <a16:colId xmlns:a16="http://schemas.microsoft.com/office/drawing/2014/main" val="3666954134"/>
                    </a:ext>
                  </a:extLst>
                </a:gridCol>
                <a:gridCol w="699630">
                  <a:extLst>
                    <a:ext uri="{9D8B030D-6E8A-4147-A177-3AD203B41FA5}">
                      <a16:colId xmlns:a16="http://schemas.microsoft.com/office/drawing/2014/main" val="1611371501"/>
                    </a:ext>
                  </a:extLst>
                </a:gridCol>
                <a:gridCol w="699630">
                  <a:extLst>
                    <a:ext uri="{9D8B030D-6E8A-4147-A177-3AD203B41FA5}">
                      <a16:colId xmlns:a16="http://schemas.microsoft.com/office/drawing/2014/main" val="3073241089"/>
                    </a:ext>
                  </a:extLst>
                </a:gridCol>
                <a:gridCol w="699630">
                  <a:extLst>
                    <a:ext uri="{9D8B030D-6E8A-4147-A177-3AD203B41FA5}">
                      <a16:colId xmlns:a16="http://schemas.microsoft.com/office/drawing/2014/main" val="865956558"/>
                    </a:ext>
                  </a:extLst>
                </a:gridCol>
                <a:gridCol w="699630">
                  <a:extLst>
                    <a:ext uri="{9D8B030D-6E8A-4147-A177-3AD203B41FA5}">
                      <a16:colId xmlns:a16="http://schemas.microsoft.com/office/drawing/2014/main" val="2801701744"/>
                    </a:ext>
                  </a:extLst>
                </a:gridCol>
              </a:tblGrid>
              <a:tr h="257977">
                <a:tc>
                  <a:txBody>
                    <a:bodyPr/>
                    <a:lstStyle/>
                    <a:p>
                      <a:pPr algn="ctr" fontAlgn="ctr"/>
                      <a:r>
                        <a:rPr lang="en-US" sz="900" b="1" i="0" u="none" strike="noStrike" dirty="0">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fontAlgn="ctr"/>
                      <a:r>
                        <a:rPr lang="en-US" sz="900" b="1" i="0" u="none" strike="noStrike" dirty="0">
                          <a:solidFill>
                            <a:srgbClr val="000000"/>
                          </a:solidFill>
                          <a:effectLst/>
                          <a:latin typeface="Arial" panose="020B0604020202020204" pitchFamily="34" charset="0"/>
                        </a:rPr>
                        <a:t>Random Access</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89017357"/>
                  </a:ext>
                </a:extLst>
              </a:tr>
              <a:tr h="174211">
                <a:tc gridSpan="5">
                  <a:txBody>
                    <a:bodyPr/>
                    <a:lstStyle/>
                    <a:p>
                      <a:pPr algn="ctr" fontAlgn="ctr"/>
                      <a:r>
                        <a:rPr lang="en-US" sz="900" b="1" i="0" u="none" strike="noStrike" dirty="0">
                          <a:solidFill>
                            <a:srgbClr val="000000"/>
                          </a:solidFill>
                          <a:effectLst/>
                          <a:latin typeface="Arial" panose="020B0604020202020204" pitchFamily="34" charset="0"/>
                        </a:rPr>
                        <a:t>Over VTM-6.0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485909320"/>
                  </a:ext>
                </a:extLst>
              </a:tr>
              <a:tr h="174211">
                <a:tc>
                  <a:txBody>
                    <a:bodyPr/>
                    <a:lstStyle/>
                    <a:p>
                      <a:pPr algn="ctr" fontAlgn="ctr"/>
                      <a:r>
                        <a:rPr lang="en-US" sz="900" b="0" i="0" u="none" strike="noStrike" dirty="0">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3457975"/>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0.19%</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0.36%</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0.58%</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96%</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487774740"/>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0.08%</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0.40%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0.46%</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98%</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49029820"/>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0.09%</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0.56%</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0.59%</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97%</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71340980"/>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0.11%</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0.24%</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0.30%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97%</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99%</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908544347"/>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 </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 </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 </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 </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2248803"/>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0.11%</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0.41%</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0.48%</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97%</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8864539"/>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0.05%</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0.34%</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0.28%</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97%</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772521519"/>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0.07%</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0.22%</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0.32%</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97%</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dirty="0">
                          <a:solidFill>
                            <a:srgbClr val="000000"/>
                          </a:solidFill>
                          <a:effectLst/>
                          <a:latin typeface="Arial" panose="020B0604020202020204" pitchFamily="34" charset="0"/>
                          <a:ea typeface="SimSun" panose="02010600030101010101" pitchFamily="2" charset="-122"/>
                        </a:rPr>
                        <a:t>101%</a:t>
                      </a:r>
                      <a:endParaRPr lang="en-US" sz="10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4163820"/>
                  </a:ext>
                </a:extLst>
              </a:tr>
            </a:tbl>
          </a:graphicData>
        </a:graphic>
      </p:graphicFrame>
    </p:spTree>
    <p:extLst>
      <p:ext uri="{BB962C8B-B14F-4D97-AF65-F5344CB8AC3E}">
        <p14:creationId xmlns:p14="http://schemas.microsoft.com/office/powerpoint/2010/main" val="2870302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4324</TotalTime>
  <Words>771</Words>
  <Application>Microsoft Office PowerPoint</Application>
  <PresentationFormat>Widescreen</PresentationFormat>
  <Paragraphs>367</Paragraphs>
  <Slides>5</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Arial</vt:lpstr>
      <vt:lpstr>Calibri</vt:lpstr>
      <vt:lpstr>Century Gothic</vt:lpstr>
      <vt:lpstr>Microsoft Sans Serif</vt:lpstr>
      <vt:lpstr>Times New Roman</vt:lpstr>
      <vt:lpstr>Qualcomm</vt:lpstr>
      <vt:lpstr>JVET-P0568  CE6-related: An LFNST Index Signaling with Bin Prediction </vt:lpstr>
      <vt:lpstr>Introduction</vt:lpstr>
      <vt:lpstr>Proposed Method</vt:lpstr>
      <vt:lpstr>Results</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Wei-Jung Chien</dc:creator>
  <cp:lastModifiedBy>Hilmi Enes Egilmez</cp:lastModifiedBy>
  <cp:revision>326</cp:revision>
  <dcterms:created xsi:type="dcterms:W3CDTF">2018-11-06T17:03:09Z</dcterms:created>
  <dcterms:modified xsi:type="dcterms:W3CDTF">2019-10-04T09:07:07Z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