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863" r:id="rId1"/>
  </p:sldMasterIdLst>
  <p:notesMasterIdLst>
    <p:notesMasterId r:id="rId14"/>
  </p:notesMasterIdLst>
  <p:sldIdLst>
    <p:sldId id="285" r:id="rId2"/>
    <p:sldId id="292" r:id="rId3"/>
    <p:sldId id="299" r:id="rId4"/>
    <p:sldId id="295" r:id="rId5"/>
    <p:sldId id="296" r:id="rId6"/>
    <p:sldId id="294" r:id="rId7"/>
    <p:sldId id="288" r:id="rId8"/>
    <p:sldId id="286" r:id="rId9"/>
    <p:sldId id="301" r:id="rId10"/>
    <p:sldId id="297" r:id="rId11"/>
    <p:sldId id="298" r:id="rId12"/>
    <p:sldId id="300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75" d="100"/>
          <a:sy n="75" d="100"/>
        </p:scale>
        <p:origin x="324" y="-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10/5/2019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B5DAFF-765F-4D17-BB81-089801C05A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351E7D08-0CC0-44F0-8C0B-BCF4735875D1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86F1C00-02F0-4D8E-80E0-15E58955C617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10/5/2019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10/5/2019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10/5/2019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10/5/2019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10/5/2019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10/5/2019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10/5/2019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669889"/>
            <a:ext cx="11402060" cy="1159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JVET-P0562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fr-FR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Non-CE8: </a:t>
            </a:r>
            <a:r>
              <a:rPr lang="fr-FR" sz="3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Transform</a:t>
            </a:r>
            <a:r>
              <a:rPr lang="fr-FR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 skip </a:t>
            </a:r>
            <a:r>
              <a:rPr lang="fr-FR" sz="3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residual</a:t>
            </a:r>
            <a:r>
              <a:rPr lang="fr-FR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 </a:t>
            </a:r>
            <a:r>
              <a:rPr lang="fr-FR" sz="3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coding</a:t>
            </a:r>
            <a:r>
              <a:rPr lang="fr-FR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 simplification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300" y="4111724"/>
            <a:ext cx="9151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Yi-Wen Chen, Xiaoyu Xiu, Xianglin Wang and et al.</a:t>
            </a: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00EDB0D-CDAA-4E5B-94A8-970138C9DE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910" y="-594"/>
            <a:ext cx="4762981" cy="6858000"/>
          </a:xfrm>
          <a:prstGeom prst="rect">
            <a:avLst/>
          </a:prstGeom>
        </p:spPr>
      </p:pic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688DAA6-BAB6-413B-A315-01A8251FC6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B521090-29E0-463A-A487-2EF9268C44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11760"/>
            <a:ext cx="57716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1013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00EDB0D-CDAA-4E5B-94A8-970138C9DE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910" y="-594"/>
            <a:ext cx="4762981" cy="6858000"/>
          </a:xfrm>
          <a:prstGeom prst="rect">
            <a:avLst/>
          </a:prstGeom>
        </p:spPr>
      </p:pic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688DAA6-BAB6-413B-A315-01A8251FC6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A97B523-3290-492C-BB37-674E0F5276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3862" y="239388"/>
            <a:ext cx="6173562" cy="6521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3075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of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hangingPunct="0"/>
            <a:r>
              <a:rPr lang="en-US" dirty="0"/>
              <a:t>Anchor :VTM-6.0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D2EBD66-4181-46BC-96D3-4D59EBAFB1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8923278"/>
              </p:ext>
            </p:extLst>
          </p:nvPr>
        </p:nvGraphicFramePr>
        <p:xfrm>
          <a:off x="838200" y="2413635"/>
          <a:ext cx="10848979" cy="4079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95625">
                  <a:extLst>
                    <a:ext uri="{9D8B030D-6E8A-4147-A177-3AD203B41FA5}">
                      <a16:colId xmlns:a16="http://schemas.microsoft.com/office/drawing/2014/main" val="3807781954"/>
                    </a:ext>
                  </a:extLst>
                </a:gridCol>
                <a:gridCol w="1107622">
                  <a:extLst>
                    <a:ext uri="{9D8B030D-6E8A-4147-A177-3AD203B41FA5}">
                      <a16:colId xmlns:a16="http://schemas.microsoft.com/office/drawing/2014/main" val="1840629254"/>
                    </a:ext>
                  </a:extLst>
                </a:gridCol>
                <a:gridCol w="1107622">
                  <a:extLst>
                    <a:ext uri="{9D8B030D-6E8A-4147-A177-3AD203B41FA5}">
                      <a16:colId xmlns:a16="http://schemas.microsoft.com/office/drawing/2014/main" val="973447045"/>
                    </a:ext>
                  </a:extLst>
                </a:gridCol>
                <a:gridCol w="1107622">
                  <a:extLst>
                    <a:ext uri="{9D8B030D-6E8A-4147-A177-3AD203B41FA5}">
                      <a16:colId xmlns:a16="http://schemas.microsoft.com/office/drawing/2014/main" val="4051942932"/>
                    </a:ext>
                  </a:extLst>
                </a:gridCol>
                <a:gridCol w="1107622">
                  <a:extLst>
                    <a:ext uri="{9D8B030D-6E8A-4147-A177-3AD203B41FA5}">
                      <a16:colId xmlns:a16="http://schemas.microsoft.com/office/drawing/2014/main" val="1666161097"/>
                    </a:ext>
                  </a:extLst>
                </a:gridCol>
                <a:gridCol w="1107622">
                  <a:extLst>
                    <a:ext uri="{9D8B030D-6E8A-4147-A177-3AD203B41FA5}">
                      <a16:colId xmlns:a16="http://schemas.microsoft.com/office/drawing/2014/main" val="4224066203"/>
                    </a:ext>
                  </a:extLst>
                </a:gridCol>
                <a:gridCol w="1107622">
                  <a:extLst>
                    <a:ext uri="{9D8B030D-6E8A-4147-A177-3AD203B41FA5}">
                      <a16:colId xmlns:a16="http://schemas.microsoft.com/office/drawing/2014/main" val="2956374032"/>
                    </a:ext>
                  </a:extLst>
                </a:gridCol>
                <a:gridCol w="1107622">
                  <a:extLst>
                    <a:ext uri="{9D8B030D-6E8A-4147-A177-3AD203B41FA5}">
                      <a16:colId xmlns:a16="http://schemas.microsoft.com/office/drawing/2014/main" val="1297997533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dirty="0"/>
                        <a:t>Standard QPs (22, 27, 32, 37)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Low QPs (22, 27, 32, 37)</a:t>
                      </a: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773408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AI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RA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LDB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AI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RA 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LDB</a:t>
                      </a: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6308585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r>
                        <a:rPr lang="en-US" dirty="0"/>
                        <a:t>Fix Rice Parameter (K=1)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CTC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0.00%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0.00%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0.00%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0.00%</a:t>
                      </a: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42644652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0.00%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-0.07%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0.09%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0.02%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0.01%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0.04%</a:t>
                      </a: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458818867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TGM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0.02%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-0.02%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-0.06%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/>
                        <a:t>-0.37%</a:t>
                      </a:r>
                      <a:endParaRPr lang="en-US" dirty="0"/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0.08%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-0.19%</a:t>
                      </a: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2519391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Fix Rice Parameter (K=2)</a:t>
                      </a:r>
                    </a:p>
                    <a:p>
                      <a:endParaRPr lang="en-US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CTC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0.00%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0.00%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0.00%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</a:t>
                      </a: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400875400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0.09%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0.07%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0.13%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-0.65%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-0.64%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-0.47%</a:t>
                      </a: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820212257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TGM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0.25%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0.11%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0.03%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-2.15%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-1.81%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-1.35%</a:t>
                      </a: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5472418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QP-dependent Rice Parameter</a:t>
                      </a:r>
                    </a:p>
                    <a:p>
                      <a:endParaRPr lang="en-US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CTC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0.00%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0.00%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0.00%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0.00%</a:t>
                      </a: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34582017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0.09%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0.07%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0.13%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-0.90%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-0.63%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-0.79%</a:t>
                      </a: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14572843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TGM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0.25%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0.11%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0.03%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-3.55%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-2.97%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-2.08%</a:t>
                      </a: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61152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86822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798695"/>
          </a:xfrm>
        </p:spPr>
        <p:txBody>
          <a:bodyPr>
            <a:normAutofit/>
          </a:bodyPr>
          <a:lstStyle/>
          <a:p>
            <a:pPr hangingPunct="0"/>
            <a:r>
              <a:rPr lang="en-US" dirty="0"/>
              <a:t>In </a:t>
            </a:r>
            <a:r>
              <a:rPr lang="en-US" altLang="zh-TW" dirty="0"/>
              <a:t>TS</a:t>
            </a:r>
            <a:r>
              <a:rPr lang="zh-TW" altLang="en-US" dirty="0"/>
              <a:t> </a:t>
            </a:r>
            <a:r>
              <a:rPr lang="en-US" dirty="0"/>
              <a:t>residual coding, </a:t>
            </a:r>
            <a:r>
              <a:rPr lang="en-US" altLang="zh-TW" dirty="0"/>
              <a:t>per-sample adaptive codewords (</a:t>
            </a:r>
            <a:r>
              <a:rPr lang="en-GB" dirty="0" err="1"/>
              <a:t>Golomb</a:t>
            </a:r>
            <a:r>
              <a:rPr lang="en-GB" dirty="0"/>
              <a:t> Rice</a:t>
            </a:r>
            <a:r>
              <a:rPr lang="en-US" altLang="zh-TW" dirty="0"/>
              <a:t>) is used for the coding of </a:t>
            </a:r>
            <a:r>
              <a:rPr lang="en-GB" dirty="0"/>
              <a:t>the level remainder</a:t>
            </a:r>
          </a:p>
          <a:p>
            <a:pPr lvl="1" hangingPunct="0"/>
            <a:r>
              <a:rPr lang="en-GB" dirty="0"/>
              <a:t>The rice parameter is derived from the neighbouring levels</a:t>
            </a:r>
          </a:p>
          <a:p>
            <a:pPr hangingPunct="0"/>
            <a:endParaRPr lang="en-GB" dirty="0"/>
          </a:p>
          <a:p>
            <a:pPr hangingPunct="0"/>
            <a:endParaRPr lang="en-GB" dirty="0"/>
          </a:p>
          <a:p>
            <a:pPr hangingPunct="0"/>
            <a:endParaRPr lang="en-GB" dirty="0"/>
          </a:p>
          <a:p>
            <a:pPr hangingPunct="0"/>
            <a:endParaRPr lang="en-GB" dirty="0"/>
          </a:p>
          <a:p>
            <a:pPr hangingPunct="0"/>
            <a:r>
              <a:rPr lang="en-US" altLang="zh-TW" dirty="0"/>
              <a:t>Proposed methods to replace per-sample adaptive codewords</a:t>
            </a:r>
          </a:p>
          <a:p>
            <a:pPr lvl="1" hangingPunct="0"/>
            <a:r>
              <a:rPr lang="en-CA" dirty="0"/>
              <a:t>Fixed codeword (rice parameter is fixed as K)</a:t>
            </a:r>
          </a:p>
          <a:p>
            <a:pPr lvl="1" hangingPunct="0"/>
            <a:r>
              <a:rPr lang="en-CA" dirty="0"/>
              <a:t>Adaptive codeword (rice parameter is determined by the CU QP)</a:t>
            </a:r>
            <a:endParaRPr lang="en-GB" dirty="0"/>
          </a:p>
          <a:p>
            <a:pPr hangingPunct="0"/>
            <a:endParaRPr lang="en-GB" dirty="0"/>
          </a:p>
          <a:p>
            <a:pPr hangingPunct="0"/>
            <a:endParaRPr lang="en-CA" sz="3200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AB9827B-7D0F-439F-8234-8B94B98DD4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6084" y="3429000"/>
            <a:ext cx="8522383" cy="159216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B7EF1EE-455A-4CFA-949B-9F38CF9B07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3598" y="3071450"/>
            <a:ext cx="2214869" cy="210818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6172129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of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hangingPunct="0"/>
            <a:r>
              <a:rPr lang="en-US" dirty="0"/>
              <a:t>Anchor :VTM-6.0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D2EBD66-4181-46BC-96D3-4D59EBAFB1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4924414"/>
              </p:ext>
            </p:extLst>
          </p:nvPr>
        </p:nvGraphicFramePr>
        <p:xfrm>
          <a:off x="694268" y="2413635"/>
          <a:ext cx="10992914" cy="296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36695">
                  <a:extLst>
                    <a:ext uri="{9D8B030D-6E8A-4147-A177-3AD203B41FA5}">
                      <a16:colId xmlns:a16="http://schemas.microsoft.com/office/drawing/2014/main" val="3807781954"/>
                    </a:ext>
                  </a:extLst>
                </a:gridCol>
                <a:gridCol w="1122317">
                  <a:extLst>
                    <a:ext uri="{9D8B030D-6E8A-4147-A177-3AD203B41FA5}">
                      <a16:colId xmlns:a16="http://schemas.microsoft.com/office/drawing/2014/main" val="1840629254"/>
                    </a:ext>
                  </a:extLst>
                </a:gridCol>
                <a:gridCol w="1122317">
                  <a:extLst>
                    <a:ext uri="{9D8B030D-6E8A-4147-A177-3AD203B41FA5}">
                      <a16:colId xmlns:a16="http://schemas.microsoft.com/office/drawing/2014/main" val="973447045"/>
                    </a:ext>
                  </a:extLst>
                </a:gridCol>
                <a:gridCol w="1122317">
                  <a:extLst>
                    <a:ext uri="{9D8B030D-6E8A-4147-A177-3AD203B41FA5}">
                      <a16:colId xmlns:a16="http://schemas.microsoft.com/office/drawing/2014/main" val="4051942932"/>
                    </a:ext>
                  </a:extLst>
                </a:gridCol>
                <a:gridCol w="1122317">
                  <a:extLst>
                    <a:ext uri="{9D8B030D-6E8A-4147-A177-3AD203B41FA5}">
                      <a16:colId xmlns:a16="http://schemas.microsoft.com/office/drawing/2014/main" val="1666161097"/>
                    </a:ext>
                  </a:extLst>
                </a:gridCol>
                <a:gridCol w="1122317">
                  <a:extLst>
                    <a:ext uri="{9D8B030D-6E8A-4147-A177-3AD203B41FA5}">
                      <a16:colId xmlns:a16="http://schemas.microsoft.com/office/drawing/2014/main" val="4224066203"/>
                    </a:ext>
                  </a:extLst>
                </a:gridCol>
                <a:gridCol w="1122317">
                  <a:extLst>
                    <a:ext uri="{9D8B030D-6E8A-4147-A177-3AD203B41FA5}">
                      <a16:colId xmlns:a16="http://schemas.microsoft.com/office/drawing/2014/main" val="2956374032"/>
                    </a:ext>
                  </a:extLst>
                </a:gridCol>
                <a:gridCol w="1122317">
                  <a:extLst>
                    <a:ext uri="{9D8B030D-6E8A-4147-A177-3AD203B41FA5}">
                      <a16:colId xmlns:a16="http://schemas.microsoft.com/office/drawing/2014/main" val="1297997533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dirty="0"/>
                        <a:t>Standard QPs (22, 27, 32, 37)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Low QPs (22, 27, 32, 37)</a:t>
                      </a: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773408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AI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RA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LDB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AI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RA 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LDB</a:t>
                      </a: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6308585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Fix Rice Parameter (K=1)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0.00%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-0.07%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0.09%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0.02%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0.01%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0.04%</a:t>
                      </a: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458818867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TGM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0.02%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-0.02%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-0.06%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/>
                        <a:t>-0.37%</a:t>
                      </a:r>
                      <a:endParaRPr lang="en-US" dirty="0"/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0.08%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-0.19%</a:t>
                      </a: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2519391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Fix Rice Parameter (K=2)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0.09%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0.07%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0.13%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-0.65%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-0.64%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-0.47%</a:t>
                      </a: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820212257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TGM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0.25%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0.11%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0.03%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-2.15%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-1.81%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-1.35%</a:t>
                      </a: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5472418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QP-dependent Rice Parameter*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0.09%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0.07%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0.13%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-0.90%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-0.63%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-0.79%</a:t>
                      </a: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14572843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TGM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0.25%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0.11%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0.03%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-3.55%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-2.97%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-2.08%</a:t>
                      </a: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6115286"/>
                  </a:ext>
                </a:extLst>
              </a:tr>
            </a:tbl>
          </a:graphicData>
        </a:graphic>
      </p:graphicFrame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D1BC20D4-4CD1-471D-821B-3D13B0B1A4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3590725"/>
              </p:ext>
            </p:extLst>
          </p:nvPr>
        </p:nvGraphicFramePr>
        <p:xfrm>
          <a:off x="2111380" y="6064619"/>
          <a:ext cx="9575802" cy="741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95967">
                  <a:extLst>
                    <a:ext uri="{9D8B030D-6E8A-4147-A177-3AD203B41FA5}">
                      <a16:colId xmlns:a16="http://schemas.microsoft.com/office/drawing/2014/main" val="3848844311"/>
                    </a:ext>
                  </a:extLst>
                </a:gridCol>
                <a:gridCol w="1595967">
                  <a:extLst>
                    <a:ext uri="{9D8B030D-6E8A-4147-A177-3AD203B41FA5}">
                      <a16:colId xmlns:a16="http://schemas.microsoft.com/office/drawing/2014/main" val="792911426"/>
                    </a:ext>
                  </a:extLst>
                </a:gridCol>
                <a:gridCol w="1595967">
                  <a:extLst>
                    <a:ext uri="{9D8B030D-6E8A-4147-A177-3AD203B41FA5}">
                      <a16:colId xmlns:a16="http://schemas.microsoft.com/office/drawing/2014/main" val="3666319014"/>
                    </a:ext>
                  </a:extLst>
                </a:gridCol>
                <a:gridCol w="1595967">
                  <a:extLst>
                    <a:ext uri="{9D8B030D-6E8A-4147-A177-3AD203B41FA5}">
                      <a16:colId xmlns:a16="http://schemas.microsoft.com/office/drawing/2014/main" val="3489560448"/>
                    </a:ext>
                  </a:extLst>
                </a:gridCol>
                <a:gridCol w="1595967">
                  <a:extLst>
                    <a:ext uri="{9D8B030D-6E8A-4147-A177-3AD203B41FA5}">
                      <a16:colId xmlns:a16="http://schemas.microsoft.com/office/drawing/2014/main" val="2940164148"/>
                    </a:ext>
                  </a:extLst>
                </a:gridCol>
                <a:gridCol w="1595967">
                  <a:extLst>
                    <a:ext uri="{9D8B030D-6E8A-4147-A177-3AD203B41FA5}">
                      <a16:colId xmlns:a16="http://schemas.microsoft.com/office/drawing/2014/main" val="37779302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QP value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1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Qp′</a:t>
                      </a:r>
                      <a:r>
                        <a:rPr lang="en-CA" sz="1800" kern="1200" baseline="-250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&lt;4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1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Qp′</a:t>
                      </a:r>
                      <a:r>
                        <a:rPr lang="en-CA" sz="1800" kern="1200" baseline="-250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&lt;8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1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Qp′</a:t>
                      </a:r>
                      <a:r>
                        <a:rPr lang="en-CA" sz="1800" kern="1200" baseline="-250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&lt;16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1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Qp′</a:t>
                      </a:r>
                      <a:r>
                        <a:rPr lang="en-CA" sz="1800" kern="1200" baseline="-250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&lt;32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Otherwise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29565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sz="1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cRiceParam</a:t>
                      </a:r>
                      <a:r>
                        <a:rPr lang="en-CA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(K)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448683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3F80008E-8925-4D99-997E-7C18E55EB5A0}"/>
              </a:ext>
            </a:extLst>
          </p:cNvPr>
          <p:cNvSpPr txBox="1"/>
          <p:nvPr/>
        </p:nvSpPr>
        <p:spPr>
          <a:xfrm>
            <a:off x="2111380" y="5695287"/>
            <a:ext cx="51360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*QP-dependent rice parameter derivation table:</a:t>
            </a:r>
          </a:p>
        </p:txBody>
      </p:sp>
    </p:spTree>
    <p:extLst>
      <p:ext uri="{BB962C8B-B14F-4D97-AF65-F5344CB8AC3E}">
        <p14:creationId xmlns:p14="http://schemas.microsoft.com/office/powerpoint/2010/main" val="21006797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/>
          <a:lstStyle/>
          <a:p>
            <a:pPr hangingPunct="0"/>
            <a:r>
              <a:rPr lang="en-US" dirty="0"/>
              <a:t>Anchor :VTM-6.0</a:t>
            </a:r>
          </a:p>
          <a:p>
            <a:pPr hangingPunct="0"/>
            <a:r>
              <a:rPr lang="en-US" dirty="0"/>
              <a:t>Test: Anchor + Fix Rice Parameter (K=1)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EF53A43-D2EE-4665-A136-943F4242E0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5840" y="2194560"/>
            <a:ext cx="5944402" cy="447494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F495A3B-27F5-46F5-A669-F1B84BA194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2194560"/>
            <a:ext cx="5944402" cy="463623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B9848AF-A29B-4255-86FD-1FF4C5347DEE}"/>
              </a:ext>
            </a:extLst>
          </p:cNvPr>
          <p:cNvSpPr/>
          <p:nvPr/>
        </p:nvSpPr>
        <p:spPr>
          <a:xfrm>
            <a:off x="3162453" y="6456918"/>
            <a:ext cx="16132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(</a:t>
            </a:r>
            <a:r>
              <a:rPr lang="en-US" dirty="0" err="1"/>
              <a:t>DualITree</a:t>
            </a:r>
            <a:r>
              <a:rPr lang="en-US" dirty="0"/>
              <a:t> = 0)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F88C0FF-50C7-4463-95F9-1F91BFB60CE1}"/>
              </a:ext>
            </a:extLst>
          </p:cNvPr>
          <p:cNvSpPr/>
          <p:nvPr/>
        </p:nvSpPr>
        <p:spPr>
          <a:xfrm>
            <a:off x="8188265" y="6456918"/>
            <a:ext cx="1555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(</a:t>
            </a:r>
            <a:r>
              <a:rPr lang="en-US" dirty="0" err="1"/>
              <a:t>DualITree</a:t>
            </a:r>
            <a:r>
              <a:rPr lang="en-US" dirty="0"/>
              <a:t> = 1)</a:t>
            </a:r>
          </a:p>
        </p:txBody>
      </p:sp>
    </p:spTree>
    <p:extLst>
      <p:ext uri="{BB962C8B-B14F-4D97-AF65-F5344CB8AC3E}">
        <p14:creationId xmlns:p14="http://schemas.microsoft.com/office/powerpoint/2010/main" val="14187918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/>
          <a:lstStyle/>
          <a:p>
            <a:pPr hangingPunct="0"/>
            <a:r>
              <a:rPr lang="en-US" dirty="0"/>
              <a:t>Anchor :VTM-6.0</a:t>
            </a:r>
          </a:p>
          <a:p>
            <a:pPr hangingPunct="0"/>
            <a:r>
              <a:rPr lang="en-US" dirty="0"/>
              <a:t>Test: Anchor + Fix Rice Parameter (</a:t>
            </a:r>
            <a:r>
              <a:rPr lang="en-US"/>
              <a:t>K=2)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6637B6A-13EF-4FA9-8FB9-5CB4ABE4A490}"/>
              </a:ext>
            </a:extLst>
          </p:cNvPr>
          <p:cNvSpPr/>
          <p:nvPr/>
        </p:nvSpPr>
        <p:spPr>
          <a:xfrm>
            <a:off x="3162453" y="6456918"/>
            <a:ext cx="16132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(</a:t>
            </a:r>
            <a:r>
              <a:rPr lang="en-US" dirty="0" err="1"/>
              <a:t>DualITree</a:t>
            </a:r>
            <a:r>
              <a:rPr lang="en-US" dirty="0"/>
              <a:t> = 0)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8390016-5F94-4227-AAC5-3704DB11CAD2}"/>
              </a:ext>
            </a:extLst>
          </p:cNvPr>
          <p:cNvSpPr/>
          <p:nvPr/>
        </p:nvSpPr>
        <p:spPr>
          <a:xfrm>
            <a:off x="8188265" y="6456918"/>
            <a:ext cx="1555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(</a:t>
            </a:r>
            <a:r>
              <a:rPr lang="en-US" dirty="0" err="1"/>
              <a:t>DualITree</a:t>
            </a:r>
            <a:r>
              <a:rPr lang="en-US" dirty="0"/>
              <a:t> = 1)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8547CA0-778C-4BFD-A5D6-6AA8851093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5840" y="2194560"/>
            <a:ext cx="5944402" cy="447494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72294C0-E863-4B9C-AB97-38EF35C4C5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2194560"/>
            <a:ext cx="5944402" cy="4474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6182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/>
          <a:lstStyle/>
          <a:p>
            <a:pPr hangingPunct="0"/>
            <a:r>
              <a:rPr lang="en-US" dirty="0"/>
              <a:t>Anchor :VTM-6.0 (IBC=0</a:t>
            </a:r>
            <a:r>
              <a:rPr lang="en-US" altLang="zh-TW" dirty="0"/>
              <a:t>)</a:t>
            </a:r>
            <a:endParaRPr lang="en-US" dirty="0"/>
          </a:p>
          <a:p>
            <a:pPr hangingPunct="0"/>
            <a:r>
              <a:rPr lang="en-US" dirty="0"/>
              <a:t>Test: Anchor + proposed fix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6637B6A-13EF-4FA9-8FB9-5CB4ABE4A490}"/>
              </a:ext>
            </a:extLst>
          </p:cNvPr>
          <p:cNvSpPr/>
          <p:nvPr/>
        </p:nvSpPr>
        <p:spPr>
          <a:xfrm>
            <a:off x="3162453" y="6456918"/>
            <a:ext cx="16132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(</a:t>
            </a:r>
            <a:r>
              <a:rPr lang="en-US" dirty="0" err="1"/>
              <a:t>DualITree</a:t>
            </a:r>
            <a:r>
              <a:rPr lang="en-US" dirty="0"/>
              <a:t> = 0)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8390016-5F94-4227-AAC5-3704DB11CAD2}"/>
              </a:ext>
            </a:extLst>
          </p:cNvPr>
          <p:cNvSpPr/>
          <p:nvPr/>
        </p:nvSpPr>
        <p:spPr>
          <a:xfrm>
            <a:off x="8188265" y="6456918"/>
            <a:ext cx="1555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(</a:t>
            </a:r>
            <a:r>
              <a:rPr lang="en-US" dirty="0" err="1"/>
              <a:t>DualITree</a:t>
            </a:r>
            <a:r>
              <a:rPr lang="en-US" dirty="0"/>
              <a:t> = 1)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91C4A3-524F-48D8-A56D-4C7FF7640D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5840" y="2194560"/>
            <a:ext cx="5944402" cy="447494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ABF1243-9859-49C3-87ED-BB99AC8D97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2194560"/>
            <a:ext cx="5944402" cy="4474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3126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hangingPunct="0"/>
            <a:r>
              <a:rPr lang="en-CA" dirty="0"/>
              <a:t>Propose to fix the un-aligned codewords design of PLT mode</a:t>
            </a:r>
          </a:p>
          <a:p>
            <a:pPr lvl="1" hangingPunct="0"/>
            <a:r>
              <a:rPr lang="en-CA" dirty="0"/>
              <a:t>Fix the physical meaning of prediction mode flag (e.g. 0</a:t>
            </a:r>
            <a:r>
              <a:rPr lang="en-CA" dirty="0">
                <a:sym typeface="Wingdings" panose="05000000000000000000" pitchFamily="2" charset="2"/>
              </a:rPr>
              <a:t>inter, 1intra)</a:t>
            </a:r>
            <a:endParaRPr lang="en-CA" dirty="0"/>
          </a:p>
          <a:p>
            <a:pPr lvl="1" hangingPunct="0"/>
            <a:r>
              <a:rPr lang="en-CA" dirty="0"/>
              <a:t>Simplify the signaling condition of PLT flag</a:t>
            </a:r>
          </a:p>
          <a:p>
            <a:pPr lvl="1" hangingPunct="0"/>
            <a:r>
              <a:rPr lang="en-US" dirty="0"/>
              <a:t>Negligible coding performance (minor coding gain)</a:t>
            </a:r>
          </a:p>
          <a:p>
            <a:pPr lvl="1" hangingPunct="0"/>
            <a:endParaRPr lang="en-US" dirty="0"/>
          </a:p>
          <a:p>
            <a:pPr hangingPunct="0"/>
            <a:r>
              <a:rPr lang="en-US" dirty="0"/>
              <a:t>Recommend to adopt </a:t>
            </a:r>
            <a:r>
              <a:rPr lang="en-US"/>
              <a:t>the proposed method into VVC</a:t>
            </a:r>
          </a:p>
          <a:p>
            <a:pPr hangingPunct="0"/>
            <a:r>
              <a:rPr lang="en-US" dirty="0"/>
              <a:t>Thanks for Alibaba being our cross-checker</a:t>
            </a:r>
          </a:p>
        </p:txBody>
      </p:sp>
    </p:spTree>
    <p:extLst>
      <p:ext uri="{BB962C8B-B14F-4D97-AF65-F5344CB8AC3E}">
        <p14:creationId xmlns:p14="http://schemas.microsoft.com/office/powerpoint/2010/main" val="9184097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F28C0-BFE7-4D0C-8068-0F7065F6A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0694"/>
            <a:ext cx="4439856" cy="1325563"/>
          </a:xfrm>
        </p:spPr>
        <p:txBody>
          <a:bodyPr>
            <a:normAutofit/>
          </a:bodyPr>
          <a:lstStyle/>
          <a:p>
            <a:r>
              <a:rPr lang="en-US" sz="5400" dirty="0"/>
              <a:t>Thank you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C8540DC-026A-4775-A5F8-979DED1F33E6}"/>
              </a:ext>
            </a:extLst>
          </p:cNvPr>
          <p:cNvSpPr/>
          <p:nvPr/>
        </p:nvSpPr>
        <p:spPr>
          <a:xfrm>
            <a:off x="4644288" y="3244334"/>
            <a:ext cx="29034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Standard QPs (22, 27, 32, 37)</a:t>
            </a:r>
          </a:p>
        </p:txBody>
      </p:sp>
    </p:spTree>
    <p:extLst>
      <p:ext uri="{BB962C8B-B14F-4D97-AF65-F5344CB8AC3E}">
        <p14:creationId xmlns:p14="http://schemas.microsoft.com/office/powerpoint/2010/main" val="6189494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0AF8237F-58FC-4F00-B50E-BC767E8CC3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5818" y="2742256"/>
            <a:ext cx="6173562" cy="115335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A2C0B36-29ED-4832-A09C-6DE33F94E4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5818" y="4107623"/>
            <a:ext cx="6173562" cy="2069340"/>
          </a:xfrm>
          <a:prstGeom prst="rect">
            <a:avLst/>
          </a:prstGeom>
        </p:spPr>
      </p:pic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C4EC6D25-B1EF-423C-A813-D2184A7A09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hangingPunct="0"/>
            <a:r>
              <a:rPr lang="en-US" dirty="0"/>
              <a:t>Rice Parameter </a:t>
            </a:r>
            <a:r>
              <a:rPr lang="en-US" dirty="0" err="1"/>
              <a:t>deriviation</a:t>
            </a:r>
            <a:r>
              <a:rPr lang="en-US" dirty="0"/>
              <a:t> in VTM6.0</a:t>
            </a:r>
          </a:p>
        </p:txBody>
      </p:sp>
    </p:spTree>
    <p:extLst>
      <p:ext uri="{BB962C8B-B14F-4D97-AF65-F5344CB8AC3E}">
        <p14:creationId xmlns:p14="http://schemas.microsoft.com/office/powerpoint/2010/main" val="37004439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624</TotalTime>
  <Words>607</Words>
  <Application>Microsoft Office PowerPoint</Application>
  <PresentationFormat>Widescreen</PresentationFormat>
  <Paragraphs>183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Source Han Sans CN Light</vt:lpstr>
      <vt:lpstr>Arial</vt:lpstr>
      <vt:lpstr>Calibri</vt:lpstr>
      <vt:lpstr>Calibri Light</vt:lpstr>
      <vt:lpstr>Office Theme</vt:lpstr>
      <vt:lpstr>PowerPoint Presentation</vt:lpstr>
      <vt:lpstr>Introduction</vt:lpstr>
      <vt:lpstr>Summary of Results</vt:lpstr>
      <vt:lpstr>Simulation Results</vt:lpstr>
      <vt:lpstr>Simulation Results</vt:lpstr>
      <vt:lpstr>Simulation Results</vt:lpstr>
      <vt:lpstr>Summary</vt:lpstr>
      <vt:lpstr>Thank you</vt:lpstr>
      <vt:lpstr>PowerPoint Presentation</vt:lpstr>
      <vt:lpstr>PowerPoint Presentation</vt:lpstr>
      <vt:lpstr>PowerPoint Presentation</vt:lpstr>
      <vt:lpstr>Summary of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yiwen Chen</dc:creator>
  <cp:lastModifiedBy>yiwen Chen</cp:lastModifiedBy>
  <cp:revision>265</cp:revision>
  <dcterms:created xsi:type="dcterms:W3CDTF">2018-09-04T21:01:33Z</dcterms:created>
  <dcterms:modified xsi:type="dcterms:W3CDTF">2019-10-05T10:23:10Z</dcterms:modified>
</cp:coreProperties>
</file>