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242" r:id="rId6"/>
    <p:sldId id="1246" r:id="rId7"/>
    <p:sldId id="1247" r:id="rId8"/>
    <p:sldId id="124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1242"/>
            <p14:sldId id="1246"/>
            <p14:sldId id="1247"/>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40" autoAdjust="0"/>
  </p:normalViewPr>
  <p:slideViewPr>
    <p:cSldViewPr snapToGrid="0">
      <p:cViewPr varScale="1">
        <p:scale>
          <a:sx n="85" d="100"/>
          <a:sy n="85" d="100"/>
        </p:scale>
        <p:origin x="59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96BCD26F-DA3C-45E0-8EC9-204EE8A1B912}"/>
    <pc:docChg chg="modSld">
      <pc:chgData name="Nan Hu" userId="3618843d-2054-4bcf-ad49-76f523b6d2da" providerId="ADAL" clId="{96BCD26F-DA3C-45E0-8EC9-204EE8A1B912}" dt="2019-10-06T10:40:42.543" v="0" actId="6549"/>
      <pc:docMkLst>
        <pc:docMk/>
      </pc:docMkLst>
      <pc:sldChg chg="modSp">
        <pc:chgData name="Nan Hu" userId="3618843d-2054-4bcf-ad49-76f523b6d2da" providerId="ADAL" clId="{96BCD26F-DA3C-45E0-8EC9-204EE8A1B912}" dt="2019-10-06T10:40:42.543" v="0" actId="6549"/>
        <pc:sldMkLst>
          <pc:docMk/>
          <pc:sldMk cId="1618349956" sldId="1247"/>
        </pc:sldMkLst>
        <pc:graphicFrameChg chg="modGraphic">
          <ac:chgData name="Nan Hu" userId="3618843d-2054-4bcf-ad49-76f523b6d2da" providerId="ADAL" clId="{96BCD26F-DA3C-45E0-8EC9-204EE8A1B912}" dt="2019-10-06T10:40:42.543" v="0" actId="6549"/>
          <ac:graphicFrameMkLst>
            <pc:docMk/>
            <pc:sldMk cId="1618349956" sldId="1247"/>
            <ac:graphicFrameMk id="11" creationId="{B7058B88-F30D-4BE4-A62C-E13F22DF91BF}"/>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10/6/2019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06.10.2019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brand.qualcomm.com/" TargetMode="Externa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Speaker name</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474242"/>
            <a:ext cx="7415930" cy="4551887"/>
          </a:xfrm>
        </p:spPr>
        <p:txBody>
          <a:bodyPr/>
          <a:lstStyle/>
          <a:p>
            <a:r>
              <a:rPr lang="en-US" spc="-300" dirty="0"/>
              <a:t>JVET-P0558: CE5-related: Reduced filter shape for cross component adaptive loop filter</a:t>
            </a:r>
            <a:endParaRPr lang="en-US"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C19628-CA62-4427-A686-2FAA87C15BD9}"/>
              </a:ext>
            </a:extLst>
          </p:cNvPr>
          <p:cNvSpPr txBox="1"/>
          <p:nvPr/>
        </p:nvSpPr>
        <p:spPr>
          <a:xfrm>
            <a:off x="525545" y="2186032"/>
            <a:ext cx="11140910" cy="2485937"/>
          </a:xfrm>
          <a:prstGeom prst="rect">
            <a:avLst/>
          </a:prstGeom>
          <a:noFill/>
          <a:ln>
            <a:noFill/>
          </a:ln>
        </p:spPr>
        <p:txBody>
          <a:bodyPr wrap="square" lIns="137160" tIns="91440" rIns="0" bIns="91440" rtlCol="0" anchor="ctr">
            <a:spAutoFit/>
          </a:bodyPr>
          <a:lstStyle/>
          <a:p>
            <a:pPr marL="0" lvl="7">
              <a:lnSpc>
                <a:spcPct val="86000"/>
              </a:lnSpc>
              <a:spcBef>
                <a:spcPts val="1800"/>
              </a:spcBef>
              <a:buSzPct val="100000"/>
              <a:buFont typeface="Microsoft Sans Serif" panose="020B0604020202020204" pitchFamily="34" charset="0"/>
              <a:buChar char="​"/>
            </a:pPr>
            <a:r>
              <a:rPr lang="en-US" sz="5500" dirty="0">
                <a:solidFill>
                  <a:srgbClr val="000000">
                    <a:lumMod val="85000"/>
                    <a:lumOff val="15000"/>
                  </a:srgbClr>
                </a:solidFill>
              </a:rPr>
              <a:t>This template is a condensed version for general external use. </a:t>
            </a:r>
          </a:p>
          <a:p>
            <a:pPr marL="0" lvl="6">
              <a:lnSpc>
                <a:spcPct val="107000"/>
              </a:lnSpc>
              <a:spcBef>
                <a:spcPts val="1200"/>
              </a:spcBef>
              <a:buFont typeface="Microsoft Sans Serif" panose="020B0604020202020204" pitchFamily="34" charset="0"/>
              <a:buChar char="​"/>
            </a:pPr>
            <a:r>
              <a:rPr lang="en-US" sz="2100" dirty="0">
                <a:solidFill>
                  <a:srgbClr val="000000">
                    <a:lumMod val="85000"/>
                    <a:lumOff val="15000"/>
                  </a:srgbClr>
                </a:solidFill>
              </a:rPr>
              <a:t>You can download more templates in the template sections at </a:t>
            </a:r>
            <a:r>
              <a:rPr lang="en-US" sz="2100" dirty="0">
                <a:solidFill>
                  <a:srgbClr val="000000">
                    <a:lumMod val="85000"/>
                    <a:lumOff val="15000"/>
                  </a:srgbClr>
                </a:solidFill>
                <a:hlinkClick r:id="rId2"/>
              </a:rPr>
              <a:t>https://brand.qualcomm.com</a:t>
            </a:r>
            <a:r>
              <a:rPr lang="en-US" sz="2100" dirty="0">
                <a:solidFill>
                  <a:srgbClr val="000000">
                    <a:lumMod val="85000"/>
                    <a:lumOff val="15000"/>
                  </a:srgbClr>
                </a:solidFill>
              </a:rPr>
              <a:t> </a:t>
            </a:r>
            <a:br>
              <a:rPr lang="en-US" sz="2100" dirty="0">
                <a:solidFill>
                  <a:srgbClr val="000000">
                    <a:lumMod val="85000"/>
                    <a:lumOff val="15000"/>
                  </a:srgbClr>
                </a:solidFill>
              </a:rPr>
            </a:br>
            <a:r>
              <a:rPr lang="en-US" sz="2100" dirty="0">
                <a:solidFill>
                  <a:srgbClr val="000000">
                    <a:lumMod val="85000"/>
                    <a:lumOff val="15000"/>
                  </a:srgbClr>
                </a:solidFill>
              </a:rPr>
              <a:t>or go/presentations.</a:t>
            </a:r>
          </a:p>
        </p:txBody>
      </p:sp>
    </p:spTree>
    <p:extLst>
      <p:ext uri="{BB962C8B-B14F-4D97-AF65-F5344CB8AC3E}">
        <p14:creationId xmlns:p14="http://schemas.microsoft.com/office/powerpoint/2010/main" val="76365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5882C7B-9991-462F-9BAE-D21A3736125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A0F7FBD0-1223-4029-B1A1-7CC675F12A2D}"/>
              </a:ext>
            </a:extLst>
          </p:cNvPr>
          <p:cNvSpPr>
            <a:spLocks noGrp="1"/>
          </p:cNvSpPr>
          <p:nvPr>
            <p:ph type="title"/>
          </p:nvPr>
        </p:nvSpPr>
        <p:spPr>
          <a:xfrm>
            <a:off x="495300" y="565125"/>
            <a:ext cx="11187112" cy="439479"/>
          </a:xfrm>
        </p:spPr>
        <p:txBody>
          <a:bodyPr/>
          <a:lstStyle/>
          <a:p>
            <a:r>
              <a:rPr lang="en-US" dirty="0"/>
              <a:t>Filter shape for CCALF</a:t>
            </a:r>
          </a:p>
        </p:txBody>
      </p:sp>
      <p:sp>
        <p:nvSpPr>
          <p:cNvPr id="4" name="Content Placeholder 3">
            <a:extLst>
              <a:ext uri="{FF2B5EF4-FFF2-40B4-BE49-F238E27FC236}">
                <a16:creationId xmlns:a16="http://schemas.microsoft.com/office/drawing/2014/main" id="{9CF6EA21-CFEB-4CDE-A443-F5E46F7B96E0}"/>
              </a:ext>
            </a:extLst>
          </p:cNvPr>
          <p:cNvSpPr>
            <a:spLocks noGrp="1"/>
          </p:cNvSpPr>
          <p:nvPr>
            <p:ph sz="quarter" idx="14"/>
          </p:nvPr>
        </p:nvSpPr>
        <p:spPr>
          <a:xfrm>
            <a:off x="495300" y="1088136"/>
            <a:ext cx="11187112" cy="4681727"/>
          </a:xfrm>
        </p:spPr>
        <p:txBody>
          <a:bodyPr/>
          <a:lstStyle/>
          <a:p>
            <a:r>
              <a:rPr lang="en-US" dirty="0"/>
              <a:t>Filter shape in CE5-2.1</a:t>
            </a:r>
          </a:p>
          <a:p>
            <a:endParaRPr lang="en-US" dirty="0"/>
          </a:p>
          <a:p>
            <a:endParaRPr lang="en-US" dirty="0"/>
          </a:p>
          <a:p>
            <a:endParaRPr lang="en-US" dirty="0"/>
          </a:p>
          <a:p>
            <a:endParaRPr lang="en-US" dirty="0"/>
          </a:p>
          <a:p>
            <a:r>
              <a:rPr lang="en-US" dirty="0"/>
              <a:t>Proposed filter shape</a:t>
            </a:r>
          </a:p>
        </p:txBody>
      </p:sp>
      <p:graphicFrame>
        <p:nvGraphicFramePr>
          <p:cNvPr id="6" name="Table 5">
            <a:extLst>
              <a:ext uri="{FF2B5EF4-FFF2-40B4-BE49-F238E27FC236}">
                <a16:creationId xmlns:a16="http://schemas.microsoft.com/office/drawing/2014/main" id="{5529755B-D50E-4FD0-AF81-268A99C84922}"/>
              </a:ext>
            </a:extLst>
          </p:cNvPr>
          <p:cNvGraphicFramePr>
            <a:graphicFrameLocks noGrp="1"/>
          </p:cNvGraphicFramePr>
          <p:nvPr>
            <p:extLst>
              <p:ext uri="{D42A27DB-BD31-4B8C-83A1-F6EECF244321}">
                <p14:modId xmlns:p14="http://schemas.microsoft.com/office/powerpoint/2010/main" val="1008173150"/>
              </p:ext>
            </p:extLst>
          </p:nvPr>
        </p:nvGraphicFramePr>
        <p:xfrm>
          <a:off x="3357349" y="1529079"/>
          <a:ext cx="2602991" cy="2240280"/>
        </p:xfrm>
        <a:graphic>
          <a:graphicData uri="http://schemas.openxmlformats.org/drawingml/2006/table">
            <a:tbl>
              <a:tblPr/>
              <a:tblGrid>
                <a:gridCol w="517261">
                  <a:extLst>
                    <a:ext uri="{9D8B030D-6E8A-4147-A177-3AD203B41FA5}">
                      <a16:colId xmlns:a16="http://schemas.microsoft.com/office/drawing/2014/main" val="2482139490"/>
                    </a:ext>
                  </a:extLst>
                </a:gridCol>
                <a:gridCol w="467203">
                  <a:extLst>
                    <a:ext uri="{9D8B030D-6E8A-4147-A177-3AD203B41FA5}">
                      <a16:colId xmlns:a16="http://schemas.microsoft.com/office/drawing/2014/main" val="2097722909"/>
                    </a:ext>
                  </a:extLst>
                </a:gridCol>
                <a:gridCol w="550633">
                  <a:extLst>
                    <a:ext uri="{9D8B030D-6E8A-4147-A177-3AD203B41FA5}">
                      <a16:colId xmlns:a16="http://schemas.microsoft.com/office/drawing/2014/main" val="1330199382"/>
                    </a:ext>
                  </a:extLst>
                </a:gridCol>
                <a:gridCol w="533947">
                  <a:extLst>
                    <a:ext uri="{9D8B030D-6E8A-4147-A177-3AD203B41FA5}">
                      <a16:colId xmlns:a16="http://schemas.microsoft.com/office/drawing/2014/main" val="1723882318"/>
                    </a:ext>
                  </a:extLst>
                </a:gridCol>
                <a:gridCol w="533947">
                  <a:extLst>
                    <a:ext uri="{9D8B030D-6E8A-4147-A177-3AD203B41FA5}">
                      <a16:colId xmlns:a16="http://schemas.microsoft.com/office/drawing/2014/main" val="1108833344"/>
                    </a:ext>
                  </a:extLst>
                </a:gridCol>
              </a:tblGrid>
              <a:tr h="326834">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val="1240715369"/>
                  </a:ext>
                </a:extLst>
              </a:tr>
              <a:tr h="326834">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4787201"/>
                  </a:ext>
                </a:extLst>
              </a:tr>
              <a:tr h="326834">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0782268"/>
                  </a:ext>
                </a:extLst>
              </a:tr>
              <a:tr h="326834">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7285607"/>
                  </a:ext>
                </a:extLst>
              </a:tr>
              <a:tr h="326834">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2400" b="0" i="0" u="none" strike="noStrike">
                          <a:solidFill>
                            <a:srgbClr val="000000"/>
                          </a:solidFill>
                          <a:effectLst/>
                          <a:latin typeface="Calibri" panose="020F0502020204030204" pitchFamily="34" charset="0"/>
                        </a:rPr>
                        <a:t>f11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5875"/>
                  </a:ext>
                </a:extLst>
              </a:tr>
              <a:tr h="326834">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2400" b="0" i="0" u="none" strike="noStrike">
                          <a:solidFill>
                            <a:srgbClr val="000000"/>
                          </a:solidFill>
                          <a:effectLst/>
                          <a:latin typeface="Calibri" panose="020F0502020204030204" pitchFamily="34" charset="0"/>
                        </a:rPr>
                        <a:t>f0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4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val="3511498488"/>
                  </a:ext>
                </a:extLst>
              </a:tr>
            </a:tbl>
          </a:graphicData>
        </a:graphic>
      </p:graphicFrame>
      <p:graphicFrame>
        <p:nvGraphicFramePr>
          <p:cNvPr id="8" name="Table 7">
            <a:extLst>
              <a:ext uri="{FF2B5EF4-FFF2-40B4-BE49-F238E27FC236}">
                <a16:creationId xmlns:a16="http://schemas.microsoft.com/office/drawing/2014/main" id="{C3785363-5F81-4A87-A4EC-A08C1F4E8AD8}"/>
              </a:ext>
            </a:extLst>
          </p:cNvPr>
          <p:cNvGraphicFramePr>
            <a:graphicFrameLocks noGrp="1"/>
          </p:cNvGraphicFramePr>
          <p:nvPr>
            <p:extLst>
              <p:ext uri="{D42A27DB-BD31-4B8C-83A1-F6EECF244321}">
                <p14:modId xmlns:p14="http://schemas.microsoft.com/office/powerpoint/2010/main" val="2606837912"/>
              </p:ext>
            </p:extLst>
          </p:nvPr>
        </p:nvGraphicFramePr>
        <p:xfrm>
          <a:off x="3485402" y="4533610"/>
          <a:ext cx="2346883" cy="1866900"/>
        </p:xfrm>
        <a:graphic>
          <a:graphicData uri="http://schemas.openxmlformats.org/drawingml/2006/table">
            <a:tbl>
              <a:tblPr/>
              <a:tblGrid>
                <a:gridCol w="481412">
                  <a:extLst>
                    <a:ext uri="{9D8B030D-6E8A-4147-A177-3AD203B41FA5}">
                      <a16:colId xmlns:a16="http://schemas.microsoft.com/office/drawing/2014/main" val="1872040309"/>
                    </a:ext>
                  </a:extLst>
                </a:gridCol>
                <a:gridCol w="421235">
                  <a:extLst>
                    <a:ext uri="{9D8B030D-6E8A-4147-A177-3AD203B41FA5}">
                      <a16:colId xmlns:a16="http://schemas.microsoft.com/office/drawing/2014/main" val="2464696549"/>
                    </a:ext>
                  </a:extLst>
                </a:gridCol>
                <a:gridCol w="441294">
                  <a:extLst>
                    <a:ext uri="{9D8B030D-6E8A-4147-A177-3AD203B41FA5}">
                      <a16:colId xmlns:a16="http://schemas.microsoft.com/office/drawing/2014/main" val="1904543475"/>
                    </a:ext>
                  </a:extLst>
                </a:gridCol>
                <a:gridCol w="501471">
                  <a:extLst>
                    <a:ext uri="{9D8B030D-6E8A-4147-A177-3AD203B41FA5}">
                      <a16:colId xmlns:a16="http://schemas.microsoft.com/office/drawing/2014/main" val="2711341138"/>
                    </a:ext>
                  </a:extLst>
                </a:gridCol>
                <a:gridCol w="501471">
                  <a:extLst>
                    <a:ext uri="{9D8B030D-6E8A-4147-A177-3AD203B41FA5}">
                      <a16:colId xmlns:a16="http://schemas.microsoft.com/office/drawing/2014/main" val="3124934025"/>
                    </a:ext>
                  </a:extLst>
                </a:gridCol>
              </a:tblGrid>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val="1057644384"/>
                  </a:ext>
                </a:extLst>
              </a:tr>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0959768"/>
                  </a:ext>
                </a:extLst>
              </a:tr>
              <a:tr h="182880">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347597"/>
                  </a:ext>
                </a:extLst>
              </a:tr>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2400" b="0" i="0" u="none" strike="noStrike">
                          <a:solidFill>
                            <a:srgbClr val="000000"/>
                          </a:solidFill>
                          <a:effectLst/>
                          <a:latin typeface="Calibri" panose="020F0502020204030204" pitchFamily="34" charset="0"/>
                        </a:rPr>
                        <a:t>f9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66712348"/>
                  </a:ext>
                </a:extLst>
              </a:tr>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2400" b="0" i="0" u="none" strike="noStrike">
                          <a:solidFill>
                            <a:srgbClr val="000000"/>
                          </a:solidFill>
                          <a:effectLst/>
                          <a:latin typeface="Calibri" panose="020F0502020204030204" pitchFamily="34" charset="0"/>
                        </a:rPr>
                        <a:t>f12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4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val="1302753127"/>
                  </a:ext>
                </a:extLst>
              </a:tr>
            </a:tbl>
          </a:graphicData>
        </a:graphic>
      </p:graphicFrame>
    </p:spTree>
    <p:extLst>
      <p:ext uri="{BB962C8B-B14F-4D97-AF65-F5344CB8AC3E}">
        <p14:creationId xmlns:p14="http://schemas.microsoft.com/office/powerpoint/2010/main" val="226062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Results</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graphicFrame>
        <p:nvGraphicFramePr>
          <p:cNvPr id="11" name="Table 11">
            <a:extLst>
              <a:ext uri="{FF2B5EF4-FFF2-40B4-BE49-F238E27FC236}">
                <a16:creationId xmlns:a16="http://schemas.microsoft.com/office/drawing/2014/main" id="{B7058B88-F30D-4BE4-A62C-E13F22DF91BF}"/>
              </a:ext>
            </a:extLst>
          </p:cNvPr>
          <p:cNvGraphicFramePr>
            <a:graphicFrameLocks noGrp="1"/>
          </p:cNvGraphicFramePr>
          <p:nvPr>
            <p:extLst>
              <p:ext uri="{D42A27DB-BD31-4B8C-83A1-F6EECF244321}">
                <p14:modId xmlns:p14="http://schemas.microsoft.com/office/powerpoint/2010/main" val="915255250"/>
              </p:ext>
            </p:extLst>
          </p:nvPr>
        </p:nvGraphicFramePr>
        <p:xfrm>
          <a:off x="815787" y="1410483"/>
          <a:ext cx="11313460" cy="3037840"/>
        </p:xfrm>
        <a:graphic>
          <a:graphicData uri="http://schemas.openxmlformats.org/drawingml/2006/table">
            <a:tbl>
              <a:tblPr firstRow="1" bandRow="1">
                <a:tableStyleId>{5C22544A-7EE6-4342-B048-85BDC9FD1C3A}</a:tableStyleId>
              </a:tblPr>
              <a:tblGrid>
                <a:gridCol w="1618822">
                  <a:extLst>
                    <a:ext uri="{9D8B030D-6E8A-4147-A177-3AD203B41FA5}">
                      <a16:colId xmlns:a16="http://schemas.microsoft.com/office/drawing/2014/main" val="4259357458"/>
                    </a:ext>
                  </a:extLst>
                </a:gridCol>
                <a:gridCol w="980944">
                  <a:extLst>
                    <a:ext uri="{9D8B030D-6E8A-4147-A177-3AD203B41FA5}">
                      <a16:colId xmlns:a16="http://schemas.microsoft.com/office/drawing/2014/main" val="308570888"/>
                    </a:ext>
                  </a:extLst>
                </a:gridCol>
                <a:gridCol w="744071">
                  <a:extLst>
                    <a:ext uri="{9D8B030D-6E8A-4147-A177-3AD203B41FA5}">
                      <a16:colId xmlns:a16="http://schemas.microsoft.com/office/drawing/2014/main" val="624309413"/>
                    </a:ext>
                  </a:extLst>
                </a:gridCol>
                <a:gridCol w="2805952">
                  <a:extLst>
                    <a:ext uri="{9D8B030D-6E8A-4147-A177-3AD203B41FA5}">
                      <a16:colId xmlns:a16="http://schemas.microsoft.com/office/drawing/2014/main" val="816247150"/>
                    </a:ext>
                  </a:extLst>
                </a:gridCol>
                <a:gridCol w="2572871">
                  <a:extLst>
                    <a:ext uri="{9D8B030D-6E8A-4147-A177-3AD203B41FA5}">
                      <a16:colId xmlns:a16="http://schemas.microsoft.com/office/drawing/2014/main" val="672327361"/>
                    </a:ext>
                  </a:extLst>
                </a:gridCol>
                <a:gridCol w="2590800">
                  <a:extLst>
                    <a:ext uri="{9D8B030D-6E8A-4147-A177-3AD203B41FA5}">
                      <a16:colId xmlns:a16="http://schemas.microsoft.com/office/drawing/2014/main" val="2327648233"/>
                    </a:ext>
                  </a:extLst>
                </a:gridCol>
              </a:tblGrid>
              <a:tr h="370840">
                <a:tc>
                  <a:txBody>
                    <a:bodyPr/>
                    <a:lstStyle/>
                    <a:p>
                      <a:r>
                        <a:rPr lang="en-US" dirty="0"/>
                        <a:t>Dynamic range of a </a:t>
                      </a:r>
                      <a:r>
                        <a:rPr lang="en-US" dirty="0" err="1"/>
                        <a:t>coeff</a:t>
                      </a:r>
                      <a:endParaRPr lang="en-US" dirty="0"/>
                    </a:p>
                  </a:txBody>
                  <a:tcPr/>
                </a:tc>
                <a:tc>
                  <a:txBody>
                    <a:bodyPr/>
                    <a:lstStyle/>
                    <a:p>
                      <a:r>
                        <a:rPr lang="en-US" dirty="0"/>
                        <a:t>Coding of </a:t>
                      </a:r>
                      <a:r>
                        <a:rPr lang="en-US" dirty="0" err="1"/>
                        <a:t>coeff</a:t>
                      </a:r>
                      <a:endParaRPr lang="en-US" dirty="0"/>
                    </a:p>
                  </a:txBody>
                  <a:tcPr/>
                </a:tc>
                <a:tc>
                  <a:txBody>
                    <a:bodyPr/>
                    <a:lstStyle/>
                    <a:p>
                      <a:r>
                        <a:rPr lang="en-US"/>
                        <a:t>Shiftonly</a:t>
                      </a:r>
                      <a:endParaRPr lang="en-US" dirty="0"/>
                    </a:p>
                  </a:txBody>
                  <a:tcPr/>
                </a:tc>
                <a:tc>
                  <a:txBody>
                    <a:bodyPr/>
                    <a:lstStyle/>
                    <a:p>
                      <a:r>
                        <a:rPr lang="en-US" dirty="0"/>
                        <a:t>All intra</a:t>
                      </a:r>
                    </a:p>
                  </a:txBody>
                  <a:tcPr/>
                </a:tc>
                <a:tc>
                  <a:txBody>
                    <a:bodyPr/>
                    <a:lstStyle/>
                    <a:p>
                      <a:r>
                        <a:rPr lang="en-US" dirty="0"/>
                        <a:t>Random access</a:t>
                      </a:r>
                    </a:p>
                  </a:txBody>
                  <a:tcPr/>
                </a:tc>
                <a:tc>
                  <a:txBody>
                    <a:bodyPr/>
                    <a:lstStyle/>
                    <a:p>
                      <a:r>
                        <a:rPr lang="en-US" dirty="0"/>
                        <a:t>Low Delay B</a:t>
                      </a:r>
                    </a:p>
                  </a:txBody>
                  <a:tcPr/>
                </a:tc>
                <a:extLst>
                  <a:ext uri="{0D108BD9-81ED-4DB2-BD59-A6C34878D82A}">
                    <a16:rowId xmlns:a16="http://schemas.microsoft.com/office/drawing/2014/main" val="2817366277"/>
                  </a:ext>
                </a:extLst>
              </a:tr>
              <a:tr h="370840">
                <a:tc>
                  <a:txBody>
                    <a:bodyPr/>
                    <a:lstStyle/>
                    <a:p>
                      <a:r>
                        <a:rPr lang="en-US" dirty="0"/>
                        <a:t>[-128,127]</a:t>
                      </a:r>
                    </a:p>
                  </a:txBody>
                  <a:tcPr/>
                </a:tc>
                <a:tc>
                  <a:txBody>
                    <a:bodyPr/>
                    <a:lstStyle/>
                    <a:p>
                      <a:r>
                        <a:rPr lang="en-US" dirty="0"/>
                        <a:t>EG3</a:t>
                      </a:r>
                    </a:p>
                  </a:txBody>
                  <a:tcPr/>
                </a:tc>
                <a:tc>
                  <a:txBody>
                    <a:bodyPr/>
                    <a:lstStyle/>
                    <a:p>
                      <a:r>
                        <a:rPr lang="en-US" dirty="0"/>
                        <a:t>No</a:t>
                      </a:r>
                    </a:p>
                  </a:txBody>
                  <a:tcPr/>
                </a:tc>
                <a:tc>
                  <a:txBody>
                    <a:bodyPr/>
                    <a:lstStyle/>
                    <a:p>
                      <a:r>
                        <a:rPr lang="en-US" dirty="0"/>
                        <a:t>0.00%/-0.26%/-0.27%</a:t>
                      </a:r>
                    </a:p>
                  </a:txBody>
                  <a:tcPr/>
                </a:tc>
                <a:tc>
                  <a:txBody>
                    <a:bodyPr/>
                    <a:lstStyle/>
                    <a:p>
                      <a:r>
                        <a:rPr lang="en-US" dirty="0"/>
                        <a:t>-0.01%/0.13%/-0.10%</a:t>
                      </a:r>
                    </a:p>
                  </a:txBody>
                  <a:tcPr/>
                </a:tc>
                <a:tc>
                  <a:txBody>
                    <a:bodyPr/>
                    <a:lstStyle/>
                    <a:p>
                      <a:r>
                        <a:rPr lang="en-US" dirty="0"/>
                        <a:t>-0.02%/0.24%/0.23%</a:t>
                      </a:r>
                    </a:p>
                  </a:txBody>
                  <a:tcPr/>
                </a:tc>
                <a:extLst>
                  <a:ext uri="{0D108BD9-81ED-4DB2-BD59-A6C34878D82A}">
                    <a16:rowId xmlns:a16="http://schemas.microsoft.com/office/drawing/2014/main" val="3647999087"/>
                  </a:ext>
                </a:extLst>
              </a:tr>
              <a:tr h="370840">
                <a:tc>
                  <a:txBody>
                    <a:bodyPr/>
                    <a:lstStyle/>
                    <a:p>
                      <a:r>
                        <a:rPr lang="en-US" dirty="0"/>
                        <a:t>[-32, 31]</a:t>
                      </a:r>
                    </a:p>
                  </a:txBody>
                  <a:tcPr/>
                </a:tc>
                <a:tc>
                  <a:txBody>
                    <a:bodyPr/>
                    <a:lstStyle/>
                    <a:p>
                      <a:r>
                        <a:rPr lang="en-US" dirty="0"/>
                        <a:t>FLC</a:t>
                      </a:r>
                    </a:p>
                  </a:txBody>
                  <a:tcPr/>
                </a:tc>
                <a:tc>
                  <a:txBody>
                    <a:bodyPr/>
                    <a:lstStyle/>
                    <a:p>
                      <a:r>
                        <a:rPr lang="en-US" dirty="0"/>
                        <a:t>No</a:t>
                      </a:r>
                    </a:p>
                  </a:txBody>
                  <a:tcPr/>
                </a:tc>
                <a:tc>
                  <a:txBody>
                    <a:bodyPr/>
                    <a:lstStyle/>
                    <a:p>
                      <a:r>
                        <a:rPr lang="en-US" dirty="0"/>
                        <a:t>0.00%/-0.19%/-0.23%</a:t>
                      </a:r>
                    </a:p>
                  </a:txBody>
                  <a:tcPr/>
                </a:tc>
                <a:tc>
                  <a:txBody>
                    <a:bodyPr/>
                    <a:lstStyle/>
                    <a:p>
                      <a:r>
                        <a:rPr lang="en-US" dirty="0"/>
                        <a:t>-0.01%/0.32%/0.02%</a:t>
                      </a:r>
                    </a:p>
                  </a:txBody>
                  <a:tcPr/>
                </a:tc>
                <a:tc>
                  <a:txBody>
                    <a:bodyPr/>
                    <a:lstStyle/>
                    <a:p>
                      <a:r>
                        <a:rPr lang="en-US" dirty="0"/>
                        <a:t>0.03%/0.32%/0.05%</a:t>
                      </a:r>
                    </a:p>
                  </a:txBody>
                  <a:tcPr/>
                </a:tc>
                <a:extLst>
                  <a:ext uri="{0D108BD9-81ED-4DB2-BD59-A6C34878D82A}">
                    <a16:rowId xmlns:a16="http://schemas.microsoft.com/office/drawing/2014/main" val="1202053046"/>
                  </a:ext>
                </a:extLst>
              </a:tr>
              <a:tr h="370840">
                <a:tc>
                  <a:txBody>
                    <a:bodyPr/>
                    <a:lstStyle/>
                    <a:p>
                      <a:r>
                        <a:rPr lang="en-US" dirty="0"/>
                        <a:t>[-16, 15]</a:t>
                      </a:r>
                    </a:p>
                  </a:txBody>
                  <a:tcPr/>
                </a:tc>
                <a:tc>
                  <a:txBody>
                    <a:bodyPr/>
                    <a:lstStyle/>
                    <a:p>
                      <a:r>
                        <a:rPr lang="en-US" dirty="0"/>
                        <a:t>FLC</a:t>
                      </a:r>
                    </a:p>
                  </a:txBody>
                  <a:tcPr/>
                </a:tc>
                <a:tc>
                  <a:txBody>
                    <a:bodyPr/>
                    <a:lstStyle/>
                    <a:p>
                      <a:r>
                        <a:rPr lang="en-US" dirty="0"/>
                        <a:t>No</a:t>
                      </a:r>
                    </a:p>
                  </a:txBody>
                  <a:tcPr/>
                </a:tc>
                <a:tc>
                  <a:txBody>
                    <a:bodyPr/>
                    <a:lstStyle/>
                    <a:p>
                      <a:r>
                        <a:rPr lang="en-US" dirty="0"/>
                        <a:t>-0.01%/-0.11%/-0.20%</a:t>
                      </a:r>
                    </a:p>
                  </a:txBody>
                  <a:tcPr/>
                </a:tc>
                <a:tc>
                  <a:txBody>
                    <a:bodyPr/>
                    <a:lstStyle/>
                    <a:p>
                      <a:r>
                        <a:rPr lang="en-US" dirty="0"/>
                        <a:t>-0.01%/0.31%/0.03%</a:t>
                      </a:r>
                    </a:p>
                  </a:txBody>
                  <a:tcPr/>
                </a:tc>
                <a:tc>
                  <a:txBody>
                    <a:bodyPr/>
                    <a:lstStyle/>
                    <a:p>
                      <a:r>
                        <a:rPr lang="en-US" dirty="0"/>
                        <a:t>-0.02%/0.08%/0.07%</a:t>
                      </a:r>
                    </a:p>
                  </a:txBody>
                  <a:tcPr/>
                </a:tc>
                <a:extLst>
                  <a:ext uri="{0D108BD9-81ED-4DB2-BD59-A6C34878D82A}">
                    <a16:rowId xmlns:a16="http://schemas.microsoft.com/office/drawing/2014/main" val="3135037995"/>
                  </a:ext>
                </a:extLst>
              </a:tr>
              <a:tr h="370840">
                <a:tc>
                  <a:txBody>
                    <a:bodyPr/>
                    <a:lstStyle/>
                    <a:p>
                      <a:r>
                        <a:rPr lang="en-US" dirty="0"/>
                        <a:t>-128, -64, -32 …0…128</a:t>
                      </a:r>
                    </a:p>
                  </a:txBody>
                  <a:tcPr/>
                </a:tc>
                <a:tc>
                  <a:txBody>
                    <a:bodyPr/>
                    <a:lstStyle/>
                    <a:p>
                      <a:r>
                        <a:rPr lang="en-US" dirty="0"/>
                        <a:t>EG1</a:t>
                      </a:r>
                    </a:p>
                  </a:txBody>
                  <a:tcPr/>
                </a:tc>
                <a:tc>
                  <a:txBody>
                    <a:bodyPr/>
                    <a:lstStyle/>
                    <a:p>
                      <a:r>
                        <a:rPr lang="en-US" dirty="0"/>
                        <a:t>Yes</a:t>
                      </a:r>
                    </a:p>
                  </a:txBody>
                  <a:tcPr/>
                </a:tc>
                <a:tc>
                  <a:txBody>
                    <a:bodyPr/>
                    <a:lstStyle/>
                    <a:p>
                      <a:r>
                        <a:rPr lang="en-US" dirty="0"/>
                        <a:t>-0.01%/0.03%/-0.04%</a:t>
                      </a:r>
                    </a:p>
                  </a:txBody>
                  <a:tcPr/>
                </a:tc>
                <a:tc>
                  <a:txBody>
                    <a:bodyPr/>
                    <a:lstStyle/>
                    <a:p>
                      <a:r>
                        <a:rPr lang="en-US" dirty="0"/>
                        <a:t>0.02%/0.36%/0.08%</a:t>
                      </a:r>
                    </a:p>
                  </a:txBody>
                  <a:tcPr/>
                </a:tc>
                <a:tc>
                  <a:txBody>
                    <a:bodyPr/>
                    <a:lstStyle/>
                    <a:p>
                      <a:r>
                        <a:rPr lang="en-US" dirty="0"/>
                        <a:t>0.01%/0.30%/0.09%</a:t>
                      </a:r>
                    </a:p>
                  </a:txBody>
                  <a:tcPr/>
                </a:tc>
                <a:extLst>
                  <a:ext uri="{0D108BD9-81ED-4DB2-BD59-A6C34878D82A}">
                    <a16:rowId xmlns:a16="http://schemas.microsoft.com/office/drawing/2014/main" val="3444017356"/>
                  </a:ext>
                </a:extLst>
              </a:tr>
              <a:tr h="370840">
                <a:tc>
                  <a:txBody>
                    <a:bodyPr/>
                    <a:lstStyle/>
                    <a:p>
                      <a:r>
                        <a:rPr lang="en-US" dirty="0"/>
                        <a:t>-64, -32…0…64</a:t>
                      </a:r>
                    </a:p>
                  </a:txBody>
                  <a:tcPr/>
                </a:tc>
                <a:tc>
                  <a:txBody>
                    <a:bodyPr/>
                    <a:lstStyle/>
                    <a:p>
                      <a:r>
                        <a:rPr lang="en-US" dirty="0"/>
                        <a:t>FLC</a:t>
                      </a:r>
                    </a:p>
                  </a:txBody>
                  <a:tcPr/>
                </a:tc>
                <a:tc>
                  <a:txBody>
                    <a:bodyPr/>
                    <a:lstStyle/>
                    <a:p>
                      <a:r>
                        <a:rPr lang="en-US" dirty="0"/>
                        <a:t>Yes</a:t>
                      </a:r>
                    </a:p>
                  </a:txBody>
                  <a:tcPr/>
                </a:tc>
                <a:tc>
                  <a:txBody>
                    <a:bodyPr/>
                    <a:lstStyle/>
                    <a:p>
                      <a:r>
                        <a:rPr lang="en-US" dirty="0"/>
                        <a:t>-0.01%/-0.03%/-0.05%</a:t>
                      </a:r>
                    </a:p>
                  </a:txBody>
                  <a:tcPr/>
                </a:tc>
                <a:tc>
                  <a:txBody>
                    <a:bodyPr/>
                    <a:lstStyle/>
                    <a:p>
                      <a:r>
                        <a:rPr lang="en-US" dirty="0"/>
                        <a:t>0.01%/0.35%/0.05%</a:t>
                      </a:r>
                    </a:p>
                  </a:txBody>
                  <a:tcPr/>
                </a:tc>
                <a:tc>
                  <a:txBody>
                    <a:bodyPr/>
                    <a:lstStyle/>
                    <a:p>
                      <a:r>
                        <a:rPr lang="en-US" dirty="0"/>
                        <a:t>0.00%/0.07%/0.26%</a:t>
                      </a:r>
                    </a:p>
                  </a:txBody>
                  <a:tcPr/>
                </a:tc>
                <a:extLst>
                  <a:ext uri="{0D108BD9-81ED-4DB2-BD59-A6C34878D82A}">
                    <a16:rowId xmlns:a16="http://schemas.microsoft.com/office/drawing/2014/main" val="4223754046"/>
                  </a:ext>
                </a:extLst>
              </a:tr>
            </a:tbl>
          </a:graphicData>
        </a:graphic>
      </p:graphicFrame>
    </p:spTree>
    <p:extLst>
      <p:ext uri="{BB962C8B-B14F-4D97-AF65-F5344CB8AC3E}">
        <p14:creationId xmlns:p14="http://schemas.microsoft.com/office/powerpoint/2010/main" val="161834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9F48D3F-835F-4E79-B3E5-225D6BBBE2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FE3355A-630F-4B8C-85D7-A70FC2B92702}">
  <ds:schemaRefs>
    <ds:schemaRef ds:uri="http://schemas.microsoft.com/sharepoint/v3/contenttype/forms"/>
  </ds:schemaRefs>
</ds:datastoreItem>
</file>

<file path=customXml/itemProps3.xml><?xml version="1.0" encoding="utf-8"?>
<ds:datastoreItem xmlns:ds="http://schemas.openxmlformats.org/officeDocument/2006/customXml" ds:itemID="{D4B5BDCD-C47E-4A0C-8278-B9CAE942361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28</TotalTime>
  <Words>238</Words>
  <Application>Microsoft Office PowerPoint</Application>
  <PresentationFormat>Widescreen</PresentationFormat>
  <Paragraphs>82</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Century Gothic</vt:lpstr>
      <vt:lpstr>Microsoft Sans Serif</vt:lpstr>
      <vt:lpstr>Qualcomm Executive External</vt:lpstr>
      <vt:lpstr>JVET-P0558: CE5-related: Reduced filter shape for cross component adaptive loop filter</vt:lpstr>
      <vt:lpstr>PowerPoint Presentation</vt:lpstr>
      <vt:lpstr>Filter shape for CCALF</vt:lpstr>
      <vt:lpstr>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JVET-P0558: CE5-related: Reduced filter shape for cross component adaptive loop filter</dc:title>
  <dc:creator>Nan Hu</dc:creator>
  <cp:lastModifiedBy>Nan Hu</cp:lastModifiedBy>
  <cp:revision>3</cp:revision>
  <dcterms:created xsi:type="dcterms:W3CDTF">2019-10-06T10:12:41Z</dcterms:created>
  <dcterms:modified xsi:type="dcterms:W3CDTF">2019-10-06T10:40:45Z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