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8"/>
  </p:notesMasterIdLst>
  <p:handoutMasterIdLst>
    <p:handoutMasterId r:id="rId9"/>
  </p:handoutMasterIdLst>
  <p:sldIdLst>
    <p:sldId id="1116" r:id="rId5"/>
    <p:sldId id="907" r:id="rId6"/>
    <p:sldId id="124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907"/>
            <p14:sldId id="12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7" autoAdjust="0"/>
    <p:restoredTop sz="94140" autoAdjust="0"/>
  </p:normalViewPr>
  <p:slideViewPr>
    <p:cSldViewPr snapToGrid="0">
      <p:cViewPr>
        <p:scale>
          <a:sx n="60" d="100"/>
          <a:sy n="60" d="100"/>
        </p:scale>
        <p:origin x="1550" y="61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10/4/2019</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04.10.2019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Nan Hu, Jie Dong, Vadim,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1507198"/>
            <a:ext cx="7415930" cy="2570447"/>
          </a:xfrm>
        </p:spPr>
        <p:txBody>
          <a:bodyPr/>
          <a:lstStyle/>
          <a:p>
            <a:r>
              <a:rPr lang="en-US" sz="4800" spc="-300" dirty="0"/>
              <a:t>CE5-related: Dynamic range reduction for coefficients of cross component adaptive loop filter</a:t>
            </a:r>
            <a:endParaRPr lang="en-US" sz="4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graphicFrame>
        <p:nvGraphicFramePr>
          <p:cNvPr id="12" name="Table 12">
            <a:extLst>
              <a:ext uri="{FF2B5EF4-FFF2-40B4-BE49-F238E27FC236}">
                <a16:creationId xmlns:a16="http://schemas.microsoft.com/office/drawing/2014/main" id="{0D9099DC-B0DE-498C-B94F-57AA668BA349}"/>
              </a:ext>
            </a:extLst>
          </p:cNvPr>
          <p:cNvGraphicFramePr>
            <a:graphicFrameLocks noGrp="1"/>
          </p:cNvGraphicFramePr>
          <p:nvPr>
            <p:extLst>
              <p:ext uri="{D42A27DB-BD31-4B8C-83A1-F6EECF244321}">
                <p14:modId xmlns:p14="http://schemas.microsoft.com/office/powerpoint/2010/main" val="1354322479"/>
              </p:ext>
            </p:extLst>
          </p:nvPr>
        </p:nvGraphicFramePr>
        <p:xfrm>
          <a:off x="0" y="575293"/>
          <a:ext cx="12420600" cy="4699000"/>
        </p:xfrm>
        <a:graphic>
          <a:graphicData uri="http://schemas.openxmlformats.org/drawingml/2006/table">
            <a:tbl>
              <a:tblPr firstRow="1" bandRow="1">
                <a:tableStyleId>{5C22544A-7EE6-4342-B048-85BDC9FD1C3A}</a:tableStyleId>
              </a:tblPr>
              <a:tblGrid>
                <a:gridCol w="1054100">
                  <a:extLst>
                    <a:ext uri="{9D8B030D-6E8A-4147-A177-3AD203B41FA5}">
                      <a16:colId xmlns:a16="http://schemas.microsoft.com/office/drawing/2014/main" val="635054214"/>
                    </a:ext>
                  </a:extLst>
                </a:gridCol>
                <a:gridCol w="647700">
                  <a:extLst>
                    <a:ext uri="{9D8B030D-6E8A-4147-A177-3AD203B41FA5}">
                      <a16:colId xmlns:a16="http://schemas.microsoft.com/office/drawing/2014/main" val="34978354"/>
                    </a:ext>
                  </a:extLst>
                </a:gridCol>
                <a:gridCol w="1320800">
                  <a:extLst>
                    <a:ext uri="{9D8B030D-6E8A-4147-A177-3AD203B41FA5}">
                      <a16:colId xmlns:a16="http://schemas.microsoft.com/office/drawing/2014/main" val="1928308486"/>
                    </a:ext>
                  </a:extLst>
                </a:gridCol>
                <a:gridCol w="2070100">
                  <a:extLst>
                    <a:ext uri="{9D8B030D-6E8A-4147-A177-3AD203B41FA5}">
                      <a16:colId xmlns:a16="http://schemas.microsoft.com/office/drawing/2014/main" val="573734706"/>
                    </a:ext>
                  </a:extLst>
                </a:gridCol>
                <a:gridCol w="685800">
                  <a:extLst>
                    <a:ext uri="{9D8B030D-6E8A-4147-A177-3AD203B41FA5}">
                      <a16:colId xmlns:a16="http://schemas.microsoft.com/office/drawing/2014/main" val="4192495346"/>
                    </a:ext>
                  </a:extLst>
                </a:gridCol>
                <a:gridCol w="2159000">
                  <a:extLst>
                    <a:ext uri="{9D8B030D-6E8A-4147-A177-3AD203B41FA5}">
                      <a16:colId xmlns:a16="http://schemas.microsoft.com/office/drawing/2014/main" val="1366299274"/>
                    </a:ext>
                  </a:extLst>
                </a:gridCol>
                <a:gridCol w="2146300">
                  <a:extLst>
                    <a:ext uri="{9D8B030D-6E8A-4147-A177-3AD203B41FA5}">
                      <a16:colId xmlns:a16="http://schemas.microsoft.com/office/drawing/2014/main" val="3212764035"/>
                    </a:ext>
                  </a:extLst>
                </a:gridCol>
                <a:gridCol w="2336800">
                  <a:extLst>
                    <a:ext uri="{9D8B030D-6E8A-4147-A177-3AD203B41FA5}">
                      <a16:colId xmlns:a16="http://schemas.microsoft.com/office/drawing/2014/main" val="615970116"/>
                    </a:ext>
                  </a:extLst>
                </a:gridCol>
              </a:tblGrid>
              <a:tr h="370840">
                <a:tc>
                  <a:txBody>
                    <a:bodyPr/>
                    <a:lstStyle/>
                    <a:p>
                      <a:endParaRPr lang="en-US" dirty="0"/>
                    </a:p>
                  </a:txBody>
                  <a:tcPr/>
                </a:tc>
                <a:tc>
                  <a:txBody>
                    <a:bodyPr/>
                    <a:lstStyle/>
                    <a:p>
                      <a:r>
                        <a:rPr lang="en-US" dirty="0"/>
                        <a:t>Bits</a:t>
                      </a:r>
                    </a:p>
                  </a:txBody>
                  <a:tcPr/>
                </a:tc>
                <a:tc>
                  <a:txBody>
                    <a:bodyPr/>
                    <a:lstStyle/>
                    <a:p>
                      <a:r>
                        <a:rPr lang="en-US" dirty="0"/>
                        <a:t>Integer dynamic range</a:t>
                      </a:r>
                    </a:p>
                  </a:txBody>
                  <a:tcPr/>
                </a:tc>
                <a:tc>
                  <a:txBody>
                    <a:bodyPr/>
                    <a:lstStyle/>
                    <a:p>
                      <a:r>
                        <a:rPr lang="en-US" dirty="0"/>
                        <a:t>Decimal dynamic range</a:t>
                      </a:r>
                    </a:p>
                  </a:txBody>
                  <a:tcPr/>
                </a:tc>
                <a:tc>
                  <a:txBody>
                    <a:bodyPr/>
                    <a:lstStyle/>
                    <a:p>
                      <a:r>
                        <a:rPr lang="en-US" dirty="0"/>
                        <a:t>Coefficient coding</a:t>
                      </a:r>
                    </a:p>
                  </a:txBody>
                  <a:tcPr/>
                </a:tc>
                <a:tc>
                  <a:txBody>
                    <a:bodyPr/>
                    <a:lstStyle/>
                    <a:p>
                      <a:r>
                        <a:rPr lang="en-US" dirty="0"/>
                        <a:t>AI over CE5.2.1</a:t>
                      </a:r>
                    </a:p>
                  </a:txBody>
                  <a:tcPr/>
                </a:tc>
                <a:tc>
                  <a:txBody>
                    <a:bodyPr/>
                    <a:lstStyle/>
                    <a:p>
                      <a:r>
                        <a:rPr lang="en-US" dirty="0"/>
                        <a:t>RA over CE5.2.1</a:t>
                      </a:r>
                    </a:p>
                  </a:txBody>
                  <a:tcPr/>
                </a:tc>
                <a:tc>
                  <a:txBody>
                    <a:bodyPr/>
                    <a:lstStyle/>
                    <a:p>
                      <a:r>
                        <a:rPr lang="en-US" dirty="0"/>
                        <a:t>LDB over CE5.2.1</a:t>
                      </a:r>
                    </a:p>
                  </a:txBody>
                  <a:tcPr/>
                </a:tc>
                <a:extLst>
                  <a:ext uri="{0D108BD9-81ED-4DB2-BD59-A6C34878D82A}">
                    <a16:rowId xmlns:a16="http://schemas.microsoft.com/office/drawing/2014/main" val="1266704965"/>
                  </a:ext>
                </a:extLst>
              </a:tr>
              <a:tr h="370840">
                <a:tc>
                  <a:txBody>
                    <a:bodyPr/>
                    <a:lstStyle/>
                    <a:p>
                      <a:r>
                        <a:rPr lang="en-US" dirty="0"/>
                        <a:t>CE5-2.1</a:t>
                      </a:r>
                    </a:p>
                  </a:txBody>
                  <a:tcPr/>
                </a:tc>
                <a:tc>
                  <a:txBody>
                    <a:bodyPr/>
                    <a:lstStyle/>
                    <a:p>
                      <a:r>
                        <a:rPr lang="en-US" dirty="0"/>
                        <a:t>8</a:t>
                      </a:r>
                    </a:p>
                  </a:txBody>
                  <a:tcPr/>
                </a:tc>
                <a:tc>
                  <a:txBody>
                    <a:bodyPr/>
                    <a:lstStyle/>
                    <a:p>
                      <a:r>
                        <a:rPr lang="en-US" dirty="0"/>
                        <a:t>[-128, 127)</a:t>
                      </a:r>
                    </a:p>
                  </a:txBody>
                  <a:tcPr/>
                </a:tc>
                <a:tc>
                  <a:txBody>
                    <a:bodyPr/>
                    <a:lstStyle/>
                    <a:p>
                      <a:r>
                        <a:rPr lang="en-US" dirty="0"/>
                        <a:t>[-1.0, 1.0)</a:t>
                      </a:r>
                    </a:p>
                  </a:txBody>
                  <a:tcPr/>
                </a:tc>
                <a:tc>
                  <a:txBody>
                    <a:bodyPr/>
                    <a:lstStyle/>
                    <a:p>
                      <a:r>
                        <a:rPr lang="en-US" dirty="0"/>
                        <a:t>EG3</a:t>
                      </a:r>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16432241"/>
                  </a:ext>
                </a:extLst>
              </a:tr>
              <a:tr h="370840">
                <a:tc>
                  <a:txBody>
                    <a:bodyPr/>
                    <a:lstStyle/>
                    <a:p>
                      <a:r>
                        <a:rPr lang="en-US" dirty="0"/>
                        <a:t>T1</a:t>
                      </a:r>
                    </a:p>
                  </a:txBody>
                  <a:tcPr/>
                </a:tc>
                <a:tc>
                  <a:txBody>
                    <a:bodyPr/>
                    <a:lstStyle/>
                    <a:p>
                      <a:r>
                        <a:rPr lang="en-US" dirty="0"/>
                        <a:t>8</a:t>
                      </a:r>
                    </a:p>
                  </a:txBody>
                  <a:tcPr/>
                </a:tc>
                <a:tc>
                  <a:txBody>
                    <a:bodyPr/>
                    <a:lstStyle/>
                    <a:p>
                      <a:r>
                        <a:rPr lang="en-US" dirty="0"/>
                        <a:t>[-128, 127)</a:t>
                      </a:r>
                    </a:p>
                  </a:txBody>
                  <a:tcPr/>
                </a:tc>
                <a:tc>
                  <a:txBody>
                    <a:bodyPr/>
                    <a:lstStyle/>
                    <a:p>
                      <a:r>
                        <a:rPr lang="en-US" dirty="0"/>
                        <a:t>[-1.0, 1.0)</a:t>
                      </a:r>
                    </a:p>
                  </a:txBody>
                  <a:tcPr/>
                </a:tc>
                <a:tc>
                  <a:txBody>
                    <a:bodyPr/>
                    <a:lstStyle/>
                    <a:p>
                      <a:r>
                        <a:rPr lang="en-US" dirty="0"/>
                        <a:t>FLC</a:t>
                      </a:r>
                    </a:p>
                  </a:txBody>
                  <a:tcPr/>
                </a:tc>
                <a:tc>
                  <a:txBody>
                    <a:bodyPr/>
                    <a:lstStyle/>
                    <a:p>
                      <a:r>
                        <a:rPr lang="en-US" sz="1600" dirty="0"/>
                        <a:t> 0.02%/0.05%/0.14%</a:t>
                      </a:r>
                    </a:p>
                  </a:txBody>
                  <a:tcPr/>
                </a:tc>
                <a:tc>
                  <a:txBody>
                    <a:bodyPr/>
                    <a:lstStyle/>
                    <a:p>
                      <a:r>
                        <a:rPr lang="en-US" sz="1600" dirty="0"/>
                        <a:t>-0.01%/0.34%/0.32%</a:t>
                      </a:r>
                    </a:p>
                  </a:txBody>
                  <a:tcPr/>
                </a:tc>
                <a:tc>
                  <a:txBody>
                    <a:bodyPr/>
                    <a:lstStyle/>
                    <a:p>
                      <a:r>
                        <a:rPr lang="en-US" sz="1600" dirty="0"/>
                        <a:t>-0.03%/0.58%/0.70%</a:t>
                      </a:r>
                    </a:p>
                  </a:txBody>
                  <a:tcPr/>
                </a:tc>
                <a:extLst>
                  <a:ext uri="{0D108BD9-81ED-4DB2-BD59-A6C34878D82A}">
                    <a16:rowId xmlns:a16="http://schemas.microsoft.com/office/drawing/2014/main" val="1187390311"/>
                  </a:ext>
                </a:extLst>
              </a:tr>
              <a:tr h="370840">
                <a:tc>
                  <a:txBody>
                    <a:bodyPr/>
                    <a:lstStyle/>
                    <a:p>
                      <a:r>
                        <a:rPr lang="en-US" dirty="0"/>
                        <a:t>T2</a:t>
                      </a:r>
                    </a:p>
                  </a:txBody>
                  <a:tcPr/>
                </a:tc>
                <a:tc>
                  <a:txBody>
                    <a:bodyPr/>
                    <a:lstStyle/>
                    <a:p>
                      <a:r>
                        <a:rPr lang="en-US" dirty="0"/>
                        <a:t>6</a:t>
                      </a:r>
                    </a:p>
                  </a:txBody>
                  <a:tcPr/>
                </a:tc>
                <a:tc>
                  <a:txBody>
                    <a:bodyPr/>
                    <a:lstStyle/>
                    <a:p>
                      <a:r>
                        <a:rPr lang="en-US" dirty="0"/>
                        <a:t>[-32, 31)</a:t>
                      </a:r>
                    </a:p>
                  </a:txBody>
                  <a:tcPr/>
                </a:tc>
                <a:tc>
                  <a:txBody>
                    <a:bodyPr/>
                    <a:lstStyle/>
                    <a:p>
                      <a:r>
                        <a:rPr lang="en-US" dirty="0"/>
                        <a:t>[-0.25, 0.25)</a:t>
                      </a:r>
                    </a:p>
                  </a:txBody>
                  <a:tcPr/>
                </a:tc>
                <a:tc>
                  <a:txBody>
                    <a:bodyPr/>
                    <a:lstStyle/>
                    <a:p>
                      <a:r>
                        <a:rPr lang="en-US" dirty="0"/>
                        <a:t>EG3</a:t>
                      </a:r>
                    </a:p>
                  </a:txBody>
                  <a:tcPr/>
                </a:tc>
                <a:tc>
                  <a:txBody>
                    <a:bodyPr/>
                    <a:lstStyle/>
                    <a:p>
                      <a:r>
                        <a:rPr lang="en-US" sz="1600" dirty="0"/>
                        <a:t> 0.00%/0.05%/0.00%</a:t>
                      </a:r>
                    </a:p>
                  </a:txBody>
                  <a:tcPr/>
                </a:tc>
                <a:tc>
                  <a:txBody>
                    <a:bodyPr/>
                    <a:lstStyle/>
                    <a:p>
                      <a:r>
                        <a:rPr lang="en-US" sz="1600" dirty="0"/>
                        <a:t> 0.00%/0.02%/0.00%</a:t>
                      </a:r>
                    </a:p>
                  </a:txBody>
                  <a:tcPr/>
                </a:tc>
                <a:tc>
                  <a:txBody>
                    <a:bodyPr/>
                    <a:lstStyle/>
                    <a:p>
                      <a:r>
                        <a:rPr lang="en-US" sz="1600" dirty="0"/>
                        <a:t> 0.00%/0.01/0.09%</a:t>
                      </a:r>
                    </a:p>
                  </a:txBody>
                  <a:tcPr/>
                </a:tc>
                <a:extLst>
                  <a:ext uri="{0D108BD9-81ED-4DB2-BD59-A6C34878D82A}">
                    <a16:rowId xmlns:a16="http://schemas.microsoft.com/office/drawing/2014/main" val="3036816789"/>
                  </a:ext>
                </a:extLst>
              </a:tr>
              <a:tr h="370840">
                <a:tc>
                  <a:txBody>
                    <a:bodyPr/>
                    <a:lstStyle/>
                    <a:p>
                      <a:r>
                        <a:rPr lang="en-US" dirty="0"/>
                        <a:t>T3</a:t>
                      </a:r>
                    </a:p>
                  </a:txBody>
                  <a:tcPr/>
                </a:tc>
                <a:tc>
                  <a:txBody>
                    <a:bodyPr/>
                    <a:lstStyle/>
                    <a:p>
                      <a:r>
                        <a:rPr lang="en-US" dirty="0"/>
                        <a:t>6</a:t>
                      </a:r>
                    </a:p>
                  </a:txBody>
                  <a:tcPr/>
                </a:tc>
                <a:tc>
                  <a:txBody>
                    <a:bodyPr/>
                    <a:lstStyle/>
                    <a:p>
                      <a:r>
                        <a:rPr lang="en-US" dirty="0"/>
                        <a:t>[-32, 31)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[-0.25, 0.25)</a:t>
                      </a:r>
                    </a:p>
                  </a:txBody>
                  <a:tcPr/>
                </a:tc>
                <a:tc>
                  <a:txBody>
                    <a:bodyPr/>
                    <a:lstStyle/>
                    <a:p>
                      <a:r>
                        <a:rPr lang="en-US" dirty="0"/>
                        <a:t>FLC</a:t>
                      </a:r>
                    </a:p>
                  </a:txBody>
                  <a:tcPr/>
                </a:tc>
                <a:tc>
                  <a:txBody>
                    <a:bodyPr/>
                    <a:lstStyle/>
                    <a:p>
                      <a:r>
                        <a:rPr lang="en-US" sz="1600" dirty="0"/>
                        <a:t> 0.01%/0.06%/0.04%</a:t>
                      </a:r>
                    </a:p>
                  </a:txBody>
                  <a:tcPr/>
                </a:tc>
                <a:tc>
                  <a:txBody>
                    <a:bodyPr/>
                    <a:lstStyle/>
                    <a:p>
                      <a:r>
                        <a:rPr lang="en-US" sz="1600" dirty="0"/>
                        <a:t>-0.01%/0.16%/0.13%</a:t>
                      </a:r>
                    </a:p>
                  </a:txBody>
                  <a:tcPr/>
                </a:tc>
                <a:tc>
                  <a:txBody>
                    <a:bodyPr/>
                    <a:lstStyle/>
                    <a:p>
                      <a:r>
                        <a:rPr lang="en-US" sz="1600" dirty="0"/>
                        <a:t> 0.02%/0.10%/0.16%</a:t>
                      </a:r>
                    </a:p>
                  </a:txBody>
                  <a:tcPr/>
                </a:tc>
                <a:extLst>
                  <a:ext uri="{0D108BD9-81ED-4DB2-BD59-A6C34878D82A}">
                    <a16:rowId xmlns:a16="http://schemas.microsoft.com/office/drawing/2014/main" val="3085095329"/>
                  </a:ext>
                </a:extLst>
              </a:tr>
              <a:tr h="370840">
                <a:tc>
                  <a:txBody>
                    <a:bodyPr/>
                    <a:lstStyle/>
                    <a:p>
                      <a:r>
                        <a:rPr lang="en-US" dirty="0"/>
                        <a:t>T4</a:t>
                      </a:r>
                    </a:p>
                  </a:txBody>
                  <a:tcPr/>
                </a:tc>
                <a:tc>
                  <a:txBody>
                    <a:bodyPr/>
                    <a:lstStyle/>
                    <a:p>
                      <a:r>
                        <a:rPr lang="en-US" dirty="0"/>
                        <a:t>5</a:t>
                      </a:r>
                    </a:p>
                  </a:txBody>
                  <a:tcPr/>
                </a:tc>
                <a:tc>
                  <a:txBody>
                    <a:bodyPr/>
                    <a:lstStyle/>
                    <a:p>
                      <a:r>
                        <a:rPr lang="en-US" dirty="0"/>
                        <a:t>[-16, 15)</a:t>
                      </a:r>
                    </a:p>
                  </a:txBody>
                  <a:tcPr/>
                </a:tc>
                <a:tc>
                  <a:txBody>
                    <a:bodyPr/>
                    <a:lstStyle/>
                    <a:p>
                      <a:r>
                        <a:rPr lang="en-US" dirty="0"/>
                        <a:t>[-0.125, 0.125)</a:t>
                      </a:r>
                    </a:p>
                  </a:txBody>
                  <a:tcPr/>
                </a:tc>
                <a:tc>
                  <a:txBody>
                    <a:bodyPr/>
                    <a:lstStyle/>
                    <a:p>
                      <a:r>
                        <a:rPr lang="en-US" dirty="0"/>
                        <a:t>EG3</a:t>
                      </a:r>
                    </a:p>
                  </a:txBody>
                  <a:tcPr/>
                </a:tc>
                <a:tc>
                  <a:txBody>
                    <a:bodyPr/>
                    <a:lstStyle/>
                    <a:p>
                      <a:r>
                        <a:rPr lang="en-US" sz="1600" dirty="0"/>
                        <a:t>-0.01%/0.17%/0.05%</a:t>
                      </a:r>
                    </a:p>
                  </a:txBody>
                  <a:tcPr/>
                </a:tc>
                <a:tc>
                  <a:txBody>
                    <a:bodyPr/>
                    <a:lstStyle/>
                    <a:p>
                      <a:r>
                        <a:rPr lang="en-US" sz="1600" dirty="0"/>
                        <a:t> 0.00%/0.12%/0.07%</a:t>
                      </a:r>
                    </a:p>
                  </a:txBody>
                  <a:tcPr/>
                </a:tc>
                <a:tc>
                  <a:txBody>
                    <a:bodyPr/>
                    <a:lstStyle/>
                    <a:p>
                      <a:r>
                        <a:rPr lang="en-US" sz="1600" dirty="0"/>
                        <a:t> 0.00%/0.03%/0.09%</a:t>
                      </a:r>
                    </a:p>
                  </a:txBody>
                  <a:tcPr/>
                </a:tc>
                <a:extLst>
                  <a:ext uri="{0D108BD9-81ED-4DB2-BD59-A6C34878D82A}">
                    <a16:rowId xmlns:a16="http://schemas.microsoft.com/office/drawing/2014/main" val="3238415458"/>
                  </a:ext>
                </a:extLst>
              </a:tr>
              <a:tr h="370840">
                <a:tc>
                  <a:txBody>
                    <a:bodyPr/>
                    <a:lstStyle/>
                    <a:p>
                      <a:r>
                        <a:rPr lang="en-US" dirty="0"/>
                        <a:t>T5</a:t>
                      </a:r>
                    </a:p>
                  </a:txBody>
                  <a:tcPr/>
                </a:tc>
                <a:tc>
                  <a:txBody>
                    <a:bodyPr/>
                    <a:lstStyle/>
                    <a:p>
                      <a:r>
                        <a:rPr lang="en-US" dirty="0"/>
                        <a:t>5</a:t>
                      </a:r>
                    </a:p>
                  </a:txBody>
                  <a:tcPr/>
                </a:tc>
                <a:tc>
                  <a:txBody>
                    <a:bodyPr/>
                    <a:lstStyle/>
                    <a:p>
                      <a:r>
                        <a:rPr lang="en-US" dirty="0"/>
                        <a:t>[-16, 15)</a:t>
                      </a:r>
                    </a:p>
                  </a:txBody>
                  <a:tcPr/>
                </a:tc>
                <a:tc>
                  <a:txBody>
                    <a:bodyPr/>
                    <a:lstStyle/>
                    <a:p>
                      <a:r>
                        <a:rPr lang="en-US" dirty="0"/>
                        <a:t>[-0.125, 0.125)</a:t>
                      </a:r>
                    </a:p>
                  </a:txBody>
                  <a:tcPr/>
                </a:tc>
                <a:tc>
                  <a:txBody>
                    <a:bodyPr/>
                    <a:lstStyle/>
                    <a:p>
                      <a:r>
                        <a:rPr lang="en-US" dirty="0"/>
                        <a:t>FLC</a:t>
                      </a:r>
                    </a:p>
                  </a:txBody>
                  <a:tcPr/>
                </a:tc>
                <a:tc>
                  <a:txBody>
                    <a:bodyPr/>
                    <a:lstStyle/>
                    <a:p>
                      <a:r>
                        <a:rPr lang="en-US" sz="1600" dirty="0"/>
                        <a:t> 0.00%/0.17%/0.05%</a:t>
                      </a:r>
                    </a:p>
                  </a:txBody>
                  <a:tcPr/>
                </a:tc>
                <a:tc>
                  <a:txBody>
                    <a:bodyPr/>
                    <a:lstStyle/>
                    <a:p>
                      <a:r>
                        <a:rPr lang="en-US" sz="1600" dirty="0"/>
                        <a:t>-0.01%/0.15%/0.10%</a:t>
                      </a:r>
                    </a:p>
                  </a:txBody>
                  <a:tcPr/>
                </a:tc>
                <a:tc>
                  <a:txBody>
                    <a:bodyPr/>
                    <a:lstStyle/>
                    <a:p>
                      <a:r>
                        <a:rPr lang="en-US" sz="1600" dirty="0"/>
                        <a:t>-0.01%/0.14%/-0.08%</a:t>
                      </a:r>
                    </a:p>
                  </a:txBody>
                  <a:tcPr/>
                </a:tc>
                <a:extLst>
                  <a:ext uri="{0D108BD9-81ED-4DB2-BD59-A6C34878D82A}">
                    <a16:rowId xmlns:a16="http://schemas.microsoft.com/office/drawing/2014/main" val="673850318"/>
                  </a:ext>
                </a:extLst>
              </a:tr>
              <a:tr h="370840">
                <a:tc>
                  <a:txBody>
                    <a:bodyPr/>
                    <a:lstStyle/>
                    <a:p>
                      <a:r>
                        <a:rPr lang="en-US" dirty="0"/>
                        <a:t>T6</a:t>
                      </a:r>
                    </a:p>
                  </a:txBody>
                  <a:tcPr/>
                </a:tc>
                <a:tc>
                  <a:txBody>
                    <a:bodyPr/>
                    <a:lstStyle/>
                    <a:p>
                      <a:r>
                        <a:rPr lang="en-US" dirty="0"/>
                        <a:t>4</a:t>
                      </a:r>
                    </a:p>
                  </a:txBody>
                  <a:tcPr/>
                </a:tc>
                <a:tc>
                  <a:txBody>
                    <a:bodyPr/>
                    <a:lstStyle/>
                    <a:p>
                      <a:r>
                        <a:rPr lang="en-US" dirty="0"/>
                        <a:t>[-8,    7)</a:t>
                      </a:r>
                    </a:p>
                  </a:txBody>
                  <a:tcPr/>
                </a:tc>
                <a:tc>
                  <a:txBody>
                    <a:bodyPr/>
                    <a:lstStyle/>
                    <a:p>
                      <a:r>
                        <a:rPr lang="en-US" dirty="0"/>
                        <a:t>[-0.0625, 0.0625)</a:t>
                      </a:r>
                    </a:p>
                  </a:txBody>
                  <a:tcPr/>
                </a:tc>
                <a:tc>
                  <a:txBody>
                    <a:bodyPr/>
                    <a:lstStyle/>
                    <a:p>
                      <a:r>
                        <a:rPr lang="en-US" dirty="0"/>
                        <a:t>FLC</a:t>
                      </a:r>
                    </a:p>
                  </a:txBody>
                  <a:tcPr/>
                </a:tc>
                <a:tc>
                  <a:txBody>
                    <a:bodyPr/>
                    <a:lstStyle/>
                    <a:p>
                      <a:r>
                        <a:rPr lang="en-US" sz="1600" dirty="0"/>
                        <a:t>-0.01%/0.29%/0.19%</a:t>
                      </a:r>
                    </a:p>
                  </a:txBody>
                  <a:tcPr/>
                </a:tc>
                <a:tc>
                  <a:txBody>
                    <a:bodyPr/>
                    <a:lstStyle/>
                    <a:p>
                      <a:r>
                        <a:rPr lang="en-US" sz="1600" dirty="0"/>
                        <a:t> 0.00%/0.38%/0.30%</a:t>
                      </a:r>
                    </a:p>
                  </a:txBody>
                  <a:tcPr/>
                </a:tc>
                <a:tc>
                  <a:txBody>
                    <a:bodyPr/>
                    <a:lstStyle/>
                    <a:p>
                      <a:r>
                        <a:rPr lang="en-US" sz="1600" dirty="0"/>
                        <a:t> 0.01%/-0.08%/-0.11%</a:t>
                      </a:r>
                    </a:p>
                  </a:txBody>
                  <a:tcPr/>
                </a:tc>
                <a:extLst>
                  <a:ext uri="{0D108BD9-81ED-4DB2-BD59-A6C34878D82A}">
                    <a16:rowId xmlns:a16="http://schemas.microsoft.com/office/drawing/2014/main" val="3968622121"/>
                  </a:ext>
                </a:extLst>
              </a:tr>
              <a:tr h="370840">
                <a:tc>
                  <a:txBody>
                    <a:bodyPr/>
                    <a:lstStyle/>
                    <a:p>
                      <a:r>
                        <a:rPr lang="en-US" dirty="0"/>
                        <a:t>T7</a:t>
                      </a:r>
                    </a:p>
                  </a:txBody>
                  <a:tcPr/>
                </a:tc>
                <a:tc>
                  <a:txBody>
                    <a:bodyPr/>
                    <a:lstStyle/>
                    <a:p>
                      <a:r>
                        <a:rPr lang="en-US" dirty="0"/>
                        <a:t>3</a:t>
                      </a:r>
                    </a:p>
                  </a:txBody>
                  <a:tcPr/>
                </a:tc>
                <a:tc>
                  <a:txBody>
                    <a:bodyPr/>
                    <a:lstStyle/>
                    <a:p>
                      <a:r>
                        <a:rPr lang="en-US" dirty="0"/>
                        <a:t>[-4,    3)</a:t>
                      </a:r>
                    </a:p>
                  </a:txBody>
                  <a:tcPr/>
                </a:tc>
                <a:tc>
                  <a:txBody>
                    <a:bodyPr/>
                    <a:lstStyle/>
                    <a:p>
                      <a:r>
                        <a:rPr lang="en-US" dirty="0"/>
                        <a:t>[-0.03125</a:t>
                      </a:r>
                      <a:r>
                        <a:rPr lang="en-US"/>
                        <a:t>,    0.03125</a:t>
                      </a:r>
                      <a:r>
                        <a:rPr lang="en-US" dirty="0"/>
                        <a:t>)</a:t>
                      </a:r>
                    </a:p>
                  </a:txBody>
                  <a:tcPr/>
                </a:tc>
                <a:tc>
                  <a:txBody>
                    <a:bodyPr/>
                    <a:lstStyle/>
                    <a:p>
                      <a:r>
                        <a:rPr lang="en-US" dirty="0"/>
                        <a:t>FLC</a:t>
                      </a:r>
                    </a:p>
                  </a:txBody>
                  <a:tcPr/>
                </a:tc>
                <a:tc>
                  <a:txBody>
                    <a:bodyPr/>
                    <a:lstStyle/>
                    <a:p>
                      <a:r>
                        <a:rPr lang="en-US" sz="1600" dirty="0"/>
                        <a:t>-0.03%/0.76%/0.92%</a:t>
                      </a:r>
                    </a:p>
                  </a:txBody>
                  <a:tcPr/>
                </a:tc>
                <a:tc>
                  <a:txBody>
                    <a:bodyPr/>
                    <a:lstStyle/>
                    <a:p>
                      <a:r>
                        <a:rPr lang="en-US" sz="1600" dirty="0"/>
                        <a:t> 0.01%/1.08%/1.02%</a:t>
                      </a:r>
                    </a:p>
                  </a:txBody>
                  <a:tcPr/>
                </a:tc>
                <a:tc>
                  <a:txBody>
                    <a:bodyPr/>
                    <a:lstStyle/>
                    <a:p>
                      <a:r>
                        <a:rPr lang="en-US" sz="1600" dirty="0"/>
                        <a:t>-0.02%/0.48%/0.34%</a:t>
                      </a:r>
                    </a:p>
                  </a:txBody>
                  <a:tcPr/>
                </a:tc>
                <a:extLst>
                  <a:ext uri="{0D108BD9-81ED-4DB2-BD59-A6C34878D82A}">
                    <a16:rowId xmlns:a16="http://schemas.microsoft.com/office/drawing/2014/main" val="3200920220"/>
                  </a:ext>
                </a:extLst>
              </a:tr>
            </a:tbl>
          </a:graphicData>
        </a:graphic>
      </p:graphicFrame>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0" ma:contentTypeDescription="Create a new document." ma:contentTypeScope="" ma:versionID="2fc0b81177bd7707e2eb3338882a96e8">
  <xsd:schema xmlns:xsd="http://www.w3.org/2001/XMLSchema" xmlns:xs="http://www.w3.org/2001/XMLSchema" xmlns:p="http://schemas.microsoft.com/office/2006/metadata/properties" xmlns:ns3="bcc01d59-85de-4ef9-881e-76d8b6a6f841" targetNamespace="http://schemas.microsoft.com/office/2006/metadata/properties" ma:root="true" ma:fieldsID="1577b0c791d18d60285b0f7ec90f275c" ns3:_="">
    <xsd:import namespace="bcc01d59-85de-4ef9-881e-76d8b6a6f84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78C7AE2-1617-4490-B49A-EE60CB5F39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10779FD-EBD7-444C-8DA9-DBF13FC9E4F0}">
  <ds:schemaRefs>
    <ds:schemaRef ds:uri="http://schemas.microsoft.com/sharepoint/v3/contenttype/forms"/>
  </ds:schemaRefs>
</ds:datastoreItem>
</file>

<file path=customXml/itemProps3.xml><?xml version="1.0" encoding="utf-8"?>
<ds:datastoreItem xmlns:ds="http://schemas.openxmlformats.org/officeDocument/2006/customXml" ds:itemID="{333A193D-FD3F-4071-8619-FE092A5B2201}">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19</TotalTime>
  <Words>294</Words>
  <Application>Microsoft Office PowerPoint</Application>
  <PresentationFormat>Widescreen</PresentationFormat>
  <Paragraphs>72</Paragraphs>
  <Slides>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 Executive External</vt:lpstr>
      <vt:lpstr>CE5-related: Dynamic range reduction for coefficients of cross component adaptive loop filter</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CE5-related: Dynamic range reduction for coefficients of cross component adaptive loop filter</dc:title>
  <dc:creator>Nan Hu</dc:creator>
  <cp:lastModifiedBy>Nan Hu</cp:lastModifiedBy>
  <cp:revision>3</cp:revision>
  <dcterms:created xsi:type="dcterms:W3CDTF">2019-10-04T16:32:39Z</dcterms:created>
  <dcterms:modified xsi:type="dcterms:W3CDTF">2019-10-04T16:52:07Z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