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9"/>
  </p:notesMasterIdLst>
  <p:handoutMasterIdLst>
    <p:handoutMasterId r:id="rId10"/>
  </p:handoutMasterIdLst>
  <p:sldIdLst>
    <p:sldId id="1116" r:id="rId5"/>
    <p:sldId id="887" r:id="rId6"/>
    <p:sldId id="907" r:id="rId7"/>
    <p:sldId id="124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887"/>
            <p14:sldId id="907"/>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40" autoAdjust="0"/>
  </p:normalViewPr>
  <p:slideViewPr>
    <p:cSldViewPr snapToGrid="0">
      <p:cViewPr varScale="1">
        <p:scale>
          <a:sx n="56" d="100"/>
          <a:sy n="56" d="100"/>
        </p:scale>
        <p:origin x="926" y="43"/>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10/4/2019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04.10.2019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Nan Hu,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908782"/>
            <a:ext cx="7415930" cy="2168863"/>
          </a:xfrm>
        </p:spPr>
        <p:txBody>
          <a:bodyPr/>
          <a:lstStyle/>
          <a:p>
            <a:r>
              <a:rPr lang="en-US" sz="5400" spc="-300" dirty="0"/>
              <a:t>JVET-P0553: Non-CE5: Using truncated binary codes for ALF filter indices</a:t>
            </a:r>
            <a:endParaRPr lang="en-US" sz="5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0C518C2-4877-4764-9D7B-65150FA4459F}"/>
              </a:ext>
            </a:extLst>
          </p:cNvPr>
          <p:cNvSpPr>
            <a:spLocks noGrp="1"/>
          </p:cNvSpPr>
          <p:nvPr>
            <p:ph type="title"/>
          </p:nvPr>
        </p:nvSpPr>
        <p:spPr>
          <a:xfrm>
            <a:off x="495300" y="565125"/>
            <a:ext cx="11187112" cy="439479"/>
          </a:xfrm>
        </p:spPr>
        <p:txBody>
          <a:bodyPr/>
          <a:lstStyle/>
          <a:p>
            <a:r>
              <a:rPr lang="en-US" dirty="0"/>
              <a:t>CTB filter index coding for ALF</a:t>
            </a:r>
          </a:p>
        </p:txBody>
      </p:sp>
      <p:graphicFrame>
        <p:nvGraphicFramePr>
          <p:cNvPr id="2" name="Table 2">
            <a:extLst>
              <a:ext uri="{FF2B5EF4-FFF2-40B4-BE49-F238E27FC236}">
                <a16:creationId xmlns:a16="http://schemas.microsoft.com/office/drawing/2014/main" id="{74A5D55A-CB84-4CD0-B05E-307D336C2E08}"/>
              </a:ext>
            </a:extLst>
          </p:cNvPr>
          <p:cNvGraphicFramePr>
            <a:graphicFrameLocks noGrp="1"/>
          </p:cNvGraphicFramePr>
          <p:nvPr>
            <p:extLst>
              <p:ext uri="{D42A27DB-BD31-4B8C-83A1-F6EECF244321}">
                <p14:modId xmlns:p14="http://schemas.microsoft.com/office/powerpoint/2010/main" val="1623087084"/>
              </p:ext>
            </p:extLst>
          </p:nvPr>
        </p:nvGraphicFramePr>
        <p:xfrm>
          <a:off x="1383411" y="1642404"/>
          <a:ext cx="8127999" cy="11125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057675716"/>
                    </a:ext>
                  </a:extLst>
                </a:gridCol>
                <a:gridCol w="2709333">
                  <a:extLst>
                    <a:ext uri="{9D8B030D-6E8A-4147-A177-3AD203B41FA5}">
                      <a16:colId xmlns:a16="http://schemas.microsoft.com/office/drawing/2014/main" val="4067942676"/>
                    </a:ext>
                  </a:extLst>
                </a:gridCol>
                <a:gridCol w="2709333">
                  <a:extLst>
                    <a:ext uri="{9D8B030D-6E8A-4147-A177-3AD203B41FA5}">
                      <a16:colId xmlns:a16="http://schemas.microsoft.com/office/drawing/2014/main" val="3678692058"/>
                    </a:ext>
                  </a:extLst>
                </a:gridCol>
              </a:tblGrid>
              <a:tr h="370840">
                <a:tc>
                  <a:txBody>
                    <a:bodyPr/>
                    <a:lstStyle/>
                    <a:p>
                      <a:endParaRPr lang="en-US" dirty="0"/>
                    </a:p>
                  </a:txBody>
                  <a:tcPr/>
                </a:tc>
                <a:tc>
                  <a:txBody>
                    <a:bodyPr/>
                    <a:lstStyle/>
                    <a:p>
                      <a:r>
                        <a:rPr lang="en-US" dirty="0"/>
                        <a:t>Code words</a:t>
                      </a:r>
                    </a:p>
                  </a:txBody>
                  <a:tcPr/>
                </a:tc>
                <a:tc>
                  <a:txBody>
                    <a:bodyPr/>
                    <a:lstStyle/>
                    <a:p>
                      <a:r>
                        <a:rPr lang="en-US" dirty="0"/>
                        <a:t>Context</a:t>
                      </a:r>
                    </a:p>
                  </a:txBody>
                  <a:tcPr/>
                </a:tc>
                <a:extLst>
                  <a:ext uri="{0D108BD9-81ED-4DB2-BD59-A6C34878D82A}">
                    <a16:rowId xmlns:a16="http://schemas.microsoft.com/office/drawing/2014/main" val="1801382630"/>
                  </a:ext>
                </a:extLst>
              </a:tr>
              <a:tr h="370840">
                <a:tc>
                  <a:txBody>
                    <a:bodyPr/>
                    <a:lstStyle/>
                    <a:p>
                      <a:r>
                        <a:rPr lang="en-US" dirty="0" err="1"/>
                        <a:t>Luma</a:t>
                      </a:r>
                      <a:endParaRPr lang="en-US" dirty="0"/>
                    </a:p>
                  </a:txBody>
                  <a:tcPr/>
                </a:tc>
                <a:tc>
                  <a:txBody>
                    <a:bodyPr/>
                    <a:lstStyle/>
                    <a:p>
                      <a:r>
                        <a:rPr lang="en-US" dirty="0"/>
                        <a:t>Truncated binary</a:t>
                      </a:r>
                    </a:p>
                  </a:txBody>
                  <a:tcPr/>
                </a:tc>
                <a:tc>
                  <a:txBody>
                    <a:bodyPr/>
                    <a:lstStyle/>
                    <a:p>
                      <a:r>
                        <a:rPr lang="en-US" dirty="0"/>
                        <a:t>N</a:t>
                      </a:r>
                    </a:p>
                  </a:txBody>
                  <a:tcPr/>
                </a:tc>
                <a:extLst>
                  <a:ext uri="{0D108BD9-81ED-4DB2-BD59-A6C34878D82A}">
                    <a16:rowId xmlns:a16="http://schemas.microsoft.com/office/drawing/2014/main" val="1970991563"/>
                  </a:ext>
                </a:extLst>
              </a:tr>
              <a:tr h="370840">
                <a:tc>
                  <a:txBody>
                    <a:bodyPr/>
                    <a:lstStyle/>
                    <a:p>
                      <a:r>
                        <a:rPr lang="en-US" dirty="0"/>
                        <a:t>Chroma</a:t>
                      </a:r>
                    </a:p>
                  </a:txBody>
                  <a:tcPr/>
                </a:tc>
                <a:tc>
                  <a:txBody>
                    <a:bodyPr/>
                    <a:lstStyle/>
                    <a:p>
                      <a:r>
                        <a:rPr lang="en-US" dirty="0"/>
                        <a:t>Truncated unary</a:t>
                      </a:r>
                    </a:p>
                  </a:txBody>
                  <a:tcPr/>
                </a:tc>
                <a:tc>
                  <a:txBody>
                    <a:bodyPr/>
                    <a:lstStyle/>
                    <a:p>
                      <a:r>
                        <a:rPr lang="en-US" dirty="0"/>
                        <a:t>Y</a:t>
                      </a:r>
                    </a:p>
                  </a:txBody>
                  <a:tcPr/>
                </a:tc>
                <a:extLst>
                  <a:ext uri="{0D108BD9-81ED-4DB2-BD59-A6C34878D82A}">
                    <a16:rowId xmlns:a16="http://schemas.microsoft.com/office/drawing/2014/main" val="1381636682"/>
                  </a:ext>
                </a:extLst>
              </a:tr>
            </a:tbl>
          </a:graphicData>
        </a:graphic>
      </p:graphicFrame>
    </p:spTree>
    <p:extLst>
      <p:ext uri="{BB962C8B-B14F-4D97-AF65-F5344CB8AC3E}">
        <p14:creationId xmlns:p14="http://schemas.microsoft.com/office/powerpoint/2010/main" val="125721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4"/>
          </p:nvPr>
        </p:nvSpPr>
        <p:spPr>
          <a:xfrm>
            <a:off x="146588" y="206931"/>
            <a:ext cx="5353460" cy="4681727"/>
          </a:xfrm>
        </p:spPr>
        <p:txBody>
          <a:bodyPr/>
          <a:lstStyle/>
          <a:p>
            <a:pPr lvl="0"/>
            <a:r>
              <a:rPr lang="en-US" dirty="0"/>
              <a:t>Test 1:  by-pass code for chroma CTB filter index</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
        <p:nvSpPr>
          <p:cNvPr id="8" name="Content Placeholder 4">
            <a:extLst>
              <a:ext uri="{FF2B5EF4-FFF2-40B4-BE49-F238E27FC236}">
                <a16:creationId xmlns:a16="http://schemas.microsoft.com/office/drawing/2014/main" id="{5B46307B-95AF-45CB-B530-1C236630430E}"/>
              </a:ext>
            </a:extLst>
          </p:cNvPr>
          <p:cNvSpPr txBox="1">
            <a:spLocks/>
          </p:cNvSpPr>
          <p:nvPr/>
        </p:nvSpPr>
        <p:spPr>
          <a:xfrm>
            <a:off x="5908218" y="225068"/>
            <a:ext cx="5353460" cy="4681727"/>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Test 2:  by-pass code for chroma CTB filter index + truncated binary coding</a:t>
            </a:r>
          </a:p>
        </p:txBody>
      </p:sp>
      <p:graphicFrame>
        <p:nvGraphicFramePr>
          <p:cNvPr id="7" name="Table 6">
            <a:extLst>
              <a:ext uri="{FF2B5EF4-FFF2-40B4-BE49-F238E27FC236}">
                <a16:creationId xmlns:a16="http://schemas.microsoft.com/office/drawing/2014/main" id="{584DBC10-97C3-424F-8378-E8E6DC54AF8A}"/>
              </a:ext>
            </a:extLst>
          </p:cNvPr>
          <p:cNvGraphicFramePr>
            <a:graphicFrameLocks noGrp="1"/>
          </p:cNvGraphicFramePr>
          <p:nvPr>
            <p:extLst>
              <p:ext uri="{D42A27DB-BD31-4B8C-83A1-F6EECF244321}">
                <p14:modId xmlns:p14="http://schemas.microsoft.com/office/powerpoint/2010/main" val="3212292785"/>
              </p:ext>
            </p:extLst>
          </p:nvPr>
        </p:nvGraphicFramePr>
        <p:xfrm>
          <a:off x="495298" y="954724"/>
          <a:ext cx="4895566" cy="5854586"/>
        </p:xfrm>
        <a:graphic>
          <a:graphicData uri="http://schemas.openxmlformats.org/drawingml/2006/table">
            <a:tbl>
              <a:tblPr/>
              <a:tblGrid>
                <a:gridCol w="1412513">
                  <a:extLst>
                    <a:ext uri="{9D8B030D-6E8A-4147-A177-3AD203B41FA5}">
                      <a16:colId xmlns:a16="http://schemas.microsoft.com/office/drawing/2014/main" val="3415599957"/>
                    </a:ext>
                  </a:extLst>
                </a:gridCol>
                <a:gridCol w="671805">
                  <a:extLst>
                    <a:ext uri="{9D8B030D-6E8A-4147-A177-3AD203B41FA5}">
                      <a16:colId xmlns:a16="http://schemas.microsoft.com/office/drawing/2014/main" val="3564631910"/>
                    </a:ext>
                  </a:extLst>
                </a:gridCol>
                <a:gridCol w="671805">
                  <a:extLst>
                    <a:ext uri="{9D8B030D-6E8A-4147-A177-3AD203B41FA5}">
                      <a16:colId xmlns:a16="http://schemas.microsoft.com/office/drawing/2014/main" val="3590732354"/>
                    </a:ext>
                  </a:extLst>
                </a:gridCol>
                <a:gridCol w="671805">
                  <a:extLst>
                    <a:ext uri="{9D8B030D-6E8A-4147-A177-3AD203B41FA5}">
                      <a16:colId xmlns:a16="http://schemas.microsoft.com/office/drawing/2014/main" val="3441616107"/>
                    </a:ext>
                  </a:extLst>
                </a:gridCol>
                <a:gridCol w="733819">
                  <a:extLst>
                    <a:ext uri="{9D8B030D-6E8A-4147-A177-3AD203B41FA5}">
                      <a16:colId xmlns:a16="http://schemas.microsoft.com/office/drawing/2014/main" val="496492972"/>
                    </a:ext>
                  </a:extLst>
                </a:gridCol>
                <a:gridCol w="733819">
                  <a:extLst>
                    <a:ext uri="{9D8B030D-6E8A-4147-A177-3AD203B41FA5}">
                      <a16:colId xmlns:a16="http://schemas.microsoft.com/office/drawing/2014/main" val="527249080"/>
                    </a:ext>
                  </a:extLst>
                </a:gridCol>
              </a:tblGrid>
              <a:tr h="160878">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All Intra Main10 </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27849583"/>
                  </a:ext>
                </a:extLst>
              </a:tr>
              <a:tr h="160878">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9135562"/>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3438848"/>
                  </a:ext>
                </a:extLst>
              </a:tr>
              <a:tr h="124314">
                <a:tc>
                  <a:txBody>
                    <a:bodyPr/>
                    <a:lstStyle/>
                    <a:p>
                      <a:pPr algn="ctr" fontAlgn="ctr"/>
                      <a:r>
                        <a:rPr lang="en-US" sz="1000" b="0" i="0" u="none" strike="noStrike">
                          <a:solidFill>
                            <a:srgbClr val="000000"/>
                          </a:solidFill>
                          <a:effectLst/>
                          <a:latin typeface="Arial" panose="020B0604020202020204" pitchFamily="34" charset="0"/>
                        </a:rPr>
                        <a:t>Class A1</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0.14%</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60215822"/>
                  </a:ext>
                </a:extLst>
              </a:tr>
              <a:tr h="124314">
                <a:tc>
                  <a:txBody>
                    <a:bodyPr/>
                    <a:lstStyle/>
                    <a:p>
                      <a:pPr algn="ctr" fontAlgn="ctr"/>
                      <a:r>
                        <a:rPr lang="en-US" sz="1000" b="0" i="0" u="none" strike="noStrike">
                          <a:solidFill>
                            <a:srgbClr val="000000"/>
                          </a:solidFill>
                          <a:effectLst/>
                          <a:latin typeface="Arial" panose="020B0604020202020204" pitchFamily="34" charset="0"/>
                        </a:rPr>
                        <a:t>Class A2</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0.15%</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99827118"/>
                  </a:ext>
                </a:extLst>
              </a:tr>
              <a:tr h="124314">
                <a:tc>
                  <a:txBody>
                    <a:bodyPr/>
                    <a:lstStyle/>
                    <a:p>
                      <a:pPr algn="ctr" fontAlgn="ctr"/>
                      <a:r>
                        <a:rPr lang="en-US" sz="1000" b="0" i="0" u="none" strike="noStrike">
                          <a:solidFill>
                            <a:srgbClr val="000000"/>
                          </a:solidFill>
                          <a:effectLst/>
                          <a:latin typeface="Arial" panose="020B0604020202020204" pitchFamily="34" charset="0"/>
                        </a:rPr>
                        <a:t>Class B</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16435376"/>
                  </a:ext>
                </a:extLst>
              </a:tr>
              <a:tr h="124314">
                <a:tc>
                  <a:txBody>
                    <a:bodyPr/>
                    <a:lstStyle/>
                    <a:p>
                      <a:pPr algn="ctr" fontAlgn="ctr"/>
                      <a:r>
                        <a:rPr lang="en-US" sz="1000" b="0" i="0" u="none" strike="noStrike">
                          <a:solidFill>
                            <a:srgbClr val="000000"/>
                          </a:solidFill>
                          <a:effectLst/>
                          <a:latin typeface="Arial" panose="020B0604020202020204" pitchFamily="34" charset="0"/>
                        </a:rPr>
                        <a:t>Class C</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35547955"/>
                  </a:ext>
                </a:extLst>
              </a:tr>
              <a:tr h="124314">
                <a:tc>
                  <a:txBody>
                    <a:bodyPr/>
                    <a:lstStyle/>
                    <a:p>
                      <a:pPr algn="ctr" fontAlgn="ctr"/>
                      <a:r>
                        <a:rPr lang="en-US" sz="1000" b="0" i="0" u="none" strike="noStrike">
                          <a:solidFill>
                            <a:srgbClr val="000000"/>
                          </a:solidFill>
                          <a:effectLst/>
                          <a:latin typeface="Arial" panose="020B0604020202020204" pitchFamily="34" charset="0"/>
                        </a:rPr>
                        <a:t>Class E</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202372"/>
                  </a:ext>
                </a:extLst>
              </a:tr>
              <a:tr h="124314">
                <a:tc>
                  <a:txBody>
                    <a:bodyPr/>
                    <a:lstStyle/>
                    <a:p>
                      <a:pPr algn="ctr" fontAlgn="ctr"/>
                      <a:r>
                        <a:rPr lang="en-US" sz="1000" b="1" i="0" u="none" strike="noStrike">
                          <a:solidFill>
                            <a:srgbClr val="000000"/>
                          </a:solidFill>
                          <a:effectLst/>
                          <a:latin typeface="Arial" panose="020B0604020202020204" pitchFamily="34" charset="0"/>
                        </a:rPr>
                        <a:t>Overall </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7659198"/>
                  </a:ext>
                </a:extLst>
              </a:tr>
              <a:tr h="124314">
                <a:tc>
                  <a:txBody>
                    <a:bodyPr/>
                    <a:lstStyle/>
                    <a:p>
                      <a:pPr algn="ctr" fontAlgn="ctr"/>
                      <a:r>
                        <a:rPr lang="en-US" sz="1000" b="0" i="0" u="none" strike="noStrike">
                          <a:solidFill>
                            <a:srgbClr val="000000"/>
                          </a:solidFill>
                          <a:effectLst/>
                          <a:latin typeface="Arial" panose="020B0604020202020204" pitchFamily="34" charset="0"/>
                        </a:rPr>
                        <a:t>Class D</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9510669"/>
                  </a:ext>
                </a:extLst>
              </a:tr>
              <a:tr h="124314">
                <a:tc>
                  <a:txBody>
                    <a:bodyPr/>
                    <a:lstStyle/>
                    <a:p>
                      <a:pPr algn="ctr" fontAlgn="ctr"/>
                      <a:r>
                        <a:rPr lang="en-US" sz="1000" b="0" i="0" u="none" strike="noStrike">
                          <a:solidFill>
                            <a:srgbClr val="000000"/>
                          </a:solidFill>
                          <a:effectLst/>
                          <a:latin typeface="Arial" panose="020B0604020202020204" pitchFamily="34" charset="0"/>
                        </a:rPr>
                        <a:t>Class F</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861541"/>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149377"/>
                  </a:ext>
                </a:extLst>
              </a:tr>
              <a:tr h="160878">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Random access Main10 </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27689516"/>
                  </a:ext>
                </a:extLst>
              </a:tr>
              <a:tr h="160878">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39313171"/>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2708816"/>
                  </a:ext>
                </a:extLst>
              </a:tr>
              <a:tr h="124314">
                <a:tc>
                  <a:txBody>
                    <a:bodyPr/>
                    <a:lstStyle/>
                    <a:p>
                      <a:pPr algn="ctr" fontAlgn="ctr"/>
                      <a:r>
                        <a:rPr lang="en-US" sz="1000" b="0" i="0" u="none" strike="noStrike">
                          <a:solidFill>
                            <a:srgbClr val="000000"/>
                          </a:solidFill>
                          <a:effectLst/>
                          <a:latin typeface="Arial" panose="020B0604020202020204" pitchFamily="34" charset="0"/>
                        </a:rPr>
                        <a:t>Class A1</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0.15%</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88554235"/>
                  </a:ext>
                </a:extLst>
              </a:tr>
              <a:tr h="124314">
                <a:tc>
                  <a:txBody>
                    <a:bodyPr/>
                    <a:lstStyle/>
                    <a:p>
                      <a:pPr algn="ctr" fontAlgn="ctr"/>
                      <a:r>
                        <a:rPr lang="en-US" sz="1000" b="0" i="0" u="none" strike="noStrike">
                          <a:solidFill>
                            <a:srgbClr val="000000"/>
                          </a:solidFill>
                          <a:effectLst/>
                          <a:latin typeface="Arial" panose="020B0604020202020204" pitchFamily="34" charset="0"/>
                        </a:rPr>
                        <a:t>Class A2</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0.43%</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66897385"/>
                  </a:ext>
                </a:extLst>
              </a:tr>
              <a:tr h="124314">
                <a:tc>
                  <a:txBody>
                    <a:bodyPr/>
                    <a:lstStyle/>
                    <a:p>
                      <a:pPr algn="ctr" fontAlgn="ctr"/>
                      <a:r>
                        <a:rPr lang="en-US" sz="1000" b="0" i="0" u="none" strike="noStrike">
                          <a:solidFill>
                            <a:srgbClr val="000000"/>
                          </a:solidFill>
                          <a:effectLst/>
                          <a:latin typeface="Arial" panose="020B0604020202020204" pitchFamily="34" charset="0"/>
                        </a:rPr>
                        <a:t>Class B</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0.21%</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0.21%</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17617825"/>
                  </a:ext>
                </a:extLst>
              </a:tr>
              <a:tr h="158774">
                <a:tc>
                  <a:txBody>
                    <a:bodyPr/>
                    <a:lstStyle/>
                    <a:p>
                      <a:pPr algn="ctr" fontAlgn="ctr"/>
                      <a:r>
                        <a:rPr lang="en-US" sz="1000" b="0" i="0" u="none" strike="noStrike">
                          <a:solidFill>
                            <a:srgbClr val="000000"/>
                          </a:solidFill>
                          <a:effectLst/>
                          <a:latin typeface="Arial" panose="020B0604020202020204" pitchFamily="34" charset="0"/>
                        </a:rPr>
                        <a:t>Class C</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1815295"/>
                  </a:ext>
                </a:extLst>
              </a:tr>
              <a:tr h="124314">
                <a:tc>
                  <a:txBody>
                    <a:bodyPr/>
                    <a:lstStyle/>
                    <a:p>
                      <a:pPr algn="ctr" fontAlgn="ctr"/>
                      <a:r>
                        <a:rPr lang="en-US" sz="1000" b="0" i="0" u="none" strike="noStrike">
                          <a:solidFill>
                            <a:srgbClr val="000000"/>
                          </a:solidFill>
                          <a:effectLst/>
                          <a:latin typeface="Arial" panose="020B0604020202020204" pitchFamily="34" charset="0"/>
                        </a:rPr>
                        <a:t>Class E</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6244832"/>
                  </a:ext>
                </a:extLst>
              </a:tr>
              <a:tr h="124314">
                <a:tc>
                  <a:txBody>
                    <a:bodyPr/>
                    <a:lstStyle/>
                    <a:p>
                      <a:pPr algn="ctr" fontAlgn="ctr"/>
                      <a:r>
                        <a:rPr lang="en-US" sz="1000" b="1" i="0" u="none" strike="noStrike">
                          <a:solidFill>
                            <a:srgbClr val="000000"/>
                          </a:solidFill>
                          <a:effectLst/>
                          <a:latin typeface="Arial" panose="020B0604020202020204" pitchFamily="34" charset="0"/>
                        </a:rPr>
                        <a:t>Overall</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0.20%</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2833058"/>
                  </a:ext>
                </a:extLst>
              </a:tr>
              <a:tr h="124314">
                <a:tc>
                  <a:txBody>
                    <a:bodyPr/>
                    <a:lstStyle/>
                    <a:p>
                      <a:pPr algn="ctr" fontAlgn="ctr"/>
                      <a:r>
                        <a:rPr lang="en-US" sz="1000" b="0" i="0" u="none" strike="noStrike">
                          <a:solidFill>
                            <a:srgbClr val="000000"/>
                          </a:solidFill>
                          <a:effectLst/>
                          <a:latin typeface="Arial" panose="020B0604020202020204" pitchFamily="34" charset="0"/>
                        </a:rPr>
                        <a:t>Class D</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82401251"/>
                  </a:ext>
                </a:extLst>
              </a:tr>
              <a:tr h="124314">
                <a:tc>
                  <a:txBody>
                    <a:bodyPr/>
                    <a:lstStyle/>
                    <a:p>
                      <a:pPr algn="ctr" fontAlgn="ctr"/>
                      <a:r>
                        <a:rPr lang="en-US" sz="1000" b="0" i="0" u="none" strike="noStrike">
                          <a:solidFill>
                            <a:srgbClr val="000000"/>
                          </a:solidFill>
                          <a:effectLst/>
                          <a:latin typeface="Arial" panose="020B0604020202020204" pitchFamily="34" charset="0"/>
                        </a:rPr>
                        <a:t>Class F</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8996796"/>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0749454"/>
                  </a:ext>
                </a:extLst>
              </a:tr>
              <a:tr h="216453">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Calibri" panose="020F050202020403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Arial" panose="020B0604020202020204" pitchFamily="34" charset="0"/>
                        </a:rPr>
                        <a:t>Low delay B Main10 </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Calibri" panose="020F050202020403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3569631"/>
                  </a:ext>
                </a:extLst>
              </a:tr>
              <a:tr h="216453">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1" i="0" u="none" strike="noStrike">
                          <a:solidFill>
                            <a:srgbClr val="000000"/>
                          </a:solidFill>
                          <a:effectLst/>
                          <a:latin typeface="Arial" panose="020B0604020202020204" pitchFamily="34" charset="0"/>
                        </a:rPr>
                        <a:t>Over VTM-6.0</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29097158"/>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1514154"/>
                  </a:ext>
                </a:extLst>
              </a:tr>
              <a:tr h="124314">
                <a:tc>
                  <a:txBody>
                    <a:bodyPr/>
                    <a:lstStyle/>
                    <a:p>
                      <a:pPr algn="ctr" fontAlgn="ctr"/>
                      <a:r>
                        <a:rPr lang="en-US" sz="1000" b="0" i="0" u="none" strike="noStrike">
                          <a:solidFill>
                            <a:srgbClr val="000000"/>
                          </a:solidFill>
                          <a:effectLst/>
                          <a:latin typeface="Arial" panose="020B0604020202020204" pitchFamily="34" charset="0"/>
                        </a:rPr>
                        <a:t>Class A1</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50746692"/>
                  </a:ext>
                </a:extLst>
              </a:tr>
              <a:tr h="124314">
                <a:tc>
                  <a:txBody>
                    <a:bodyPr/>
                    <a:lstStyle/>
                    <a:p>
                      <a:pPr algn="ctr" fontAlgn="ctr"/>
                      <a:r>
                        <a:rPr lang="en-US" sz="1000" b="0" i="0" u="none" strike="noStrike">
                          <a:solidFill>
                            <a:srgbClr val="000000"/>
                          </a:solidFill>
                          <a:effectLst/>
                          <a:latin typeface="Arial" panose="020B0604020202020204" pitchFamily="34" charset="0"/>
                        </a:rPr>
                        <a:t>Class A2</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90592803"/>
                  </a:ext>
                </a:extLst>
              </a:tr>
              <a:tr h="124314">
                <a:tc>
                  <a:txBody>
                    <a:bodyPr/>
                    <a:lstStyle/>
                    <a:p>
                      <a:pPr algn="ctr" fontAlgn="ctr"/>
                      <a:r>
                        <a:rPr lang="en-US" sz="1000" b="0" i="0" u="none" strike="noStrike">
                          <a:solidFill>
                            <a:srgbClr val="000000"/>
                          </a:solidFill>
                          <a:effectLst/>
                          <a:latin typeface="Arial" panose="020B0604020202020204" pitchFamily="34" charset="0"/>
                        </a:rPr>
                        <a:t>Class B</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0.15%</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-0.57%</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98%</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34188157"/>
                  </a:ext>
                </a:extLst>
              </a:tr>
              <a:tr h="124314">
                <a:tc>
                  <a:txBody>
                    <a:bodyPr/>
                    <a:lstStyle/>
                    <a:p>
                      <a:pPr algn="ctr" fontAlgn="ctr"/>
                      <a:r>
                        <a:rPr lang="en-US" sz="1000" b="0" i="0" u="none" strike="noStrike">
                          <a:solidFill>
                            <a:srgbClr val="000000"/>
                          </a:solidFill>
                          <a:effectLst/>
                          <a:latin typeface="Arial" panose="020B0604020202020204" pitchFamily="34" charset="0"/>
                        </a:rPr>
                        <a:t>Class C</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05498236"/>
                  </a:ext>
                </a:extLst>
              </a:tr>
              <a:tr h="124314">
                <a:tc>
                  <a:txBody>
                    <a:bodyPr/>
                    <a:lstStyle/>
                    <a:p>
                      <a:pPr algn="ctr" fontAlgn="ctr"/>
                      <a:r>
                        <a:rPr lang="en-US" sz="1000" b="0" i="0" u="none" strike="noStrike">
                          <a:solidFill>
                            <a:srgbClr val="000000"/>
                          </a:solidFill>
                          <a:effectLst/>
                          <a:latin typeface="Arial" panose="020B0604020202020204" pitchFamily="34" charset="0"/>
                        </a:rPr>
                        <a:t>Class E</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0.32%</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3061102"/>
                  </a:ext>
                </a:extLst>
              </a:tr>
              <a:tr h="124314">
                <a:tc>
                  <a:txBody>
                    <a:bodyPr/>
                    <a:lstStyle/>
                    <a:p>
                      <a:pPr algn="ctr" fontAlgn="ctr"/>
                      <a:r>
                        <a:rPr lang="en-US" sz="1000" b="1" i="0" u="none" strike="noStrike">
                          <a:solidFill>
                            <a:srgbClr val="000000"/>
                          </a:solidFill>
                          <a:effectLst/>
                          <a:latin typeface="Arial" panose="020B0604020202020204" pitchFamily="34" charset="0"/>
                        </a:rPr>
                        <a:t>Overall</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-0.16%</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9505926"/>
                  </a:ext>
                </a:extLst>
              </a:tr>
              <a:tr h="124314">
                <a:tc>
                  <a:txBody>
                    <a:bodyPr/>
                    <a:lstStyle/>
                    <a:p>
                      <a:pPr algn="ctr" fontAlgn="ctr"/>
                      <a:r>
                        <a:rPr lang="en-US" sz="1000" b="0" i="0" u="none" strike="noStrike">
                          <a:solidFill>
                            <a:srgbClr val="000000"/>
                          </a:solidFill>
                          <a:effectLst/>
                          <a:latin typeface="Arial" panose="020B0604020202020204" pitchFamily="34" charset="0"/>
                        </a:rPr>
                        <a:t>Class D</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0.16%</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29933847"/>
                  </a:ext>
                </a:extLst>
              </a:tr>
              <a:tr h="124314">
                <a:tc>
                  <a:txBody>
                    <a:bodyPr/>
                    <a:lstStyle/>
                    <a:p>
                      <a:pPr algn="ctr" fontAlgn="ctr"/>
                      <a:r>
                        <a:rPr lang="en-US" sz="1000" b="0" i="0" u="none" strike="noStrike">
                          <a:solidFill>
                            <a:srgbClr val="000000"/>
                          </a:solidFill>
                          <a:effectLst/>
                          <a:latin typeface="Arial" panose="020B0604020202020204" pitchFamily="34" charset="0"/>
                        </a:rPr>
                        <a:t>Class F</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-0.22%</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0.52%</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9976517"/>
                  </a:ext>
                </a:extLst>
              </a:tr>
            </a:tbl>
          </a:graphicData>
        </a:graphic>
      </p:graphicFrame>
      <p:graphicFrame>
        <p:nvGraphicFramePr>
          <p:cNvPr id="10" name="Table 9">
            <a:extLst>
              <a:ext uri="{FF2B5EF4-FFF2-40B4-BE49-F238E27FC236}">
                <a16:creationId xmlns:a16="http://schemas.microsoft.com/office/drawing/2014/main" id="{831CEB10-A1AB-43A2-963F-D4B656F397C4}"/>
              </a:ext>
            </a:extLst>
          </p:cNvPr>
          <p:cNvGraphicFramePr>
            <a:graphicFrameLocks noGrp="1"/>
          </p:cNvGraphicFramePr>
          <p:nvPr>
            <p:extLst>
              <p:ext uri="{D42A27DB-BD31-4B8C-83A1-F6EECF244321}">
                <p14:modId xmlns:p14="http://schemas.microsoft.com/office/powerpoint/2010/main" val="3262347544"/>
              </p:ext>
            </p:extLst>
          </p:nvPr>
        </p:nvGraphicFramePr>
        <p:xfrm>
          <a:off x="6095999" y="954724"/>
          <a:ext cx="5165679" cy="5854062"/>
        </p:xfrm>
        <a:graphic>
          <a:graphicData uri="http://schemas.openxmlformats.org/drawingml/2006/table">
            <a:tbl>
              <a:tblPr/>
              <a:tblGrid>
                <a:gridCol w="1490449">
                  <a:extLst>
                    <a:ext uri="{9D8B030D-6E8A-4147-A177-3AD203B41FA5}">
                      <a16:colId xmlns:a16="http://schemas.microsoft.com/office/drawing/2014/main" val="1381865135"/>
                    </a:ext>
                  </a:extLst>
                </a:gridCol>
                <a:gridCol w="708872">
                  <a:extLst>
                    <a:ext uri="{9D8B030D-6E8A-4147-A177-3AD203B41FA5}">
                      <a16:colId xmlns:a16="http://schemas.microsoft.com/office/drawing/2014/main" val="1934079430"/>
                    </a:ext>
                  </a:extLst>
                </a:gridCol>
                <a:gridCol w="708872">
                  <a:extLst>
                    <a:ext uri="{9D8B030D-6E8A-4147-A177-3AD203B41FA5}">
                      <a16:colId xmlns:a16="http://schemas.microsoft.com/office/drawing/2014/main" val="1538520379"/>
                    </a:ext>
                  </a:extLst>
                </a:gridCol>
                <a:gridCol w="708872">
                  <a:extLst>
                    <a:ext uri="{9D8B030D-6E8A-4147-A177-3AD203B41FA5}">
                      <a16:colId xmlns:a16="http://schemas.microsoft.com/office/drawing/2014/main" val="2961543821"/>
                    </a:ext>
                  </a:extLst>
                </a:gridCol>
                <a:gridCol w="774307">
                  <a:extLst>
                    <a:ext uri="{9D8B030D-6E8A-4147-A177-3AD203B41FA5}">
                      <a16:colId xmlns:a16="http://schemas.microsoft.com/office/drawing/2014/main" val="1842278195"/>
                    </a:ext>
                  </a:extLst>
                </a:gridCol>
                <a:gridCol w="774307">
                  <a:extLst>
                    <a:ext uri="{9D8B030D-6E8A-4147-A177-3AD203B41FA5}">
                      <a16:colId xmlns:a16="http://schemas.microsoft.com/office/drawing/2014/main" val="3848063968"/>
                    </a:ext>
                  </a:extLst>
                </a:gridCol>
              </a:tblGrid>
              <a:tr h="160878">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All Intra Main10 </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04358589"/>
                  </a:ext>
                </a:extLst>
              </a:tr>
              <a:tr h="160878">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34008030"/>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8872446"/>
                  </a:ext>
                </a:extLst>
              </a:tr>
              <a:tr h="124314">
                <a:tc>
                  <a:txBody>
                    <a:bodyPr/>
                    <a:lstStyle/>
                    <a:p>
                      <a:pPr algn="ctr" fontAlgn="ctr"/>
                      <a:r>
                        <a:rPr lang="en-US" sz="1000" b="0" i="0" u="none" strike="noStrike">
                          <a:solidFill>
                            <a:srgbClr val="000000"/>
                          </a:solidFill>
                          <a:effectLst/>
                          <a:latin typeface="Arial" panose="020B0604020202020204" pitchFamily="34" charset="0"/>
                        </a:rPr>
                        <a:t>Class A1</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47472223"/>
                  </a:ext>
                </a:extLst>
              </a:tr>
              <a:tr h="124314">
                <a:tc>
                  <a:txBody>
                    <a:bodyPr/>
                    <a:lstStyle/>
                    <a:p>
                      <a:pPr algn="ctr" fontAlgn="ctr"/>
                      <a:r>
                        <a:rPr lang="en-US" sz="1000" b="0" i="0" u="none" strike="noStrike">
                          <a:solidFill>
                            <a:srgbClr val="000000"/>
                          </a:solidFill>
                          <a:effectLst/>
                          <a:latin typeface="Arial" panose="020B0604020202020204" pitchFamily="34" charset="0"/>
                        </a:rPr>
                        <a:t>Class A2</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0.18%</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32153610"/>
                  </a:ext>
                </a:extLst>
              </a:tr>
              <a:tr h="124314">
                <a:tc>
                  <a:txBody>
                    <a:bodyPr/>
                    <a:lstStyle/>
                    <a:p>
                      <a:pPr algn="ctr" fontAlgn="ctr"/>
                      <a:r>
                        <a:rPr lang="en-US" sz="1000" b="0" i="0" u="none" strike="noStrike">
                          <a:solidFill>
                            <a:srgbClr val="000000"/>
                          </a:solidFill>
                          <a:effectLst/>
                          <a:latin typeface="Arial" panose="020B0604020202020204" pitchFamily="34" charset="0"/>
                        </a:rPr>
                        <a:t>Class B</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82335596"/>
                  </a:ext>
                </a:extLst>
              </a:tr>
              <a:tr h="124314">
                <a:tc>
                  <a:txBody>
                    <a:bodyPr/>
                    <a:lstStyle/>
                    <a:p>
                      <a:pPr algn="ctr" fontAlgn="ctr"/>
                      <a:r>
                        <a:rPr lang="en-US" sz="1000" b="0" i="0" u="none" strike="noStrike">
                          <a:solidFill>
                            <a:srgbClr val="000000"/>
                          </a:solidFill>
                          <a:effectLst/>
                          <a:latin typeface="Arial" panose="020B0604020202020204" pitchFamily="34" charset="0"/>
                        </a:rPr>
                        <a:t>Class C</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96753300"/>
                  </a:ext>
                </a:extLst>
              </a:tr>
              <a:tr h="124314">
                <a:tc>
                  <a:txBody>
                    <a:bodyPr/>
                    <a:lstStyle/>
                    <a:p>
                      <a:pPr algn="ctr" fontAlgn="ctr"/>
                      <a:r>
                        <a:rPr lang="en-US" sz="1000" b="0" i="0" u="none" strike="noStrike">
                          <a:solidFill>
                            <a:srgbClr val="000000"/>
                          </a:solidFill>
                          <a:effectLst/>
                          <a:latin typeface="Arial" panose="020B0604020202020204" pitchFamily="34" charset="0"/>
                        </a:rPr>
                        <a:t>Class E</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8307906"/>
                  </a:ext>
                </a:extLst>
              </a:tr>
              <a:tr h="124314">
                <a:tc>
                  <a:txBody>
                    <a:bodyPr/>
                    <a:lstStyle/>
                    <a:p>
                      <a:pPr algn="ctr" fontAlgn="ctr"/>
                      <a:r>
                        <a:rPr lang="en-US" sz="1000" b="1" i="0" u="none" strike="noStrike">
                          <a:solidFill>
                            <a:srgbClr val="000000"/>
                          </a:solidFill>
                          <a:effectLst/>
                          <a:latin typeface="Arial" panose="020B0604020202020204" pitchFamily="34" charset="0"/>
                        </a:rPr>
                        <a:t>Overall </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5556650"/>
                  </a:ext>
                </a:extLst>
              </a:tr>
              <a:tr h="124314">
                <a:tc>
                  <a:txBody>
                    <a:bodyPr/>
                    <a:lstStyle/>
                    <a:p>
                      <a:pPr algn="ctr" fontAlgn="ctr"/>
                      <a:r>
                        <a:rPr lang="en-US" sz="1000" b="0" i="0" u="none" strike="noStrike">
                          <a:solidFill>
                            <a:srgbClr val="000000"/>
                          </a:solidFill>
                          <a:effectLst/>
                          <a:latin typeface="Arial" panose="020B0604020202020204" pitchFamily="34" charset="0"/>
                        </a:rPr>
                        <a:t>Class D</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8733380"/>
                  </a:ext>
                </a:extLst>
              </a:tr>
              <a:tr h="124314">
                <a:tc>
                  <a:txBody>
                    <a:bodyPr/>
                    <a:lstStyle/>
                    <a:p>
                      <a:pPr algn="ctr" fontAlgn="ctr"/>
                      <a:r>
                        <a:rPr lang="en-US" sz="1000" b="0" i="0" u="none" strike="noStrike">
                          <a:solidFill>
                            <a:srgbClr val="000000"/>
                          </a:solidFill>
                          <a:effectLst/>
                          <a:latin typeface="Arial" panose="020B0604020202020204" pitchFamily="34" charset="0"/>
                        </a:rPr>
                        <a:t>Class F</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0.05%</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3356313"/>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3571609"/>
                  </a:ext>
                </a:extLst>
              </a:tr>
              <a:tr h="160878">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Random access Main10 </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97319645"/>
                  </a:ext>
                </a:extLst>
              </a:tr>
              <a:tr h="160878">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00" b="1" i="0" u="none" strike="noStrike">
                          <a:solidFill>
                            <a:srgbClr val="000000"/>
                          </a:solidFill>
                          <a:effectLst/>
                          <a:latin typeface="Arial" panose="020B0604020202020204" pitchFamily="34" charset="0"/>
                        </a:rPr>
                        <a:t>Over VTM-6.0</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5072026"/>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7741574"/>
                  </a:ext>
                </a:extLst>
              </a:tr>
              <a:tr h="124314">
                <a:tc>
                  <a:txBody>
                    <a:bodyPr/>
                    <a:lstStyle/>
                    <a:p>
                      <a:pPr algn="ctr" fontAlgn="ctr"/>
                      <a:r>
                        <a:rPr lang="en-US" sz="1000" b="0" i="0" u="none" strike="noStrike">
                          <a:solidFill>
                            <a:srgbClr val="000000"/>
                          </a:solidFill>
                          <a:effectLst/>
                          <a:latin typeface="Arial" panose="020B0604020202020204" pitchFamily="34" charset="0"/>
                        </a:rPr>
                        <a:t>Class A1</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46165464"/>
                  </a:ext>
                </a:extLst>
              </a:tr>
              <a:tr h="124314">
                <a:tc>
                  <a:txBody>
                    <a:bodyPr/>
                    <a:lstStyle/>
                    <a:p>
                      <a:pPr algn="ctr" fontAlgn="ctr"/>
                      <a:r>
                        <a:rPr lang="en-US" sz="1000" b="0" i="0" u="none" strike="noStrike">
                          <a:solidFill>
                            <a:srgbClr val="000000"/>
                          </a:solidFill>
                          <a:effectLst/>
                          <a:latin typeface="Arial" panose="020B0604020202020204" pitchFamily="34" charset="0"/>
                        </a:rPr>
                        <a:t>Class A2</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0.17%</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0.58%</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72765873"/>
                  </a:ext>
                </a:extLst>
              </a:tr>
              <a:tr h="124314">
                <a:tc>
                  <a:txBody>
                    <a:bodyPr/>
                    <a:lstStyle/>
                    <a:p>
                      <a:pPr algn="ctr" fontAlgn="ctr"/>
                      <a:r>
                        <a:rPr lang="en-US" sz="1000" b="0" i="0" u="none" strike="noStrike">
                          <a:solidFill>
                            <a:srgbClr val="000000"/>
                          </a:solidFill>
                          <a:effectLst/>
                          <a:latin typeface="Arial" panose="020B0604020202020204" pitchFamily="34" charset="0"/>
                        </a:rPr>
                        <a:t>Class B</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0.19%</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41419435"/>
                  </a:ext>
                </a:extLst>
              </a:tr>
              <a:tr h="124314">
                <a:tc>
                  <a:txBody>
                    <a:bodyPr/>
                    <a:lstStyle/>
                    <a:p>
                      <a:pPr algn="ctr" fontAlgn="ctr"/>
                      <a:r>
                        <a:rPr lang="en-US" sz="1000" b="0" i="0" u="none" strike="noStrike">
                          <a:solidFill>
                            <a:srgbClr val="000000"/>
                          </a:solidFill>
                          <a:effectLst/>
                          <a:latin typeface="Arial" panose="020B0604020202020204" pitchFamily="34" charset="0"/>
                        </a:rPr>
                        <a:t>Class C</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19457172"/>
                  </a:ext>
                </a:extLst>
              </a:tr>
              <a:tr h="124314">
                <a:tc>
                  <a:txBody>
                    <a:bodyPr/>
                    <a:lstStyle/>
                    <a:p>
                      <a:pPr algn="ctr" fontAlgn="ctr"/>
                      <a:r>
                        <a:rPr lang="en-US" sz="1000" b="0" i="0" u="none" strike="noStrike">
                          <a:solidFill>
                            <a:srgbClr val="000000"/>
                          </a:solidFill>
                          <a:effectLst/>
                          <a:latin typeface="Arial" panose="020B0604020202020204" pitchFamily="34" charset="0"/>
                        </a:rPr>
                        <a:t>Class E</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077560"/>
                  </a:ext>
                </a:extLst>
              </a:tr>
              <a:tr h="124314">
                <a:tc>
                  <a:txBody>
                    <a:bodyPr/>
                    <a:lstStyle/>
                    <a:p>
                      <a:pPr algn="ctr" fontAlgn="ctr"/>
                      <a:r>
                        <a:rPr lang="en-US" sz="1000" b="1" i="0" u="none" strike="noStrike">
                          <a:solidFill>
                            <a:srgbClr val="000000"/>
                          </a:solidFill>
                          <a:effectLst/>
                          <a:latin typeface="Arial" panose="020B0604020202020204" pitchFamily="34" charset="0"/>
                        </a:rPr>
                        <a:t>Overall</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0.16%</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977424"/>
                  </a:ext>
                </a:extLst>
              </a:tr>
              <a:tr h="124314">
                <a:tc>
                  <a:txBody>
                    <a:bodyPr/>
                    <a:lstStyle/>
                    <a:p>
                      <a:pPr algn="ctr" fontAlgn="ctr"/>
                      <a:r>
                        <a:rPr lang="en-US" sz="1000" b="0" i="0" u="none" strike="noStrike">
                          <a:solidFill>
                            <a:srgbClr val="000000"/>
                          </a:solidFill>
                          <a:effectLst/>
                          <a:latin typeface="Arial" panose="020B0604020202020204" pitchFamily="34" charset="0"/>
                        </a:rPr>
                        <a:t>Class D</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13847986"/>
                  </a:ext>
                </a:extLst>
              </a:tr>
              <a:tr h="124314">
                <a:tc>
                  <a:txBody>
                    <a:bodyPr/>
                    <a:lstStyle/>
                    <a:p>
                      <a:pPr algn="ctr" fontAlgn="ctr"/>
                      <a:r>
                        <a:rPr lang="en-US" sz="1000" b="0" i="0" u="none" strike="noStrike">
                          <a:solidFill>
                            <a:srgbClr val="000000"/>
                          </a:solidFill>
                          <a:effectLst/>
                          <a:latin typeface="Arial" panose="020B0604020202020204" pitchFamily="34" charset="0"/>
                        </a:rPr>
                        <a:t>Class F</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0.00%</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3842643"/>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Arial" panose="020B0604020202020204" pitchFamily="34" charset="0"/>
                      </a:endParaRPr>
                    </a:p>
                  </a:txBody>
                  <a:tcPr marL="5850" marR="5850" marT="585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0503852"/>
                  </a:ext>
                </a:extLst>
              </a:tr>
              <a:tr h="216453">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Calibri" panose="020F050202020403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Arial" panose="020B0604020202020204" pitchFamily="34" charset="0"/>
                        </a:rPr>
                        <a:t>Low delay B Main10 </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Calibri" panose="020F050202020403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Calibri" panose="020F050202020403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2689623"/>
                  </a:ext>
                </a:extLst>
              </a:tr>
              <a:tr h="216453">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1" i="0" u="none" strike="noStrike">
                          <a:solidFill>
                            <a:srgbClr val="000000"/>
                          </a:solidFill>
                          <a:effectLst/>
                          <a:latin typeface="Arial" panose="020B0604020202020204" pitchFamily="34" charset="0"/>
                        </a:rPr>
                        <a:t>Over VTM-6.0</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1" i="0" u="none" strike="noStrike">
                          <a:solidFill>
                            <a:srgbClr val="000000"/>
                          </a:solidFill>
                          <a:effectLst/>
                          <a:latin typeface="Arial" panose="020B060402020202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22404111"/>
                  </a:ext>
                </a:extLst>
              </a:tr>
              <a:tr h="124314">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Y</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U</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V</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EncT</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DecT</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973433"/>
                  </a:ext>
                </a:extLst>
              </a:tr>
              <a:tr h="124314">
                <a:tc>
                  <a:txBody>
                    <a:bodyPr/>
                    <a:lstStyle/>
                    <a:p>
                      <a:pPr algn="ctr" fontAlgn="ctr"/>
                      <a:r>
                        <a:rPr lang="en-US" sz="1000" b="0" i="0" u="none" strike="noStrike">
                          <a:solidFill>
                            <a:srgbClr val="000000"/>
                          </a:solidFill>
                          <a:effectLst/>
                          <a:latin typeface="Arial" panose="020B0604020202020204" pitchFamily="34" charset="0"/>
                        </a:rPr>
                        <a:t>Class A1</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0772279"/>
                  </a:ext>
                </a:extLst>
              </a:tr>
              <a:tr h="124314">
                <a:tc>
                  <a:txBody>
                    <a:bodyPr/>
                    <a:lstStyle/>
                    <a:p>
                      <a:pPr algn="ctr" fontAlgn="ctr"/>
                      <a:r>
                        <a:rPr lang="en-US" sz="1000" b="0" i="0" u="none" strike="noStrike">
                          <a:solidFill>
                            <a:srgbClr val="000000"/>
                          </a:solidFill>
                          <a:effectLst/>
                          <a:latin typeface="Arial" panose="020B0604020202020204" pitchFamily="34" charset="0"/>
                        </a:rPr>
                        <a:t>Class A2</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0779045"/>
                  </a:ext>
                </a:extLst>
              </a:tr>
              <a:tr h="124314">
                <a:tc>
                  <a:txBody>
                    <a:bodyPr/>
                    <a:lstStyle/>
                    <a:p>
                      <a:pPr algn="ctr" fontAlgn="ctr"/>
                      <a:r>
                        <a:rPr lang="en-US" sz="1000" b="0" i="0" u="none" strike="noStrike">
                          <a:solidFill>
                            <a:srgbClr val="000000"/>
                          </a:solidFill>
                          <a:effectLst/>
                          <a:latin typeface="Arial" panose="020B0604020202020204" pitchFamily="34" charset="0"/>
                        </a:rPr>
                        <a:t>Class B</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-0.29%</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8575580"/>
                  </a:ext>
                </a:extLst>
              </a:tr>
              <a:tr h="124314">
                <a:tc>
                  <a:txBody>
                    <a:bodyPr/>
                    <a:lstStyle/>
                    <a:p>
                      <a:pPr algn="ctr" fontAlgn="ctr"/>
                      <a:r>
                        <a:rPr lang="en-US" sz="1000" b="0" i="0" u="none" strike="noStrike">
                          <a:solidFill>
                            <a:srgbClr val="000000"/>
                          </a:solidFill>
                          <a:effectLst/>
                          <a:latin typeface="Arial" panose="020B0604020202020204" pitchFamily="34" charset="0"/>
                        </a:rPr>
                        <a:t>Class C</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5850" marR="5850" marT="58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5850" marR="5850" marT="585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5850" marR="5850" marT="58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56032847"/>
                  </a:ext>
                </a:extLst>
              </a:tr>
              <a:tr h="124314">
                <a:tc>
                  <a:txBody>
                    <a:bodyPr/>
                    <a:lstStyle/>
                    <a:p>
                      <a:pPr algn="ctr" fontAlgn="ctr"/>
                      <a:r>
                        <a:rPr lang="en-US" sz="1000" b="0" i="0" u="none" strike="noStrike">
                          <a:solidFill>
                            <a:srgbClr val="000000"/>
                          </a:solidFill>
                          <a:effectLst/>
                          <a:latin typeface="Arial" panose="020B0604020202020204" pitchFamily="34" charset="0"/>
                        </a:rPr>
                        <a:t>Class E</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0.10%</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205831"/>
                  </a:ext>
                </a:extLst>
              </a:tr>
              <a:tr h="124314">
                <a:tc>
                  <a:txBody>
                    <a:bodyPr/>
                    <a:lstStyle/>
                    <a:p>
                      <a:pPr algn="ctr" fontAlgn="ctr"/>
                      <a:r>
                        <a:rPr lang="en-US" sz="1000" b="1" i="0" u="none" strike="noStrike">
                          <a:solidFill>
                            <a:srgbClr val="000000"/>
                          </a:solidFill>
                          <a:effectLst/>
                          <a:latin typeface="Arial" panose="020B0604020202020204" pitchFamily="34" charset="0"/>
                        </a:rPr>
                        <a:t>Overall</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5850" marR="5850" marT="58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-0.11%</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4681817"/>
                  </a:ext>
                </a:extLst>
              </a:tr>
              <a:tr h="124314">
                <a:tc>
                  <a:txBody>
                    <a:bodyPr/>
                    <a:lstStyle/>
                    <a:p>
                      <a:pPr algn="ctr" fontAlgn="ctr"/>
                      <a:r>
                        <a:rPr lang="en-US" sz="1000" b="0" i="0" u="none" strike="noStrike">
                          <a:solidFill>
                            <a:srgbClr val="000000"/>
                          </a:solidFill>
                          <a:effectLst/>
                          <a:latin typeface="Arial" panose="020B0604020202020204" pitchFamily="34" charset="0"/>
                        </a:rPr>
                        <a:t>Class D</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0.01%</a:t>
                      </a:r>
                    </a:p>
                  </a:txBody>
                  <a:tcPr marL="5850" marR="5850" marT="58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5850" marR="5850" marT="58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0.15%</a:t>
                      </a:r>
                    </a:p>
                  </a:txBody>
                  <a:tcPr marL="5850" marR="5850" marT="58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5850" marR="5850" marT="58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95169640"/>
                  </a:ext>
                </a:extLst>
              </a:tr>
              <a:tr h="124314">
                <a:tc>
                  <a:txBody>
                    <a:bodyPr/>
                    <a:lstStyle/>
                    <a:p>
                      <a:pPr algn="ctr" fontAlgn="ctr"/>
                      <a:r>
                        <a:rPr lang="en-US" sz="1000" b="0" i="0" u="none" strike="noStrike">
                          <a:solidFill>
                            <a:srgbClr val="000000"/>
                          </a:solidFill>
                          <a:effectLst/>
                          <a:latin typeface="Arial" panose="020B0604020202020204" pitchFamily="34" charset="0"/>
                        </a:rPr>
                        <a:t>Class F</a:t>
                      </a:r>
                    </a:p>
                  </a:txBody>
                  <a:tcPr marL="5850" marR="5850" marT="58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0.12%</a:t>
                      </a:r>
                    </a:p>
                  </a:txBody>
                  <a:tcPr marL="5850" marR="5850" marT="58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0.21%</a:t>
                      </a:r>
                    </a:p>
                  </a:txBody>
                  <a:tcPr marL="5850" marR="5850" marT="58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0.62%</a:t>
                      </a:r>
                    </a:p>
                  </a:txBody>
                  <a:tcPr marL="5850" marR="5850" marT="58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5850" marR="5850" marT="58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99%</a:t>
                      </a:r>
                    </a:p>
                  </a:txBody>
                  <a:tcPr marL="5850" marR="5850" marT="58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6111356"/>
                  </a:ext>
                </a:extLst>
              </a:tr>
            </a:tbl>
          </a:graphicData>
        </a:graphic>
      </p:graphicFrame>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68A2CD7-A704-4195-8513-27C59C0D40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3625F9-35C5-4D9F-988F-6280D8C6DD55}">
  <ds:schemaRefs>
    <ds:schemaRef ds:uri="http://schemas.microsoft.com/sharepoint/v3/contenttype/forms"/>
  </ds:schemaRefs>
</ds:datastoreItem>
</file>

<file path=customXml/itemProps3.xml><?xml version="1.0" encoding="utf-8"?>
<ds:datastoreItem xmlns:ds="http://schemas.openxmlformats.org/officeDocument/2006/customXml" ds:itemID="{7DD122BD-D18E-492B-94B6-8732954EB17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11</TotalTime>
  <Words>669</Words>
  <Application>Microsoft Office PowerPoint</Application>
  <PresentationFormat>Widescreen</PresentationFormat>
  <Paragraphs>357</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Century Gothic</vt:lpstr>
      <vt:lpstr>Microsoft Sans Serif</vt:lpstr>
      <vt:lpstr>Qualcomm Executive External</vt:lpstr>
      <vt:lpstr>JVET-P0553: Non-CE5: Using truncated binary codes for ALF filter indices</vt:lpstr>
      <vt:lpstr>CTB filter index coding for ALF</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JVET-P0553: Non-CE5: Using truncated binary codes for ALF filter indices</dc:title>
  <dc:creator>Nan Hu</dc:creator>
  <cp:lastModifiedBy>Nan Hu</cp:lastModifiedBy>
  <cp:revision>1</cp:revision>
  <dcterms:created xsi:type="dcterms:W3CDTF">2019-10-04T16:20:00Z</dcterms:created>
  <dcterms:modified xsi:type="dcterms:W3CDTF">2019-10-04T16:31:15Z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