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887" r:id="rId6"/>
    <p:sldId id="1246" r:id="rId7"/>
    <p:sldId id="1245" r:id="rId8"/>
    <p:sldId id="1247" r:id="rId9"/>
    <p:sldId id="124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887"/>
            <p14:sldId id="1246"/>
            <p14:sldId id="1245"/>
            <p14:sldId id="1247"/>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40" autoAdjust="0"/>
  </p:normalViewPr>
  <p:slideViewPr>
    <p:cSldViewPr snapToGrid="0">
      <p:cViewPr varScale="1">
        <p:scale>
          <a:sx n="85" d="100"/>
          <a:sy n="85" d="100"/>
        </p:scale>
        <p:origin x="59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10/4/2019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04.10.2019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Vadim Seregin, Marta Karczewicz </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7" y="2310366"/>
            <a:ext cx="7866201" cy="1767279"/>
          </a:xfrm>
        </p:spPr>
        <p:txBody>
          <a:bodyPr/>
          <a:lstStyle/>
          <a:p>
            <a:r>
              <a:rPr lang="en-US" sz="6600" spc="-300" dirty="0"/>
              <a:t>AHG16/Non-CE5: On ALF boundary padding</a:t>
            </a:r>
            <a:endParaRPr lang="en-US" sz="6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565125"/>
            <a:ext cx="11187112" cy="439479"/>
          </a:xfrm>
        </p:spPr>
        <p:txBody>
          <a:bodyPr/>
          <a:lstStyle/>
          <a:p>
            <a:r>
              <a:rPr lang="en-US" dirty="0"/>
              <a:t>Boundary padding for ALF in VVC draft 6</a:t>
            </a:r>
          </a:p>
        </p:txBody>
      </p:sp>
      <p:sp>
        <p:nvSpPr>
          <p:cNvPr id="13" name="Content Placeholder 12">
            <a:extLst>
              <a:ext uri="{FF2B5EF4-FFF2-40B4-BE49-F238E27FC236}">
                <a16:creationId xmlns:a16="http://schemas.microsoft.com/office/drawing/2014/main" id="{4AB5C4EB-6B49-43B7-9DAD-CD88E90F9209}"/>
              </a:ext>
            </a:extLst>
          </p:cNvPr>
          <p:cNvSpPr>
            <a:spLocks noGrp="1"/>
          </p:cNvSpPr>
          <p:nvPr>
            <p:ph sz="quarter" idx="14"/>
          </p:nvPr>
        </p:nvSpPr>
        <p:spPr>
          <a:xfrm>
            <a:off x="495300" y="1364230"/>
            <a:ext cx="11187112" cy="4681727"/>
          </a:xfrm>
        </p:spPr>
        <p:txBody>
          <a:bodyPr/>
          <a:lstStyle/>
          <a:p>
            <a:pPr lvl="6"/>
            <a:r>
              <a:rPr lang="en-US" sz="2400" dirty="0"/>
              <a:t>1. Repetitive padding: Picture boundary, 360 boundaries not on CTU boundaries</a:t>
            </a:r>
          </a:p>
          <a:p>
            <a:pPr lvl="6"/>
            <a:r>
              <a:rPr lang="en-US" sz="2400" dirty="0"/>
              <a:t>2. Mirrored padding: sub-picture/slice/tile/brick boundaries, 360 boundaries on CTU boundaries,   virtual boundary for ALF line buffer reduction </a:t>
            </a:r>
          </a:p>
          <a:p>
            <a:pPr lvl="6"/>
            <a:endParaRPr lang="en-US" sz="2000" dirty="0"/>
          </a:p>
          <a:p>
            <a:pPr lvl="6"/>
            <a:r>
              <a:rPr lang="en-US" sz="2400" dirty="0"/>
              <a:t>Unifications:</a:t>
            </a:r>
          </a:p>
          <a:p>
            <a:pPr lvl="0" hangingPunct="0"/>
            <a:r>
              <a:rPr lang="en-CA" dirty="0"/>
              <a:t>apply mirrored padding to 360 virtual boundaries and picture boundaries</a:t>
            </a:r>
            <a:endParaRPr lang="en-US" dirty="0"/>
          </a:p>
          <a:p>
            <a:pPr lvl="0" hangingPunct="0"/>
            <a:r>
              <a:rPr lang="en-CA" dirty="0"/>
              <a:t>apply repetitive padding for all boundaries excluding virtual boundaries for ALF line buffer reduction</a:t>
            </a:r>
            <a:endParaRPr lang="en-US" dirty="0"/>
          </a:p>
          <a:p>
            <a:pPr lvl="0" hangingPunct="0"/>
            <a:r>
              <a:rPr lang="en-CA" dirty="0"/>
              <a:t>apply repetitive padding for all boundaries</a:t>
            </a:r>
            <a:endParaRPr lang="en-US" dirty="0"/>
          </a:p>
          <a:p>
            <a:pPr lvl="6"/>
            <a:r>
              <a:rPr lang="en-US" sz="2000" dirty="0"/>
              <a:t>         </a:t>
            </a:r>
          </a:p>
          <a:p>
            <a:pPr lvl="8"/>
            <a:endParaRPr lang="en-US" sz="7200" dirty="0"/>
          </a:p>
          <a:p>
            <a:pPr lvl="8"/>
            <a:endParaRPr lang="en-US" sz="7200" dirty="0"/>
          </a:p>
          <a:p>
            <a:endParaRPr lang="en-US" dirty="0"/>
          </a:p>
        </p:txBody>
      </p:sp>
    </p:spTree>
    <p:extLst>
      <p:ext uri="{BB962C8B-B14F-4D97-AF65-F5344CB8AC3E}">
        <p14:creationId xmlns:p14="http://schemas.microsoft.com/office/powerpoint/2010/main" val="125721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7EDD08-59ED-42C8-AFAF-613FFFFE562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D1AD553E-09A6-4A4F-B764-68515DD933CD}"/>
              </a:ext>
            </a:extLst>
          </p:cNvPr>
          <p:cNvSpPr>
            <a:spLocks noGrp="1"/>
          </p:cNvSpPr>
          <p:nvPr>
            <p:ph type="title"/>
          </p:nvPr>
        </p:nvSpPr>
        <p:spPr>
          <a:xfrm>
            <a:off x="495300" y="565125"/>
            <a:ext cx="11187112" cy="439479"/>
          </a:xfrm>
        </p:spPr>
        <p:txBody>
          <a:bodyPr/>
          <a:lstStyle/>
          <a:p>
            <a:r>
              <a:rPr lang="en-US" dirty="0"/>
              <a:t>Mirrored padding at picture boundaries</a:t>
            </a:r>
          </a:p>
        </p:txBody>
      </p:sp>
      <p:sp>
        <p:nvSpPr>
          <p:cNvPr id="4" name="Content Placeholder 3">
            <a:extLst>
              <a:ext uri="{FF2B5EF4-FFF2-40B4-BE49-F238E27FC236}">
                <a16:creationId xmlns:a16="http://schemas.microsoft.com/office/drawing/2014/main" id="{EC4FA892-363C-4DEC-926C-6754FEC939C6}"/>
              </a:ext>
            </a:extLst>
          </p:cNvPr>
          <p:cNvSpPr>
            <a:spLocks noGrp="1"/>
          </p:cNvSpPr>
          <p:nvPr>
            <p:ph sz="quarter" idx="14"/>
          </p:nvPr>
        </p:nvSpPr>
        <p:spPr>
          <a:xfrm>
            <a:off x="495299" y="1207631"/>
            <a:ext cx="11187112" cy="1589357"/>
          </a:xfrm>
        </p:spPr>
        <p:txBody>
          <a:bodyPr/>
          <a:lstStyle/>
          <a:p>
            <a:r>
              <a:rPr lang="en-US" dirty="0"/>
              <a:t>Anchor: VTM6.0</a:t>
            </a:r>
          </a:p>
          <a:p>
            <a:r>
              <a:rPr lang="en-US" dirty="0"/>
              <a:t>Test: VTM6.0 + applying mirrored padding at picture</a:t>
            </a:r>
          </a:p>
          <a:p>
            <a:pPr marL="0" indent="0">
              <a:buNone/>
            </a:pPr>
            <a:r>
              <a:rPr lang="en-US" dirty="0"/>
              <a:t>	 boundaries</a:t>
            </a:r>
          </a:p>
        </p:txBody>
      </p:sp>
      <p:graphicFrame>
        <p:nvGraphicFramePr>
          <p:cNvPr id="6" name="Table 5">
            <a:extLst>
              <a:ext uri="{FF2B5EF4-FFF2-40B4-BE49-F238E27FC236}">
                <a16:creationId xmlns:a16="http://schemas.microsoft.com/office/drawing/2014/main" id="{D1A80DC5-C9E1-4401-A9BC-A966262FD3C2}"/>
              </a:ext>
            </a:extLst>
          </p:cNvPr>
          <p:cNvGraphicFramePr>
            <a:graphicFrameLocks noGrp="1"/>
          </p:cNvGraphicFramePr>
          <p:nvPr>
            <p:extLst>
              <p:ext uri="{D42A27DB-BD31-4B8C-83A1-F6EECF244321}">
                <p14:modId xmlns:p14="http://schemas.microsoft.com/office/powerpoint/2010/main" val="1668483389"/>
              </p:ext>
            </p:extLst>
          </p:nvPr>
        </p:nvGraphicFramePr>
        <p:xfrm>
          <a:off x="8451238" y="1178140"/>
          <a:ext cx="3504837" cy="5114735"/>
        </p:xfrm>
        <a:graphic>
          <a:graphicData uri="http://schemas.openxmlformats.org/drawingml/2006/table">
            <a:tbl>
              <a:tblPr/>
              <a:tblGrid>
                <a:gridCol w="974227">
                  <a:extLst>
                    <a:ext uri="{9D8B030D-6E8A-4147-A177-3AD203B41FA5}">
                      <a16:colId xmlns:a16="http://schemas.microsoft.com/office/drawing/2014/main" val="495075076"/>
                    </a:ext>
                  </a:extLst>
                </a:gridCol>
                <a:gridCol w="506122">
                  <a:extLst>
                    <a:ext uri="{9D8B030D-6E8A-4147-A177-3AD203B41FA5}">
                      <a16:colId xmlns:a16="http://schemas.microsoft.com/office/drawing/2014/main" val="3067155136"/>
                    </a:ext>
                  </a:extLst>
                </a:gridCol>
                <a:gridCol w="506122">
                  <a:extLst>
                    <a:ext uri="{9D8B030D-6E8A-4147-A177-3AD203B41FA5}">
                      <a16:colId xmlns:a16="http://schemas.microsoft.com/office/drawing/2014/main" val="3866413811"/>
                    </a:ext>
                  </a:extLst>
                </a:gridCol>
                <a:gridCol w="506122">
                  <a:extLst>
                    <a:ext uri="{9D8B030D-6E8A-4147-A177-3AD203B41FA5}">
                      <a16:colId xmlns:a16="http://schemas.microsoft.com/office/drawing/2014/main" val="1692957561"/>
                    </a:ext>
                  </a:extLst>
                </a:gridCol>
                <a:gridCol w="506122">
                  <a:extLst>
                    <a:ext uri="{9D8B030D-6E8A-4147-A177-3AD203B41FA5}">
                      <a16:colId xmlns:a16="http://schemas.microsoft.com/office/drawing/2014/main" val="1879544114"/>
                    </a:ext>
                  </a:extLst>
                </a:gridCol>
                <a:gridCol w="506122">
                  <a:extLst>
                    <a:ext uri="{9D8B030D-6E8A-4147-A177-3AD203B41FA5}">
                      <a16:colId xmlns:a16="http://schemas.microsoft.com/office/drawing/2014/main" val="687347654"/>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5281315"/>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4949184"/>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5349326"/>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183%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40854282"/>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124%</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169%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0103022"/>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77772151"/>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00355741"/>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138%</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8101493"/>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6302885"/>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65184329"/>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132%</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2896244"/>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656552"/>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53144957"/>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1715760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1225103"/>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186%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93197255"/>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8031200"/>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141%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03835097"/>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63921859"/>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4683279"/>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154%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481976"/>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04755759"/>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3491250"/>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7479001"/>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51513756"/>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6152807"/>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3492026"/>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8820254"/>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79296183"/>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146%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44814678"/>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97400691"/>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132%</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4969162"/>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7281049"/>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133%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63838080"/>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5453470"/>
                  </a:ext>
                </a:extLst>
              </a:tr>
            </a:tbl>
          </a:graphicData>
        </a:graphic>
      </p:graphicFrame>
    </p:spTree>
    <p:extLst>
      <p:ext uri="{BB962C8B-B14F-4D97-AF65-F5344CB8AC3E}">
        <p14:creationId xmlns:p14="http://schemas.microsoft.com/office/powerpoint/2010/main" val="303267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F27EC5C-A639-460E-82E0-EEBA7E221BAF}"/>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FA94F877-0790-4FCE-8888-368BFFCD078B}"/>
              </a:ext>
            </a:extLst>
          </p:cNvPr>
          <p:cNvSpPr>
            <a:spLocks noGrp="1"/>
          </p:cNvSpPr>
          <p:nvPr>
            <p:ph type="title"/>
          </p:nvPr>
        </p:nvSpPr>
        <p:spPr>
          <a:xfrm>
            <a:off x="495300" y="565125"/>
            <a:ext cx="11187112" cy="439479"/>
          </a:xfrm>
        </p:spPr>
        <p:txBody>
          <a:bodyPr/>
          <a:lstStyle/>
          <a:p>
            <a:r>
              <a:rPr lang="en-US" dirty="0"/>
              <a:t>Disabling loop filter at slice boundaries</a:t>
            </a:r>
          </a:p>
        </p:txBody>
      </p:sp>
      <p:sp>
        <p:nvSpPr>
          <p:cNvPr id="8" name="Content Placeholder 7">
            <a:extLst>
              <a:ext uri="{FF2B5EF4-FFF2-40B4-BE49-F238E27FC236}">
                <a16:creationId xmlns:a16="http://schemas.microsoft.com/office/drawing/2014/main" id="{CDA0C610-6A13-4C40-A481-BB40E159B184}"/>
              </a:ext>
            </a:extLst>
          </p:cNvPr>
          <p:cNvSpPr>
            <a:spLocks noGrp="1"/>
          </p:cNvSpPr>
          <p:nvPr>
            <p:ph sz="quarter" idx="14"/>
          </p:nvPr>
        </p:nvSpPr>
        <p:spPr>
          <a:xfrm>
            <a:off x="495300" y="1308848"/>
            <a:ext cx="11187112" cy="5091952"/>
          </a:xfrm>
        </p:spPr>
        <p:txBody>
          <a:bodyPr/>
          <a:lstStyle/>
          <a:p>
            <a:r>
              <a:rPr lang="en-US" dirty="0"/>
              <a:t>Anchor: VTM6.0 + 4 slices in a picture</a:t>
            </a:r>
          </a:p>
          <a:p>
            <a:r>
              <a:rPr lang="en-US" dirty="0"/>
              <a:t>Test:      VTM6.0 + 4 slices in a picture </a:t>
            </a:r>
          </a:p>
          <a:p>
            <a:pPr marL="0" indent="0">
              <a:buNone/>
            </a:pPr>
            <a:r>
              <a:rPr lang="en-US" dirty="0"/>
              <a:t>	+ disable loop filter at slice boundaries</a:t>
            </a:r>
          </a:p>
          <a:p>
            <a:pPr marL="0" indent="0">
              <a:buNone/>
            </a:pPr>
            <a:r>
              <a:rPr lang="en-US" dirty="0"/>
              <a:t>	+ applying mirrored padding at slice boundaries</a:t>
            </a:r>
          </a:p>
        </p:txBody>
      </p:sp>
      <p:graphicFrame>
        <p:nvGraphicFramePr>
          <p:cNvPr id="9" name="Table 8">
            <a:extLst>
              <a:ext uri="{FF2B5EF4-FFF2-40B4-BE49-F238E27FC236}">
                <a16:creationId xmlns:a16="http://schemas.microsoft.com/office/drawing/2014/main" id="{1B2FC5FC-F58A-416D-BEB8-946A1DE6BFB2}"/>
              </a:ext>
            </a:extLst>
          </p:cNvPr>
          <p:cNvGraphicFramePr>
            <a:graphicFrameLocks noGrp="1"/>
          </p:cNvGraphicFramePr>
          <p:nvPr>
            <p:extLst>
              <p:ext uri="{D42A27DB-BD31-4B8C-83A1-F6EECF244321}">
                <p14:modId xmlns:p14="http://schemas.microsoft.com/office/powerpoint/2010/main" val="1659917071"/>
              </p:ext>
            </p:extLst>
          </p:nvPr>
        </p:nvGraphicFramePr>
        <p:xfrm>
          <a:off x="7808258" y="1004604"/>
          <a:ext cx="4049208" cy="5571935"/>
        </p:xfrm>
        <a:graphic>
          <a:graphicData uri="http://schemas.openxmlformats.org/drawingml/2006/table">
            <a:tbl>
              <a:tblPr/>
              <a:tblGrid>
                <a:gridCol w="1125543">
                  <a:extLst>
                    <a:ext uri="{9D8B030D-6E8A-4147-A177-3AD203B41FA5}">
                      <a16:colId xmlns:a16="http://schemas.microsoft.com/office/drawing/2014/main" val="2083704706"/>
                    </a:ext>
                  </a:extLst>
                </a:gridCol>
                <a:gridCol w="584733">
                  <a:extLst>
                    <a:ext uri="{9D8B030D-6E8A-4147-A177-3AD203B41FA5}">
                      <a16:colId xmlns:a16="http://schemas.microsoft.com/office/drawing/2014/main" val="3919840262"/>
                    </a:ext>
                  </a:extLst>
                </a:gridCol>
                <a:gridCol w="584733">
                  <a:extLst>
                    <a:ext uri="{9D8B030D-6E8A-4147-A177-3AD203B41FA5}">
                      <a16:colId xmlns:a16="http://schemas.microsoft.com/office/drawing/2014/main" val="1620804189"/>
                    </a:ext>
                  </a:extLst>
                </a:gridCol>
                <a:gridCol w="584733">
                  <a:extLst>
                    <a:ext uri="{9D8B030D-6E8A-4147-A177-3AD203B41FA5}">
                      <a16:colId xmlns:a16="http://schemas.microsoft.com/office/drawing/2014/main" val="2218823224"/>
                    </a:ext>
                  </a:extLst>
                </a:gridCol>
                <a:gridCol w="584733">
                  <a:extLst>
                    <a:ext uri="{9D8B030D-6E8A-4147-A177-3AD203B41FA5}">
                      <a16:colId xmlns:a16="http://schemas.microsoft.com/office/drawing/2014/main" val="113312134"/>
                    </a:ext>
                  </a:extLst>
                </a:gridCol>
                <a:gridCol w="584733">
                  <a:extLst>
                    <a:ext uri="{9D8B030D-6E8A-4147-A177-3AD203B41FA5}">
                      <a16:colId xmlns:a16="http://schemas.microsoft.com/office/drawing/2014/main" val="702546879"/>
                    </a:ext>
                  </a:extLst>
                </a:gridCol>
              </a:tblGrid>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87975050"/>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21663495"/>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386601"/>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143%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56738242"/>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10034788"/>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135%</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06280457"/>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124%</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25158727"/>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143%</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879494"/>
                  </a:ext>
                </a:extLst>
              </a:tr>
              <a:tr h="128780">
                <a:tc>
                  <a:txBody>
                    <a:bodyPr/>
                    <a:lstStyle/>
                    <a:p>
                      <a:pPr algn="ctr" fontAlgn="ctr"/>
                      <a:r>
                        <a:rPr lang="en-US" sz="10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135%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3591259"/>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0.23%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120%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13712349"/>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126%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4389335"/>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5029932"/>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13700510"/>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14809821"/>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8350361"/>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148%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08457294"/>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143%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64788875"/>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1863639"/>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15991991"/>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0331142"/>
                  </a:ext>
                </a:extLst>
              </a:tr>
              <a:tr h="128780">
                <a:tc>
                  <a:txBody>
                    <a:bodyPr/>
                    <a:lstStyle/>
                    <a:p>
                      <a:pPr algn="ctr" fontAlgn="ctr"/>
                      <a:r>
                        <a:rPr lang="en-US" sz="10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138%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607850"/>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124%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64443362"/>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2463197"/>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6707217"/>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5472101"/>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47008379"/>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7870263"/>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25850417"/>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01408990"/>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8464753"/>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41409933"/>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134%</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8677675"/>
                  </a:ext>
                </a:extLst>
              </a:tr>
              <a:tr h="128780">
                <a:tc>
                  <a:txBody>
                    <a:bodyPr/>
                    <a:lstStyle/>
                    <a:p>
                      <a:pPr algn="ctr" fontAlgn="ctr"/>
                      <a:r>
                        <a:rPr lang="en-US" sz="10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3570944"/>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0.27%</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131%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03572179"/>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9674149"/>
                  </a:ext>
                </a:extLst>
              </a:tr>
            </a:tbl>
          </a:graphicData>
        </a:graphic>
      </p:graphicFrame>
    </p:spTree>
    <p:extLst>
      <p:ext uri="{BB962C8B-B14F-4D97-AF65-F5344CB8AC3E}">
        <p14:creationId xmlns:p14="http://schemas.microsoft.com/office/powerpoint/2010/main" val="2262476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91851B-82A7-4E94-A102-61C790AB1DF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D29E61BF-57F6-4026-B044-4A97FA9F1DE4}"/>
              </a:ext>
            </a:extLst>
          </p:cNvPr>
          <p:cNvSpPr>
            <a:spLocks noGrp="1"/>
          </p:cNvSpPr>
          <p:nvPr>
            <p:ph type="title"/>
          </p:nvPr>
        </p:nvSpPr>
        <p:spPr>
          <a:xfrm>
            <a:off x="495300" y="565125"/>
            <a:ext cx="11187112" cy="439479"/>
          </a:xfrm>
        </p:spPr>
        <p:txBody>
          <a:bodyPr/>
          <a:lstStyle/>
          <a:p>
            <a:r>
              <a:rPr lang="en-US" dirty="0"/>
              <a:t>Repetitive padding at slice boundaries</a:t>
            </a:r>
          </a:p>
        </p:txBody>
      </p:sp>
      <p:sp>
        <p:nvSpPr>
          <p:cNvPr id="4" name="Content Placeholder 3">
            <a:extLst>
              <a:ext uri="{FF2B5EF4-FFF2-40B4-BE49-F238E27FC236}">
                <a16:creationId xmlns:a16="http://schemas.microsoft.com/office/drawing/2014/main" id="{A3AF2884-8263-4C02-ADCA-BC6D88D610B1}"/>
              </a:ext>
            </a:extLst>
          </p:cNvPr>
          <p:cNvSpPr>
            <a:spLocks noGrp="1"/>
          </p:cNvSpPr>
          <p:nvPr>
            <p:ph sz="quarter" idx="14"/>
          </p:nvPr>
        </p:nvSpPr>
        <p:spPr/>
        <p:txBody>
          <a:bodyPr/>
          <a:lstStyle/>
          <a:p>
            <a:r>
              <a:rPr lang="en-US" dirty="0"/>
              <a:t>Anchor: VTM6.0 + 4 slices in a picture </a:t>
            </a:r>
          </a:p>
          <a:p>
            <a:pPr marL="0" indent="0">
              <a:buNone/>
            </a:pPr>
            <a:r>
              <a:rPr lang="en-US" dirty="0"/>
              <a:t>	+ disable loop filter at slice boundaries</a:t>
            </a:r>
          </a:p>
          <a:p>
            <a:pPr marL="0" indent="0">
              <a:buNone/>
            </a:pPr>
            <a:r>
              <a:rPr lang="en-US" dirty="0"/>
              <a:t>	+ applying mirrored padding at slice boundaries</a:t>
            </a:r>
          </a:p>
          <a:p>
            <a:r>
              <a:rPr lang="en-US" dirty="0"/>
              <a:t>Test: VTM6.0 + 4 slices in a picture </a:t>
            </a:r>
          </a:p>
          <a:p>
            <a:pPr marL="0" indent="0">
              <a:buNone/>
            </a:pPr>
            <a:r>
              <a:rPr lang="en-US" dirty="0"/>
              <a:t>	+ disable loop filter at slice boundaries</a:t>
            </a:r>
          </a:p>
          <a:p>
            <a:pPr marL="0" indent="0">
              <a:buNone/>
            </a:pPr>
            <a:r>
              <a:rPr lang="en-US" dirty="0"/>
              <a:t>	+ applying repetitive padding at slice boundaries</a:t>
            </a:r>
          </a:p>
          <a:p>
            <a:pPr marL="0" indent="0">
              <a:buNone/>
            </a:pPr>
            <a:r>
              <a:rPr lang="en-US" dirty="0"/>
              <a:t>	</a:t>
            </a:r>
          </a:p>
        </p:txBody>
      </p:sp>
      <p:sp>
        <p:nvSpPr>
          <p:cNvPr id="5" name="Subtitle 4">
            <a:extLst>
              <a:ext uri="{FF2B5EF4-FFF2-40B4-BE49-F238E27FC236}">
                <a16:creationId xmlns:a16="http://schemas.microsoft.com/office/drawing/2014/main" id="{7F7C3F4F-E5FB-4006-B791-4A4858F3272E}"/>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ADA29B1B-6388-4289-B303-9F7028F5C2DD}"/>
              </a:ext>
            </a:extLst>
          </p:cNvPr>
          <p:cNvGraphicFramePr>
            <a:graphicFrameLocks noGrp="1"/>
          </p:cNvGraphicFramePr>
          <p:nvPr>
            <p:extLst>
              <p:ext uri="{D42A27DB-BD31-4B8C-83A1-F6EECF244321}">
                <p14:modId xmlns:p14="http://schemas.microsoft.com/office/powerpoint/2010/main" val="820694637"/>
              </p:ext>
            </p:extLst>
          </p:nvPr>
        </p:nvGraphicFramePr>
        <p:xfrm>
          <a:off x="7949214" y="993488"/>
          <a:ext cx="3747485" cy="5571935"/>
        </p:xfrm>
        <a:graphic>
          <a:graphicData uri="http://schemas.openxmlformats.org/drawingml/2006/table">
            <a:tbl>
              <a:tblPr/>
              <a:tblGrid>
                <a:gridCol w="1041675">
                  <a:extLst>
                    <a:ext uri="{9D8B030D-6E8A-4147-A177-3AD203B41FA5}">
                      <a16:colId xmlns:a16="http://schemas.microsoft.com/office/drawing/2014/main" val="2138496989"/>
                    </a:ext>
                  </a:extLst>
                </a:gridCol>
                <a:gridCol w="541162">
                  <a:extLst>
                    <a:ext uri="{9D8B030D-6E8A-4147-A177-3AD203B41FA5}">
                      <a16:colId xmlns:a16="http://schemas.microsoft.com/office/drawing/2014/main" val="4026697354"/>
                    </a:ext>
                  </a:extLst>
                </a:gridCol>
                <a:gridCol w="541162">
                  <a:extLst>
                    <a:ext uri="{9D8B030D-6E8A-4147-A177-3AD203B41FA5}">
                      <a16:colId xmlns:a16="http://schemas.microsoft.com/office/drawing/2014/main" val="144859210"/>
                    </a:ext>
                  </a:extLst>
                </a:gridCol>
                <a:gridCol w="541162">
                  <a:extLst>
                    <a:ext uri="{9D8B030D-6E8A-4147-A177-3AD203B41FA5}">
                      <a16:colId xmlns:a16="http://schemas.microsoft.com/office/drawing/2014/main" val="3527344249"/>
                    </a:ext>
                  </a:extLst>
                </a:gridCol>
                <a:gridCol w="541162">
                  <a:extLst>
                    <a:ext uri="{9D8B030D-6E8A-4147-A177-3AD203B41FA5}">
                      <a16:colId xmlns:a16="http://schemas.microsoft.com/office/drawing/2014/main" val="3664521927"/>
                    </a:ext>
                  </a:extLst>
                </a:gridCol>
                <a:gridCol w="541162">
                  <a:extLst>
                    <a:ext uri="{9D8B030D-6E8A-4147-A177-3AD203B41FA5}">
                      <a16:colId xmlns:a16="http://schemas.microsoft.com/office/drawing/2014/main" val="95518440"/>
                    </a:ext>
                  </a:extLst>
                </a:gridCol>
              </a:tblGrid>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1548101"/>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1831693"/>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2589728"/>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69%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12840595"/>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46481116"/>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72674723"/>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81%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30329940"/>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71%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2734143"/>
                  </a:ext>
                </a:extLst>
              </a:tr>
              <a:tr h="128780">
                <a:tc>
                  <a:txBody>
                    <a:bodyPr/>
                    <a:lstStyle/>
                    <a:p>
                      <a:pPr algn="ctr" fontAlgn="ctr"/>
                      <a:r>
                        <a:rPr lang="en-US" sz="10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75%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1742452"/>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88%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07836367"/>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89%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7137456"/>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50271"/>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0076145"/>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2284627"/>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8553744"/>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67%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31877360"/>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1165970"/>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9308139"/>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74184809"/>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112409"/>
                  </a:ext>
                </a:extLst>
              </a:tr>
              <a:tr h="128780">
                <a:tc>
                  <a:txBody>
                    <a:bodyPr/>
                    <a:lstStyle/>
                    <a:p>
                      <a:pPr algn="ctr" fontAlgn="ctr"/>
                      <a:r>
                        <a:rPr lang="en-US" sz="10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72%</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5871230"/>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78%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28207772"/>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9849922"/>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7072354"/>
                  </a:ext>
                </a:extLst>
              </a:tr>
              <a:tr h="163627">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53529178"/>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9100451"/>
                  </a:ext>
                </a:extLst>
              </a:tr>
              <a:tr h="128780">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1358070"/>
                  </a:ext>
                </a:extLst>
              </a:tr>
              <a:tr h="128780">
                <a:tc>
                  <a:txBody>
                    <a:bodyPr/>
                    <a:lstStyle/>
                    <a:p>
                      <a:pPr algn="ctr" fontAlgn="ctr"/>
                      <a:r>
                        <a:rPr lang="en-US" sz="10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63758230"/>
                  </a:ext>
                </a:extLst>
              </a:tr>
              <a:tr h="128780">
                <a:tc>
                  <a:txBody>
                    <a:bodyPr/>
                    <a:lstStyle/>
                    <a:p>
                      <a:pPr algn="ctr" fontAlgn="ctr"/>
                      <a:r>
                        <a:rPr lang="en-US" sz="10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8189408"/>
                  </a:ext>
                </a:extLst>
              </a:tr>
              <a:tr h="128780">
                <a:tc>
                  <a:txBody>
                    <a:bodyPr/>
                    <a:lstStyle/>
                    <a:p>
                      <a:pPr algn="ctr" fontAlgn="ctr"/>
                      <a:r>
                        <a:rPr lang="en-US" sz="10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30581898"/>
                  </a:ext>
                </a:extLst>
              </a:tr>
              <a:tr h="128780">
                <a:tc>
                  <a:txBody>
                    <a:bodyPr/>
                    <a:lstStyle/>
                    <a:p>
                      <a:pPr algn="ctr" fontAlgn="ctr"/>
                      <a:r>
                        <a:rPr lang="en-US" sz="10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73%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61857792"/>
                  </a:ext>
                </a:extLst>
              </a:tr>
              <a:tr h="128780">
                <a:tc>
                  <a:txBody>
                    <a:bodyPr/>
                    <a:lstStyle/>
                    <a:p>
                      <a:pPr algn="ctr" fontAlgn="ctr"/>
                      <a:r>
                        <a:rPr lang="en-US" sz="10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75%</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1385063"/>
                  </a:ext>
                </a:extLst>
              </a:tr>
              <a:tr h="128780">
                <a:tc>
                  <a:txBody>
                    <a:bodyPr/>
                    <a:lstStyle/>
                    <a:p>
                      <a:pPr algn="ctr" fontAlgn="ctr"/>
                      <a:r>
                        <a:rPr lang="en-US" sz="10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73%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301978"/>
                  </a:ext>
                </a:extLst>
              </a:tr>
              <a:tr h="128780">
                <a:tc>
                  <a:txBody>
                    <a:bodyPr/>
                    <a:lstStyle/>
                    <a:p>
                      <a:pPr algn="ctr" fontAlgn="ctr"/>
                      <a:r>
                        <a:rPr lang="en-US" sz="10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-0.48%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78%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52925373"/>
                  </a:ext>
                </a:extLst>
              </a:tr>
              <a:tr h="128780">
                <a:tc>
                  <a:txBody>
                    <a:bodyPr/>
                    <a:lstStyle/>
                    <a:p>
                      <a:pPr algn="ctr" fontAlgn="ctr"/>
                      <a:r>
                        <a:rPr lang="en-US" sz="10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#DIV/0!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#DIV/0!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2772907"/>
                  </a:ext>
                </a:extLst>
              </a:tr>
            </a:tbl>
          </a:graphicData>
        </a:graphic>
      </p:graphicFrame>
    </p:spTree>
    <p:extLst>
      <p:ext uri="{BB962C8B-B14F-4D97-AF65-F5344CB8AC3E}">
        <p14:creationId xmlns:p14="http://schemas.microsoft.com/office/powerpoint/2010/main" val="260545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2343BC-DE72-4EBF-9918-90962F0369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7B3D676-69B2-4B52-B8A4-35AD9E55BC00}">
  <ds:schemaRefs>
    <ds:schemaRef ds:uri="http://schemas.microsoft.com/sharepoint/v3/contenttype/forms"/>
  </ds:schemaRefs>
</ds:datastoreItem>
</file>

<file path=customXml/itemProps3.xml><?xml version="1.0" encoding="utf-8"?>
<ds:datastoreItem xmlns:ds="http://schemas.openxmlformats.org/officeDocument/2006/customXml" ds:itemID="{F17BC992-36C5-4E38-9EE5-5724C555D76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18</TotalTime>
  <Words>1102</Words>
  <Application>Microsoft Office PowerPoint</Application>
  <PresentationFormat>Widescreen</PresentationFormat>
  <Paragraphs>522</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 Executive External</vt:lpstr>
      <vt:lpstr>AHG16/Non-CE5: On ALF boundary padding</vt:lpstr>
      <vt:lpstr>Boundary padding for ALF in VVC draft 6</vt:lpstr>
      <vt:lpstr>Mirrored padding at picture boundaries</vt:lpstr>
      <vt:lpstr>Disabling loop filter at slice boundaries</vt:lpstr>
      <vt:lpstr>Repetitive padding at slice boundaries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AHG16/Non-CE5: On ALF boundary padding</dc:title>
  <dc:creator>Nan Hu</dc:creator>
  <cp:lastModifiedBy>Nan Hu</cp:lastModifiedBy>
  <cp:revision>2</cp:revision>
  <dcterms:created xsi:type="dcterms:W3CDTF">2019-10-04T15:59:50Z</dcterms:created>
  <dcterms:modified xsi:type="dcterms:W3CDTF">2019-10-04T16:18:01Z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