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11"/>
  </p:notesMasterIdLst>
  <p:sldIdLst>
    <p:sldId id="285" r:id="rId2"/>
    <p:sldId id="287" r:id="rId3"/>
    <p:sldId id="283" r:id="rId4"/>
    <p:sldId id="326" r:id="rId5"/>
    <p:sldId id="327" r:id="rId6"/>
    <p:sldId id="329" r:id="rId7"/>
    <p:sldId id="330" r:id="rId8"/>
    <p:sldId id="288" r:id="rId9"/>
    <p:sldId id="28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850" autoAdjust="0"/>
  </p:normalViewPr>
  <p:slideViewPr>
    <p:cSldViewPr snapToGrid="0">
      <p:cViewPr>
        <p:scale>
          <a:sx n="75" d="100"/>
          <a:sy n="75" d="100"/>
        </p:scale>
        <p:origin x="3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299" y="1669890"/>
            <a:ext cx="11501968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JVET-P0529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Non-CE8: QP dependent binarization for palette escape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4310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Jheng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Jhu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Yi-Wen Chen, Xiaoyu Xiu,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Tsung-Chuan Ma,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In current VVC, the binarization of escape samples is derived by invoking the third order Exp-</a:t>
            </a:r>
            <a:r>
              <a:rPr lang="en-US" dirty="0" err="1"/>
              <a:t>Golomb</a:t>
            </a:r>
            <a:r>
              <a:rPr lang="en-US" dirty="0"/>
              <a:t> binarization process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The Proposed Methods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6258"/>
            <a:ext cx="10515600" cy="3552210"/>
          </a:xfrm>
        </p:spPr>
        <p:txBody>
          <a:bodyPr>
            <a:normAutofit/>
          </a:bodyPr>
          <a:lstStyle/>
          <a:p>
            <a:pPr hangingPunct="0"/>
            <a:r>
              <a:rPr lang="en-US" altLang="zh-TW" dirty="0"/>
              <a:t>Test 1: it is proposed to limit the minimum QP used in escape mode coding to be consistent with Transform skip minimum QP</a:t>
            </a:r>
          </a:p>
          <a:p>
            <a:pPr hangingPunct="0"/>
            <a:r>
              <a:rPr lang="en-US" altLang="zh-TW" dirty="0"/>
              <a:t>Test 2: it is proposed to use the fix-length binarization process for escape samples base on Test1</a:t>
            </a:r>
          </a:p>
          <a:p>
            <a:pPr lvl="1" hangingPunct="0"/>
            <a:r>
              <a:rPr lang="en-US" altLang="zh-TW" dirty="0"/>
              <a:t>Length of fix-length binarization : (</a:t>
            </a:r>
            <a:r>
              <a:rPr lang="en-US" altLang="zh-TW" dirty="0" err="1"/>
              <a:t>bitDepth</a:t>
            </a:r>
            <a:r>
              <a:rPr lang="en-US" altLang="zh-TW" dirty="0"/>
              <a:t> – ((</a:t>
            </a:r>
            <a:r>
              <a:rPr lang="en-US" altLang="zh-TW" dirty="0" err="1"/>
              <a:t>Qp</a:t>
            </a:r>
            <a:r>
              <a:rPr lang="en-US" altLang="zh-TW" dirty="0"/>
              <a:t> – 4)/6))).</a:t>
            </a:r>
          </a:p>
          <a:p>
            <a:pPr hangingPunct="0"/>
            <a:r>
              <a:rPr lang="en-US" altLang="zh-TW" dirty="0"/>
              <a:t>Test 3:</a:t>
            </a:r>
            <a:r>
              <a:rPr lang="en-US" dirty="0"/>
              <a:t> </a:t>
            </a:r>
            <a:r>
              <a:rPr lang="en-US" altLang="zh-TW" dirty="0"/>
              <a:t>QP remapping is introduced base on Test2</a:t>
            </a:r>
          </a:p>
          <a:p>
            <a:pPr lvl="1" hangingPunct="0"/>
            <a:r>
              <a:rPr lang="en-US" dirty="0" err="1"/>
              <a:t>QPesca</a:t>
            </a:r>
            <a:r>
              <a:rPr lang="en-US" dirty="0"/>
              <a:t> = ((MAX( 4 , </a:t>
            </a:r>
            <a:r>
              <a:rPr lang="en-US" dirty="0" err="1"/>
              <a:t>QPcu</a:t>
            </a:r>
            <a:r>
              <a:rPr lang="en-US" dirty="0"/>
              <a:t> ) – 2) / 6) * 6 + 4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2719600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BBB5CCB5-FB43-4F3F-B2DA-0383026C06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357256"/>
              </p:ext>
            </p:extLst>
          </p:nvPr>
        </p:nvGraphicFramePr>
        <p:xfrm>
          <a:off x="6185560" y="512111"/>
          <a:ext cx="5547204" cy="1703070"/>
        </p:xfrm>
        <a:graphic>
          <a:graphicData uri="http://schemas.openxmlformats.org/drawingml/2006/table">
            <a:tbl>
              <a:tblPr/>
              <a:tblGrid>
                <a:gridCol w="1847278">
                  <a:extLst>
                    <a:ext uri="{9D8B030D-6E8A-4147-A177-3AD203B41FA5}">
                      <a16:colId xmlns:a16="http://schemas.microsoft.com/office/drawing/2014/main" val="290786082"/>
                    </a:ext>
                  </a:extLst>
                </a:gridCol>
                <a:gridCol w="802618">
                  <a:extLst>
                    <a:ext uri="{9D8B030D-6E8A-4147-A177-3AD203B41FA5}">
                      <a16:colId xmlns:a16="http://schemas.microsoft.com/office/drawing/2014/main" val="4176218218"/>
                    </a:ext>
                  </a:extLst>
                </a:gridCol>
                <a:gridCol w="703033">
                  <a:extLst>
                    <a:ext uri="{9D8B030D-6E8A-4147-A177-3AD203B41FA5}">
                      <a16:colId xmlns:a16="http://schemas.microsoft.com/office/drawing/2014/main" val="429477205"/>
                    </a:ext>
                  </a:extLst>
                </a:gridCol>
                <a:gridCol w="788209">
                  <a:extLst>
                    <a:ext uri="{9D8B030D-6E8A-4147-A177-3AD203B41FA5}">
                      <a16:colId xmlns:a16="http://schemas.microsoft.com/office/drawing/2014/main" val="2089987766"/>
                    </a:ext>
                  </a:extLst>
                </a:gridCol>
                <a:gridCol w="703033">
                  <a:extLst>
                    <a:ext uri="{9D8B030D-6E8A-4147-A177-3AD203B41FA5}">
                      <a16:colId xmlns:a16="http://schemas.microsoft.com/office/drawing/2014/main" val="2221860886"/>
                    </a:ext>
                  </a:extLst>
                </a:gridCol>
                <a:gridCol w="703033">
                  <a:extLst>
                    <a:ext uri="{9D8B030D-6E8A-4147-A177-3AD203B41FA5}">
                      <a16:colId xmlns:a16="http://schemas.microsoft.com/office/drawing/2014/main" val="301859973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0332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95416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9979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8916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4687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23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0840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1203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603844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474FB97B-8F83-4368-B8C1-1055C79CF9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528566"/>
              </p:ext>
            </p:extLst>
          </p:nvPr>
        </p:nvGraphicFramePr>
        <p:xfrm>
          <a:off x="612984" y="578385"/>
          <a:ext cx="5130800" cy="170307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170312421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942719634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79931140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828842962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85522398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8687903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8026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06295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22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6273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441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035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354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4449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204048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D3995DDA-A65D-403D-855F-3246EF32C0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509326"/>
              </p:ext>
            </p:extLst>
          </p:nvPr>
        </p:nvGraphicFramePr>
        <p:xfrm>
          <a:off x="612984" y="2372632"/>
          <a:ext cx="5130800" cy="188595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184795408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06677732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60026175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1078224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42922743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058842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731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56002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04955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6584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3987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0098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504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0235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7892303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B8D83FA6-EA1A-4328-AB20-3DB2C1595DE4}"/>
              </a:ext>
            </a:extLst>
          </p:cNvPr>
          <p:cNvSpPr txBox="1"/>
          <p:nvPr/>
        </p:nvSpPr>
        <p:spPr>
          <a:xfrm>
            <a:off x="766309" y="578385"/>
            <a:ext cx="1451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Dual Tree On </a:t>
            </a:r>
            <a:endParaRPr lang="zh-TW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F7F473B-E4EB-46C1-8E62-B00ED2913B31}"/>
              </a:ext>
            </a:extLst>
          </p:cNvPr>
          <p:cNvSpPr txBox="1"/>
          <p:nvPr/>
        </p:nvSpPr>
        <p:spPr>
          <a:xfrm>
            <a:off x="6331527" y="512111"/>
            <a:ext cx="1468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Dual Tree Off </a:t>
            </a:r>
            <a:endParaRPr lang="zh-TW" altLang="en-US" dirty="0"/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0BC80A00-8DCA-43B6-B63C-EB4E959F07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869015"/>
              </p:ext>
            </p:extLst>
          </p:nvPr>
        </p:nvGraphicFramePr>
        <p:xfrm>
          <a:off x="6185559" y="2372632"/>
          <a:ext cx="5547193" cy="1885950"/>
        </p:xfrm>
        <a:graphic>
          <a:graphicData uri="http://schemas.openxmlformats.org/drawingml/2006/table">
            <a:tbl>
              <a:tblPr/>
              <a:tblGrid>
                <a:gridCol w="1977218">
                  <a:extLst>
                    <a:ext uri="{9D8B030D-6E8A-4147-A177-3AD203B41FA5}">
                      <a16:colId xmlns:a16="http://schemas.microsoft.com/office/drawing/2014/main" val="2906475879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3952588033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121593601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3708884937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3406133367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35976770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4521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789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409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1353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6617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695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622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3136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121472"/>
                  </a:ext>
                </a:extLst>
              </a:tr>
            </a:tbl>
          </a:graphicData>
        </a:graphic>
      </p:graphicFrame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0C26353-F647-47DE-AF5A-168A6F9E8E6A}"/>
              </a:ext>
            </a:extLst>
          </p:cNvPr>
          <p:cNvCxnSpPr>
            <a:cxnSpLocks/>
          </p:cNvCxnSpPr>
          <p:nvPr/>
        </p:nvCxnSpPr>
        <p:spPr>
          <a:xfrm>
            <a:off x="5938058" y="421940"/>
            <a:ext cx="0" cy="6131266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915DA369-67DD-45C6-858F-CC318345C2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257329"/>
              </p:ext>
            </p:extLst>
          </p:nvPr>
        </p:nvGraphicFramePr>
        <p:xfrm>
          <a:off x="616067" y="4410961"/>
          <a:ext cx="5130793" cy="1885950"/>
        </p:xfrm>
        <a:graphic>
          <a:graphicData uri="http://schemas.openxmlformats.org/drawingml/2006/table">
            <a:tbl>
              <a:tblPr/>
              <a:tblGrid>
                <a:gridCol w="1820603">
                  <a:extLst>
                    <a:ext uri="{9D8B030D-6E8A-4147-A177-3AD203B41FA5}">
                      <a16:colId xmlns:a16="http://schemas.microsoft.com/office/drawing/2014/main" val="1187986477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319097427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294623436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596778199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89583539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0290774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5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53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999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73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49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488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607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967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294694"/>
                  </a:ext>
                </a:extLst>
              </a:tr>
            </a:tbl>
          </a:graphicData>
        </a:graphic>
      </p:graphicFrame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13C772CF-CCF8-4101-A7A8-C5F9043B94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1058632"/>
              </p:ext>
            </p:extLst>
          </p:nvPr>
        </p:nvGraphicFramePr>
        <p:xfrm>
          <a:off x="6185567" y="4410961"/>
          <a:ext cx="5547178" cy="1885950"/>
        </p:xfrm>
        <a:graphic>
          <a:graphicData uri="http://schemas.openxmlformats.org/drawingml/2006/table">
            <a:tbl>
              <a:tblPr/>
              <a:tblGrid>
                <a:gridCol w="1968353">
                  <a:extLst>
                    <a:ext uri="{9D8B030D-6E8A-4147-A177-3AD203B41FA5}">
                      <a16:colId xmlns:a16="http://schemas.microsoft.com/office/drawing/2014/main" val="1187986477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3190974272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2294623436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596778199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2895835392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20290774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5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53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999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73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0.78%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49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488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607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967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294694"/>
                  </a:ext>
                </a:extLst>
              </a:tr>
            </a:tbl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58AA7150-5DD8-4E48-8528-5DC5A6C537E2}"/>
              </a:ext>
            </a:extLst>
          </p:cNvPr>
          <p:cNvSpPr txBox="1"/>
          <p:nvPr/>
        </p:nvSpPr>
        <p:spPr>
          <a:xfrm>
            <a:off x="307510" y="140545"/>
            <a:ext cx="2091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altLang="zh-TW" dirty="0"/>
              <a:t>Test 2 (Normal QP)</a:t>
            </a:r>
          </a:p>
          <a:p>
            <a:pPr hangingPunct="0"/>
            <a:r>
              <a:rPr lang="en-US" altLang="zh-TW" dirty="0"/>
              <a:t>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46269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BBB5CCB5-FB43-4F3F-B2DA-0383026C06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151086"/>
              </p:ext>
            </p:extLst>
          </p:nvPr>
        </p:nvGraphicFramePr>
        <p:xfrm>
          <a:off x="6187591" y="512111"/>
          <a:ext cx="5130800" cy="170307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90786082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4176218218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429477205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8998776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22186088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01859973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0332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95416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9979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-0.33%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-0.52%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8916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0.04%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-0.08%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4687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-0.04%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23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-0.55%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-0.56%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0840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1203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95%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603844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474FB97B-8F83-4368-B8C1-1055C79CF9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20200"/>
              </p:ext>
            </p:extLst>
          </p:nvPr>
        </p:nvGraphicFramePr>
        <p:xfrm>
          <a:off x="612984" y="578385"/>
          <a:ext cx="5130800" cy="170307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170312421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942719634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79931140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828842962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85522398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8687903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8026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06295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22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-0.10%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6273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-0.09%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-0.04%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441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035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354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4449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204048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D3995DDA-A65D-403D-855F-3246EF32C0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831424"/>
              </p:ext>
            </p:extLst>
          </p:nvPr>
        </p:nvGraphicFramePr>
        <p:xfrm>
          <a:off x="612984" y="2372632"/>
          <a:ext cx="5130800" cy="188595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184795408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06677732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60026175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1078224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42922743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058842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731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56002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04955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6584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3987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0.16%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0.11%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0.10%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0098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504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0235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7892303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B8D83FA6-EA1A-4328-AB20-3DB2C1595DE4}"/>
              </a:ext>
            </a:extLst>
          </p:cNvPr>
          <p:cNvSpPr txBox="1"/>
          <p:nvPr/>
        </p:nvSpPr>
        <p:spPr>
          <a:xfrm>
            <a:off x="766309" y="578385"/>
            <a:ext cx="1451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Dual Tree On </a:t>
            </a:r>
            <a:endParaRPr lang="zh-TW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F7F473B-E4EB-46C1-8E62-B00ED2913B31}"/>
              </a:ext>
            </a:extLst>
          </p:cNvPr>
          <p:cNvSpPr txBox="1"/>
          <p:nvPr/>
        </p:nvSpPr>
        <p:spPr>
          <a:xfrm>
            <a:off x="6331527" y="512111"/>
            <a:ext cx="1468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Dual Tree Off </a:t>
            </a:r>
            <a:endParaRPr lang="zh-TW" altLang="en-US" dirty="0"/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0BC80A00-8DCA-43B6-B63C-EB4E959F07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9107936"/>
              </p:ext>
            </p:extLst>
          </p:nvPr>
        </p:nvGraphicFramePr>
        <p:xfrm>
          <a:off x="6185560" y="2372632"/>
          <a:ext cx="5130800" cy="188595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90647587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952588033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2159360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70888493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40613336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5976770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4521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789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409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-0.33%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-0.31%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-0.29%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1353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0.08%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6617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-0.09%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695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622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3136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121472"/>
                  </a:ext>
                </a:extLst>
              </a:tr>
            </a:tbl>
          </a:graphicData>
        </a:graphic>
      </p:graphicFrame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0C26353-F647-47DE-AF5A-168A6F9E8E6A}"/>
              </a:ext>
            </a:extLst>
          </p:cNvPr>
          <p:cNvCxnSpPr>
            <a:cxnSpLocks/>
          </p:cNvCxnSpPr>
          <p:nvPr/>
        </p:nvCxnSpPr>
        <p:spPr>
          <a:xfrm>
            <a:off x="5938058" y="421940"/>
            <a:ext cx="0" cy="6131266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915DA369-67DD-45C6-858F-CC318345C2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37537"/>
              </p:ext>
            </p:extLst>
          </p:nvPr>
        </p:nvGraphicFramePr>
        <p:xfrm>
          <a:off x="616067" y="4410961"/>
          <a:ext cx="5130793" cy="1885950"/>
        </p:xfrm>
        <a:graphic>
          <a:graphicData uri="http://schemas.openxmlformats.org/drawingml/2006/table">
            <a:tbl>
              <a:tblPr/>
              <a:tblGrid>
                <a:gridCol w="1820603">
                  <a:extLst>
                    <a:ext uri="{9D8B030D-6E8A-4147-A177-3AD203B41FA5}">
                      <a16:colId xmlns:a16="http://schemas.microsoft.com/office/drawing/2014/main" val="1187986477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319097427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294623436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596778199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89583539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0290774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5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53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999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73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49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488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607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967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294694"/>
                  </a:ext>
                </a:extLst>
              </a:tr>
            </a:tbl>
          </a:graphicData>
        </a:graphic>
      </p:graphicFrame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13C772CF-CCF8-4101-A7A8-C5F9043B94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3280175"/>
              </p:ext>
            </p:extLst>
          </p:nvPr>
        </p:nvGraphicFramePr>
        <p:xfrm>
          <a:off x="6185567" y="4410961"/>
          <a:ext cx="5130793" cy="1885950"/>
        </p:xfrm>
        <a:graphic>
          <a:graphicData uri="http://schemas.openxmlformats.org/drawingml/2006/table">
            <a:tbl>
              <a:tblPr/>
              <a:tblGrid>
                <a:gridCol w="1820603">
                  <a:extLst>
                    <a:ext uri="{9D8B030D-6E8A-4147-A177-3AD203B41FA5}">
                      <a16:colId xmlns:a16="http://schemas.microsoft.com/office/drawing/2014/main" val="1187986477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319097427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294623436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596778199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89583539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0290774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5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53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999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73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-0.52%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49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488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607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967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294694"/>
                  </a:ext>
                </a:extLst>
              </a:tr>
            </a:tbl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58AA7150-5DD8-4E48-8528-5DC5A6C537E2}"/>
              </a:ext>
            </a:extLst>
          </p:cNvPr>
          <p:cNvSpPr txBox="1"/>
          <p:nvPr/>
        </p:nvSpPr>
        <p:spPr>
          <a:xfrm>
            <a:off x="307510" y="140545"/>
            <a:ext cx="1945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Test 3 (Normal QP)</a:t>
            </a:r>
          </a:p>
          <a:p>
            <a:r>
              <a:rPr lang="en-US" altLang="zh-TW" dirty="0"/>
              <a:t>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739835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BBB5CCB5-FB43-4F3F-B2DA-0383026C06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088580"/>
              </p:ext>
            </p:extLst>
          </p:nvPr>
        </p:nvGraphicFramePr>
        <p:xfrm>
          <a:off x="6185560" y="512111"/>
          <a:ext cx="5547204" cy="1703070"/>
        </p:xfrm>
        <a:graphic>
          <a:graphicData uri="http://schemas.openxmlformats.org/drawingml/2006/table">
            <a:tbl>
              <a:tblPr/>
              <a:tblGrid>
                <a:gridCol w="1847278">
                  <a:extLst>
                    <a:ext uri="{9D8B030D-6E8A-4147-A177-3AD203B41FA5}">
                      <a16:colId xmlns:a16="http://schemas.microsoft.com/office/drawing/2014/main" val="290786082"/>
                    </a:ext>
                  </a:extLst>
                </a:gridCol>
                <a:gridCol w="802618">
                  <a:extLst>
                    <a:ext uri="{9D8B030D-6E8A-4147-A177-3AD203B41FA5}">
                      <a16:colId xmlns:a16="http://schemas.microsoft.com/office/drawing/2014/main" val="4176218218"/>
                    </a:ext>
                  </a:extLst>
                </a:gridCol>
                <a:gridCol w="703033">
                  <a:extLst>
                    <a:ext uri="{9D8B030D-6E8A-4147-A177-3AD203B41FA5}">
                      <a16:colId xmlns:a16="http://schemas.microsoft.com/office/drawing/2014/main" val="429477205"/>
                    </a:ext>
                  </a:extLst>
                </a:gridCol>
                <a:gridCol w="788209">
                  <a:extLst>
                    <a:ext uri="{9D8B030D-6E8A-4147-A177-3AD203B41FA5}">
                      <a16:colId xmlns:a16="http://schemas.microsoft.com/office/drawing/2014/main" val="2089987766"/>
                    </a:ext>
                  </a:extLst>
                </a:gridCol>
                <a:gridCol w="703033">
                  <a:extLst>
                    <a:ext uri="{9D8B030D-6E8A-4147-A177-3AD203B41FA5}">
                      <a16:colId xmlns:a16="http://schemas.microsoft.com/office/drawing/2014/main" val="2221860886"/>
                    </a:ext>
                  </a:extLst>
                </a:gridCol>
                <a:gridCol w="703033">
                  <a:extLst>
                    <a:ext uri="{9D8B030D-6E8A-4147-A177-3AD203B41FA5}">
                      <a16:colId xmlns:a16="http://schemas.microsoft.com/office/drawing/2014/main" val="301859973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0332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95416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9979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-3.19%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-3.26%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8916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4687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23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0840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1203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603844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474FB97B-8F83-4368-B8C1-1055C79CF9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954024"/>
              </p:ext>
            </p:extLst>
          </p:nvPr>
        </p:nvGraphicFramePr>
        <p:xfrm>
          <a:off x="612984" y="578385"/>
          <a:ext cx="5130800" cy="170307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170312421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942719634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79931140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828842962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85522398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8687903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8026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06295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22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6273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441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035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354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4449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204048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D3995DDA-A65D-403D-855F-3246EF32C0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693856"/>
              </p:ext>
            </p:extLst>
          </p:nvPr>
        </p:nvGraphicFramePr>
        <p:xfrm>
          <a:off x="612984" y="2372632"/>
          <a:ext cx="5130800" cy="188595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184795408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06677732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60026175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1078224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42922743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058842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731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56002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04955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6584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3987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0098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504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0235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7892303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B8D83FA6-EA1A-4328-AB20-3DB2C1595DE4}"/>
              </a:ext>
            </a:extLst>
          </p:cNvPr>
          <p:cNvSpPr txBox="1"/>
          <p:nvPr/>
        </p:nvSpPr>
        <p:spPr>
          <a:xfrm>
            <a:off x="766309" y="578385"/>
            <a:ext cx="1451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Dual Tree On </a:t>
            </a:r>
            <a:endParaRPr lang="zh-TW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F7F473B-E4EB-46C1-8E62-B00ED2913B31}"/>
              </a:ext>
            </a:extLst>
          </p:cNvPr>
          <p:cNvSpPr txBox="1"/>
          <p:nvPr/>
        </p:nvSpPr>
        <p:spPr>
          <a:xfrm>
            <a:off x="6331527" y="512111"/>
            <a:ext cx="1468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Dual Tree Off </a:t>
            </a:r>
            <a:endParaRPr lang="zh-TW" altLang="en-US" dirty="0"/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0BC80A00-8DCA-43B6-B63C-EB4E959F07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459644"/>
              </p:ext>
            </p:extLst>
          </p:nvPr>
        </p:nvGraphicFramePr>
        <p:xfrm>
          <a:off x="6185559" y="2372632"/>
          <a:ext cx="5547193" cy="1885950"/>
        </p:xfrm>
        <a:graphic>
          <a:graphicData uri="http://schemas.openxmlformats.org/drawingml/2006/table">
            <a:tbl>
              <a:tblPr/>
              <a:tblGrid>
                <a:gridCol w="1977218">
                  <a:extLst>
                    <a:ext uri="{9D8B030D-6E8A-4147-A177-3AD203B41FA5}">
                      <a16:colId xmlns:a16="http://schemas.microsoft.com/office/drawing/2014/main" val="2906475879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3952588033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121593601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3708884937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3406133367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35976770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4521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789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409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1353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6617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695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622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3136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121472"/>
                  </a:ext>
                </a:extLst>
              </a:tr>
            </a:tbl>
          </a:graphicData>
        </a:graphic>
      </p:graphicFrame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0C26353-F647-47DE-AF5A-168A6F9E8E6A}"/>
              </a:ext>
            </a:extLst>
          </p:cNvPr>
          <p:cNvCxnSpPr>
            <a:cxnSpLocks/>
          </p:cNvCxnSpPr>
          <p:nvPr/>
        </p:nvCxnSpPr>
        <p:spPr>
          <a:xfrm>
            <a:off x="5938058" y="421940"/>
            <a:ext cx="0" cy="6131266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915DA369-67DD-45C6-858F-CC318345C2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16850"/>
              </p:ext>
            </p:extLst>
          </p:nvPr>
        </p:nvGraphicFramePr>
        <p:xfrm>
          <a:off x="616067" y="4410961"/>
          <a:ext cx="5130793" cy="1885950"/>
        </p:xfrm>
        <a:graphic>
          <a:graphicData uri="http://schemas.openxmlformats.org/drawingml/2006/table">
            <a:tbl>
              <a:tblPr/>
              <a:tblGrid>
                <a:gridCol w="1820603">
                  <a:extLst>
                    <a:ext uri="{9D8B030D-6E8A-4147-A177-3AD203B41FA5}">
                      <a16:colId xmlns:a16="http://schemas.microsoft.com/office/drawing/2014/main" val="1187986477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319097427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294623436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596778199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89583539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0290774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5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53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999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73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49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488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607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967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294694"/>
                  </a:ext>
                </a:extLst>
              </a:tr>
            </a:tbl>
          </a:graphicData>
        </a:graphic>
      </p:graphicFrame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13C772CF-CCF8-4101-A7A8-C5F9043B94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616731"/>
              </p:ext>
            </p:extLst>
          </p:nvPr>
        </p:nvGraphicFramePr>
        <p:xfrm>
          <a:off x="6185567" y="4410961"/>
          <a:ext cx="5547178" cy="1885950"/>
        </p:xfrm>
        <a:graphic>
          <a:graphicData uri="http://schemas.openxmlformats.org/drawingml/2006/table">
            <a:tbl>
              <a:tblPr/>
              <a:tblGrid>
                <a:gridCol w="1968353">
                  <a:extLst>
                    <a:ext uri="{9D8B030D-6E8A-4147-A177-3AD203B41FA5}">
                      <a16:colId xmlns:a16="http://schemas.microsoft.com/office/drawing/2014/main" val="1187986477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3190974272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2294623436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596778199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2895835392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20290774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5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53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999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73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49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488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607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967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294694"/>
                  </a:ext>
                </a:extLst>
              </a:tr>
            </a:tbl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58AA7150-5DD8-4E48-8528-5DC5A6C537E2}"/>
              </a:ext>
            </a:extLst>
          </p:cNvPr>
          <p:cNvSpPr txBox="1"/>
          <p:nvPr/>
        </p:nvSpPr>
        <p:spPr>
          <a:xfrm>
            <a:off x="307510" y="140545"/>
            <a:ext cx="2091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altLang="zh-TW" dirty="0"/>
              <a:t>Test 2 (Low QP)</a:t>
            </a:r>
          </a:p>
          <a:p>
            <a:pPr hangingPunct="0"/>
            <a:r>
              <a:rPr lang="en-US" altLang="zh-TW" dirty="0"/>
              <a:t>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28265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BBB5CCB5-FB43-4F3F-B2DA-0383026C06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328339"/>
              </p:ext>
            </p:extLst>
          </p:nvPr>
        </p:nvGraphicFramePr>
        <p:xfrm>
          <a:off x="6187591" y="512111"/>
          <a:ext cx="5130800" cy="170307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90786082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4176218218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429477205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8998776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22186088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01859973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0332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95416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9979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-3.33%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-4.60%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-4.66%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8916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-1.54%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-1.56%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4687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-0.58%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23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0840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1203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603844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474FB97B-8F83-4368-B8C1-1055C79CF9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1642028"/>
              </p:ext>
            </p:extLst>
          </p:nvPr>
        </p:nvGraphicFramePr>
        <p:xfrm>
          <a:off x="612984" y="578385"/>
          <a:ext cx="5130800" cy="170307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170312421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942719634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79931140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828842962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85522398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8687903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8026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06295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22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-2.04%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-3.55%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-3.55%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6273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-1.14%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441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-0.46%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035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354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4449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204048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D3995DDA-A65D-403D-855F-3246EF32C0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6159"/>
              </p:ext>
            </p:extLst>
          </p:nvPr>
        </p:nvGraphicFramePr>
        <p:xfrm>
          <a:off x="612984" y="2372632"/>
          <a:ext cx="5130800" cy="188595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184795408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06677732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60026175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1078224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42922743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058842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731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56002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04955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-2.24%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6584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3987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-0.48%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0098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504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0235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7892303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B8D83FA6-EA1A-4328-AB20-3DB2C1595DE4}"/>
              </a:ext>
            </a:extLst>
          </p:cNvPr>
          <p:cNvSpPr txBox="1"/>
          <p:nvPr/>
        </p:nvSpPr>
        <p:spPr>
          <a:xfrm>
            <a:off x="766309" y="578385"/>
            <a:ext cx="1451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Dual Tree On </a:t>
            </a:r>
            <a:endParaRPr lang="zh-TW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F7F473B-E4EB-46C1-8E62-B00ED2913B31}"/>
              </a:ext>
            </a:extLst>
          </p:cNvPr>
          <p:cNvSpPr txBox="1"/>
          <p:nvPr/>
        </p:nvSpPr>
        <p:spPr>
          <a:xfrm>
            <a:off x="6331527" y="512111"/>
            <a:ext cx="1468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Dual Tree Off </a:t>
            </a:r>
            <a:endParaRPr lang="zh-TW" altLang="en-US" dirty="0"/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0BC80A00-8DCA-43B6-B63C-EB4E959F07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614512"/>
              </p:ext>
            </p:extLst>
          </p:nvPr>
        </p:nvGraphicFramePr>
        <p:xfrm>
          <a:off x="6185560" y="2372632"/>
          <a:ext cx="5130800" cy="188595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90647587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952588033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2159360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70888493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40613336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5976770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4521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789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409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-2.78%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1353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-1.10%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-1.25%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6617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695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622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3136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121472"/>
                  </a:ext>
                </a:extLst>
              </a:tr>
            </a:tbl>
          </a:graphicData>
        </a:graphic>
      </p:graphicFrame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0C26353-F647-47DE-AF5A-168A6F9E8E6A}"/>
              </a:ext>
            </a:extLst>
          </p:cNvPr>
          <p:cNvCxnSpPr>
            <a:cxnSpLocks/>
          </p:cNvCxnSpPr>
          <p:nvPr/>
        </p:nvCxnSpPr>
        <p:spPr>
          <a:xfrm>
            <a:off x="5938058" y="421940"/>
            <a:ext cx="0" cy="6131266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915DA369-67DD-45C6-858F-CC318345C2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404947"/>
              </p:ext>
            </p:extLst>
          </p:nvPr>
        </p:nvGraphicFramePr>
        <p:xfrm>
          <a:off x="616067" y="4410961"/>
          <a:ext cx="5130793" cy="1885950"/>
        </p:xfrm>
        <a:graphic>
          <a:graphicData uri="http://schemas.openxmlformats.org/drawingml/2006/table">
            <a:tbl>
              <a:tblPr/>
              <a:tblGrid>
                <a:gridCol w="1820603">
                  <a:extLst>
                    <a:ext uri="{9D8B030D-6E8A-4147-A177-3AD203B41FA5}">
                      <a16:colId xmlns:a16="http://schemas.microsoft.com/office/drawing/2014/main" val="1187986477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319097427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294623436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596778199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89583539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0290774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5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53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999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73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49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488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607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967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294694"/>
                  </a:ext>
                </a:extLst>
              </a:tr>
            </a:tbl>
          </a:graphicData>
        </a:graphic>
      </p:graphicFrame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13C772CF-CCF8-4101-A7A8-C5F9043B94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507005"/>
              </p:ext>
            </p:extLst>
          </p:nvPr>
        </p:nvGraphicFramePr>
        <p:xfrm>
          <a:off x="6185567" y="4410961"/>
          <a:ext cx="5130793" cy="1885950"/>
        </p:xfrm>
        <a:graphic>
          <a:graphicData uri="http://schemas.openxmlformats.org/drawingml/2006/table">
            <a:tbl>
              <a:tblPr/>
              <a:tblGrid>
                <a:gridCol w="1820603">
                  <a:extLst>
                    <a:ext uri="{9D8B030D-6E8A-4147-A177-3AD203B41FA5}">
                      <a16:colId xmlns:a16="http://schemas.microsoft.com/office/drawing/2014/main" val="1187986477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319097427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294623436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596778199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89583539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0290774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5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53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999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73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49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488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607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967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294694"/>
                  </a:ext>
                </a:extLst>
              </a:tr>
            </a:tbl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58AA7150-5DD8-4E48-8528-5DC5A6C537E2}"/>
              </a:ext>
            </a:extLst>
          </p:cNvPr>
          <p:cNvSpPr txBox="1"/>
          <p:nvPr/>
        </p:nvSpPr>
        <p:spPr>
          <a:xfrm>
            <a:off x="307510" y="140545"/>
            <a:ext cx="1630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Test 3 (Low QP)</a:t>
            </a:r>
          </a:p>
          <a:p>
            <a:r>
              <a:rPr lang="en-US" altLang="zh-TW" dirty="0"/>
              <a:t>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5430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altLang="zh-TW" dirty="0"/>
              <a:t>The proposed method report improvement compared to anchor</a:t>
            </a:r>
          </a:p>
          <a:p>
            <a:pPr hangingPunct="0"/>
            <a:r>
              <a:rPr lang="en-CA" dirty="0"/>
              <a:t>It is recommended to consider adoption the proposed</a:t>
            </a:r>
            <a:r>
              <a:rPr lang="zh-TW" altLang="en-US" dirty="0"/>
              <a:t> </a:t>
            </a:r>
            <a:r>
              <a:rPr lang="en-CA" altLang="zh-TW" dirty="0"/>
              <a:t>method</a:t>
            </a:r>
          </a:p>
          <a:p>
            <a:pPr hangingPunct="0"/>
            <a:endParaRPr lang="en-US" altLang="zh-TW" dirty="0"/>
          </a:p>
          <a:p>
            <a:pPr hangingPunct="0"/>
            <a:r>
              <a:rPr lang="en-US" altLang="zh-TW" dirty="0"/>
              <a:t>Thanks Alibaba for cross-checking</a:t>
            </a:r>
            <a:endParaRPr lang="en-CA" altLang="zh-TW" dirty="0"/>
          </a:p>
          <a:p>
            <a:pPr hangingPunct="0"/>
            <a:endParaRPr lang="en-CA" dirty="0"/>
          </a:p>
          <a:p>
            <a:pPr hangingPunct="0"/>
            <a:endParaRPr lang="en-CA" dirty="0"/>
          </a:p>
          <a:p>
            <a:pPr hangingPunct="0"/>
            <a:endParaRPr lang="en-CA" dirty="0"/>
          </a:p>
          <a:p>
            <a:pPr hangingPunct="0"/>
            <a:endParaRPr lang="en-CA" dirty="0"/>
          </a:p>
          <a:p>
            <a:pPr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6784</TotalTime>
  <Words>2446</Words>
  <Application>Microsoft Office PowerPoint</Application>
  <PresentationFormat>宽屏</PresentationFormat>
  <Paragraphs>1144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PMingLiU</vt:lpstr>
      <vt:lpstr>Source Han Sans CN Light</vt:lpstr>
      <vt:lpstr>宋体</vt:lpstr>
      <vt:lpstr>Arial</vt:lpstr>
      <vt:lpstr>Calibri</vt:lpstr>
      <vt:lpstr>Calibri Light</vt:lpstr>
      <vt:lpstr>Times New Roman</vt:lpstr>
      <vt:lpstr>Office Theme</vt:lpstr>
      <vt:lpstr>PowerPoint 演示文稿</vt:lpstr>
      <vt:lpstr>Introduction</vt:lpstr>
      <vt:lpstr>The Proposed Methods</vt:lpstr>
      <vt:lpstr>PowerPoint 演示文稿</vt:lpstr>
      <vt:lpstr>PowerPoint 演示文稿</vt:lpstr>
      <vt:lpstr>PowerPoint 演示文稿</vt:lpstr>
      <vt:lpstr>PowerPoint 演示文稿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弘正 朱</cp:lastModifiedBy>
  <cp:revision>170</cp:revision>
  <dcterms:created xsi:type="dcterms:W3CDTF">2018-09-04T21:01:33Z</dcterms:created>
  <dcterms:modified xsi:type="dcterms:W3CDTF">2019-10-05T17:16:01Z</dcterms:modified>
</cp:coreProperties>
</file>