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871" r:id="rId2"/>
    <p:sldId id="949" r:id="rId3"/>
    <p:sldId id="950" r:id="rId4"/>
    <p:sldId id="951" r:id="rId5"/>
    <p:sldId id="945" r:id="rId6"/>
    <p:sldId id="948" r:id="rId7"/>
    <p:sldId id="944" r:id="rId8"/>
  </p:sldIdLst>
  <p:sldSz cx="9144000" cy="5143500" type="screen16x9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6">
          <p15:clr>
            <a:srgbClr val="A4A3A4"/>
          </p15:clr>
        </p15:guide>
        <p15:guide id="2" orient="horz" pos="1618">
          <p15:clr>
            <a:srgbClr val="A4A3A4"/>
          </p15:clr>
        </p15:guide>
        <p15:guide id="3" orient="horz" pos="2048">
          <p15:clr>
            <a:srgbClr val="A4A3A4"/>
          </p15:clr>
        </p15:guide>
        <p15:guide id="4" orient="horz" pos="323">
          <p15:clr>
            <a:srgbClr val="A4A3A4"/>
          </p15:clr>
        </p15:guide>
        <p15:guide id="5" pos="5470">
          <p15:clr>
            <a:srgbClr val="A4A3A4"/>
          </p15:clr>
        </p15:guide>
        <p15:guide id="6" pos="28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amohle" initials="l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1C5"/>
    <a:srgbClr val="33935A"/>
    <a:srgbClr val="ED1C24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30" autoAdjust="0"/>
    <p:restoredTop sz="90035" autoAdjust="0"/>
  </p:normalViewPr>
  <p:slideViewPr>
    <p:cSldViewPr snapToGrid="0">
      <p:cViewPr varScale="1">
        <p:scale>
          <a:sx n="106" d="100"/>
          <a:sy n="106" d="100"/>
        </p:scale>
        <p:origin x="768" y="29"/>
      </p:cViewPr>
      <p:guideLst>
        <p:guide orient="horz" pos="756"/>
        <p:guide orient="horz" pos="1618"/>
        <p:guide orient="horz" pos="2048"/>
        <p:guide orient="horz" pos="323"/>
        <p:guide pos="5470"/>
        <p:guide pos="2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63" d="100"/>
        <a:sy n="163" d="100"/>
      </p:scale>
      <p:origin x="0" y="-60"/>
    </p:cViewPr>
  </p:sorterViewPr>
  <p:notesViewPr>
    <p:cSldViewPr snapToGrid="0">
      <p:cViewPr varScale="1">
        <p:scale>
          <a:sx n="59" d="100"/>
          <a:sy n="59" d="100"/>
        </p:scale>
        <p:origin x="1890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5ACFD7B2-88A6-E34E-8EF8-CB0C7BA47ADD}" type="datetimeFigureOut">
              <a:rPr lang="en-US" smtClean="0"/>
              <a:pPr/>
              <a:t>10/6/2019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96CFA4E-18EB-6D49-8DE2-7A74038C2C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9941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ED7FC5FE-6F0D-D34A-8EE6-C95B4F5F4DC8}" type="datetimeFigureOut">
              <a:rPr lang="en-US" smtClean="0"/>
              <a:pPr/>
              <a:t>10/6/2019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61C8689-8455-3546-ADF9-3B7273760F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4292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0869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6529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7337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8545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6302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5613" y="2243191"/>
            <a:ext cx="7686686" cy="1102519"/>
          </a:xfrm>
        </p:spPr>
        <p:txBody>
          <a:bodyPr lIns="0" rIns="0" anchor="b" anchorCtr="0">
            <a:normAutofit/>
          </a:bodyPr>
          <a:lstStyle>
            <a:lvl1pPr>
              <a:defRPr sz="2800" baseline="0">
                <a:solidFill>
                  <a:schemeClr val="bg1"/>
                </a:solidFill>
                <a:latin typeface="Neo Sans Intel Light"/>
                <a:cs typeface="Neo Sans Intel Light"/>
              </a:defRPr>
            </a:lvl1pPr>
          </a:lstStyle>
          <a:p>
            <a:r>
              <a:rPr lang="en-US" dirty="0" smtClean="0"/>
              <a:t>28pt Light Title of Presentation</a:t>
            </a:r>
            <a:br>
              <a:rPr lang="en-US" dirty="0" smtClean="0"/>
            </a:br>
            <a:r>
              <a:rPr lang="en-US" dirty="0" smtClean="0"/>
              <a:t>Title of Presentation Line Two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88724"/>
            <a:ext cx="6330212" cy="925360"/>
          </a:xfrm>
        </p:spPr>
        <p:txBody>
          <a:bodyPr lIns="0" rIns="0">
            <a:normAutofit/>
          </a:bodyPr>
          <a:lstStyle>
            <a:lvl1pPr marL="0" indent="0" algn="l">
              <a:buNone/>
              <a:defRPr sz="1200" baseline="0">
                <a:solidFill>
                  <a:schemeClr val="bg1"/>
                </a:solidFill>
                <a:latin typeface="Neo Sans Intel Medium"/>
                <a:cs typeface="Neo Sans Intel Medium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12pt Medium Subhead, Date, Etc.</a:t>
            </a:r>
            <a:endParaRPr lang="en-US" dirty="0"/>
          </a:p>
        </p:txBody>
      </p:sp>
      <p:pic>
        <p:nvPicPr>
          <p:cNvPr id="8" name="Picture 7" descr="int_lookins_hrz_rgb_wht_24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572" y="1447525"/>
            <a:ext cx="1969926" cy="579489"/>
          </a:xfrm>
          <a:prstGeom prst="rect">
            <a:avLst/>
          </a:prstGeom>
        </p:spPr>
      </p:pic>
      <p:pic>
        <p:nvPicPr>
          <p:cNvPr id="10" name="Picture 3" descr="W:\Clients\Intel\PRODUCTION\2012_13_Production\ASSETS_LOGOS_2012-13\Assets_Complete_2012-13\ PEEL AWAY\Intel_Peels\Intel_Peels_RGB\Peel_rgb_png\peel_rt_btm_drkBlue_rgb_216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7535" y="4035643"/>
            <a:ext cx="1426464" cy="1102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9717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ection Brea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0" y="4798071"/>
            <a:ext cx="9144000" cy="345430"/>
          </a:xfrm>
          <a:custGeom>
            <a:avLst/>
            <a:gdLst>
              <a:gd name="connsiteX0" fmla="*/ 9155339 w 9162317"/>
              <a:gd name="connsiteY0" fmla="*/ 0 h 460573"/>
              <a:gd name="connsiteX1" fmla="*/ 8352851 w 9162317"/>
              <a:gd name="connsiteY1" fmla="*/ 6978 h 460573"/>
              <a:gd name="connsiteX2" fmla="*/ 7829490 w 9162317"/>
              <a:gd name="connsiteY2" fmla="*/ 314027 h 460573"/>
              <a:gd name="connsiteX3" fmla="*/ 0 w 9162317"/>
              <a:gd name="connsiteY3" fmla="*/ 307048 h 460573"/>
              <a:gd name="connsiteX4" fmla="*/ 0 w 9162317"/>
              <a:gd name="connsiteY4" fmla="*/ 460573 h 460573"/>
              <a:gd name="connsiteX5" fmla="*/ 9162317 w 9162317"/>
              <a:gd name="connsiteY5" fmla="*/ 453594 h 460573"/>
              <a:gd name="connsiteX6" fmla="*/ 9155339 w 9162317"/>
              <a:gd name="connsiteY6" fmla="*/ 0 h 460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62317" h="460573">
                <a:moveTo>
                  <a:pt x="9155339" y="0"/>
                </a:moveTo>
                <a:lnTo>
                  <a:pt x="8352851" y="6978"/>
                </a:lnTo>
                <a:lnTo>
                  <a:pt x="7829490" y="314027"/>
                </a:lnTo>
                <a:lnTo>
                  <a:pt x="0" y="307048"/>
                </a:lnTo>
                <a:lnTo>
                  <a:pt x="0" y="460573"/>
                </a:lnTo>
                <a:lnTo>
                  <a:pt x="9162317" y="453594"/>
                </a:lnTo>
                <a:lnTo>
                  <a:pt x="915533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1619587"/>
            <a:ext cx="7772400" cy="1021556"/>
          </a:xfrm>
        </p:spPr>
        <p:txBody>
          <a:bodyPr anchor="b" anchorCtr="0">
            <a:normAutofit/>
          </a:bodyPr>
          <a:lstStyle>
            <a:lvl1pPr algn="l">
              <a:defRPr sz="2800" b="0" cap="none">
                <a:solidFill>
                  <a:schemeClr val="bg1"/>
                </a:solidFill>
                <a:latin typeface="Neo Sans Intel Light"/>
                <a:cs typeface="Neo Sans Intel Light"/>
              </a:defRPr>
            </a:lvl1pPr>
          </a:lstStyle>
          <a:p>
            <a:r>
              <a:rPr lang="en-US" dirty="0" smtClean="0"/>
              <a:t>28pt Light Text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2752675"/>
            <a:ext cx="7772400" cy="112514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  <a:latin typeface="Neo Sans Intel Medium"/>
                <a:cs typeface="Neo Sans Intel Medium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12pt Medium Subhead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8686800" y="4867275"/>
            <a:ext cx="0" cy="178594"/>
          </a:xfrm>
          <a:prstGeom prst="line">
            <a:avLst/>
          </a:prstGeom>
          <a:ln w="3175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int_lookins_hrz_rgb_blue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8347" y="4848224"/>
            <a:ext cx="349092" cy="22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1123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ection Break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0" y="4798071"/>
            <a:ext cx="9144000" cy="345430"/>
          </a:xfrm>
          <a:custGeom>
            <a:avLst/>
            <a:gdLst>
              <a:gd name="connsiteX0" fmla="*/ 9155339 w 9162317"/>
              <a:gd name="connsiteY0" fmla="*/ 0 h 460573"/>
              <a:gd name="connsiteX1" fmla="*/ 8352851 w 9162317"/>
              <a:gd name="connsiteY1" fmla="*/ 6978 h 460573"/>
              <a:gd name="connsiteX2" fmla="*/ 7829490 w 9162317"/>
              <a:gd name="connsiteY2" fmla="*/ 314027 h 460573"/>
              <a:gd name="connsiteX3" fmla="*/ 0 w 9162317"/>
              <a:gd name="connsiteY3" fmla="*/ 307048 h 460573"/>
              <a:gd name="connsiteX4" fmla="*/ 0 w 9162317"/>
              <a:gd name="connsiteY4" fmla="*/ 460573 h 460573"/>
              <a:gd name="connsiteX5" fmla="*/ 9162317 w 9162317"/>
              <a:gd name="connsiteY5" fmla="*/ 453594 h 460573"/>
              <a:gd name="connsiteX6" fmla="*/ 9155339 w 9162317"/>
              <a:gd name="connsiteY6" fmla="*/ 0 h 460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62317" h="460573">
                <a:moveTo>
                  <a:pt x="9155339" y="0"/>
                </a:moveTo>
                <a:lnTo>
                  <a:pt x="8352851" y="6978"/>
                </a:lnTo>
                <a:lnTo>
                  <a:pt x="7829490" y="314027"/>
                </a:lnTo>
                <a:lnTo>
                  <a:pt x="0" y="307048"/>
                </a:lnTo>
                <a:lnTo>
                  <a:pt x="0" y="460573"/>
                </a:lnTo>
                <a:lnTo>
                  <a:pt x="9162317" y="453594"/>
                </a:lnTo>
                <a:lnTo>
                  <a:pt x="915533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2153552"/>
            <a:ext cx="7772400" cy="1021556"/>
          </a:xfrm>
        </p:spPr>
        <p:txBody>
          <a:bodyPr anchor="b" anchorCtr="0">
            <a:normAutofit/>
          </a:bodyPr>
          <a:lstStyle>
            <a:lvl1pPr algn="l">
              <a:defRPr sz="2800" b="0" cap="none">
                <a:solidFill>
                  <a:schemeClr val="bg1"/>
                </a:solidFill>
                <a:latin typeface="Neo Sans Intel Light"/>
                <a:cs typeface="Neo Sans Intel Light"/>
              </a:defRPr>
            </a:lvl1pPr>
          </a:lstStyle>
          <a:p>
            <a:r>
              <a:rPr lang="en-US" dirty="0" smtClean="0"/>
              <a:t>28pt Light Text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3286642"/>
            <a:ext cx="7772400" cy="112514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  <a:latin typeface="Neo Sans Intel Medium"/>
                <a:cs typeface="Neo Sans Intel Medium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12pt Medium Subhead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8686800" y="4867275"/>
            <a:ext cx="0" cy="178594"/>
          </a:xfrm>
          <a:prstGeom prst="line">
            <a:avLst/>
          </a:prstGeom>
          <a:ln w="3175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int_lookins_hrz_rgb_blue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8347" y="4848224"/>
            <a:ext cx="349092" cy="22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7621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ack Cov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tel_LookInside_white.pn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77432" y="1875130"/>
            <a:ext cx="2256638" cy="138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6368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"/>
                <a:cs typeface="Intel Clear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455613" y="1203325"/>
            <a:ext cx="8228012" cy="3425825"/>
          </a:xfrm>
        </p:spPr>
        <p:txBody>
          <a:bodyPr/>
          <a:lstStyle>
            <a:lvl1pPr>
              <a:defRPr>
                <a:solidFill>
                  <a:srgbClr val="0071C5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</a:lstStyle>
          <a:p>
            <a:pPr lvl="0"/>
            <a:r>
              <a:rPr lang="en-US" dirty="0" smtClean="0"/>
              <a:t>18pt Intel Clear body text</a:t>
            </a:r>
          </a:p>
          <a:p>
            <a:pPr lvl="1"/>
            <a:r>
              <a:rPr lang="en-US" dirty="0" smtClean="0"/>
              <a:t>18pt Intel Clear bullet one</a:t>
            </a:r>
          </a:p>
          <a:p>
            <a:pPr lvl="2"/>
            <a:r>
              <a:rPr lang="en-US" dirty="0" smtClean="0"/>
              <a:t>18pt Intel Clear sub-bullet</a:t>
            </a:r>
          </a:p>
          <a:p>
            <a:pPr lvl="3"/>
            <a:r>
              <a:rPr lang="en-US" dirty="0" smtClean="0"/>
              <a:t>16pt Intel Clear fourth level</a:t>
            </a:r>
          </a:p>
          <a:p>
            <a:pPr lvl="4"/>
            <a:r>
              <a:rPr lang="en-US" dirty="0" err="1" smtClean="0"/>
              <a:t>14pt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087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5613" y="2355677"/>
            <a:ext cx="7686686" cy="1102519"/>
          </a:xfrm>
        </p:spPr>
        <p:txBody>
          <a:bodyPr lIns="0" rIns="0" anchor="b" anchorCtr="0">
            <a:normAutofit/>
          </a:bodyPr>
          <a:lstStyle>
            <a:lvl1pPr>
              <a:defRPr sz="2800" baseline="0">
                <a:solidFill>
                  <a:schemeClr val="bg1"/>
                </a:solidFill>
                <a:latin typeface="Neo Sans Intel Light"/>
                <a:cs typeface="Neo Sans Intel Light"/>
              </a:defRPr>
            </a:lvl1pPr>
          </a:lstStyle>
          <a:p>
            <a:r>
              <a:rPr lang="en-US" dirty="0" smtClean="0"/>
              <a:t>28pt Light Title of Presentation</a:t>
            </a:r>
            <a:br>
              <a:rPr lang="en-US" dirty="0" smtClean="0"/>
            </a:br>
            <a:r>
              <a:rPr lang="en-US" dirty="0" smtClean="0"/>
              <a:t>Title of Presentation Line Two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623202"/>
            <a:ext cx="6330212" cy="925360"/>
          </a:xfrm>
        </p:spPr>
        <p:txBody>
          <a:bodyPr lIns="0" rIns="0">
            <a:normAutofit/>
          </a:bodyPr>
          <a:lstStyle>
            <a:lvl1pPr marL="0" indent="0" algn="l">
              <a:buNone/>
              <a:defRPr sz="1200" baseline="0">
                <a:solidFill>
                  <a:srgbClr val="FFDA00"/>
                </a:solidFill>
                <a:latin typeface="Neo Sans Intel Medium"/>
                <a:cs typeface="Neo Sans Intel Medium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12pt Medium Subhead, Date, Etc.</a:t>
            </a:r>
            <a:endParaRPr lang="en-US" dirty="0"/>
          </a:p>
        </p:txBody>
      </p:sp>
      <p:sp>
        <p:nvSpPr>
          <p:cNvPr id="5" name="Freeform 4"/>
          <p:cNvSpPr/>
          <p:nvPr userDrawn="1"/>
        </p:nvSpPr>
        <p:spPr>
          <a:xfrm>
            <a:off x="-7472" y="-10995"/>
            <a:ext cx="9152065" cy="531704"/>
          </a:xfrm>
          <a:custGeom>
            <a:avLst/>
            <a:gdLst>
              <a:gd name="connsiteX0" fmla="*/ 7471 w 9158942"/>
              <a:gd name="connsiteY0" fmla="*/ 0 h 911412"/>
              <a:gd name="connsiteX1" fmla="*/ 0 w 9158942"/>
              <a:gd name="connsiteY1" fmla="*/ 903941 h 911412"/>
              <a:gd name="connsiteX2" fmla="*/ 5393765 w 9158942"/>
              <a:gd name="connsiteY2" fmla="*/ 911412 h 911412"/>
              <a:gd name="connsiteX3" fmla="*/ 5909236 w 9158942"/>
              <a:gd name="connsiteY3" fmla="*/ 597647 h 911412"/>
              <a:gd name="connsiteX4" fmla="*/ 9151471 w 9158942"/>
              <a:gd name="connsiteY4" fmla="*/ 605118 h 911412"/>
              <a:gd name="connsiteX5" fmla="*/ 9158942 w 9158942"/>
              <a:gd name="connsiteY5" fmla="*/ 0 h 911412"/>
              <a:gd name="connsiteX6" fmla="*/ 7471 w 9158942"/>
              <a:gd name="connsiteY6" fmla="*/ 0 h 911412"/>
              <a:gd name="connsiteX0" fmla="*/ 7471 w 9158942"/>
              <a:gd name="connsiteY0" fmla="*/ 0 h 911412"/>
              <a:gd name="connsiteX1" fmla="*/ 0 w 9158942"/>
              <a:gd name="connsiteY1" fmla="*/ 903941 h 911412"/>
              <a:gd name="connsiteX2" fmla="*/ 5393765 w 9158942"/>
              <a:gd name="connsiteY2" fmla="*/ 911412 h 911412"/>
              <a:gd name="connsiteX3" fmla="*/ 5909236 w 9158942"/>
              <a:gd name="connsiteY3" fmla="*/ 597647 h 911412"/>
              <a:gd name="connsiteX4" fmla="*/ 9151471 w 9158942"/>
              <a:gd name="connsiteY4" fmla="*/ 591991 h 911412"/>
              <a:gd name="connsiteX5" fmla="*/ 9158942 w 9158942"/>
              <a:gd name="connsiteY5" fmla="*/ 0 h 911412"/>
              <a:gd name="connsiteX6" fmla="*/ 7471 w 9158942"/>
              <a:gd name="connsiteY6" fmla="*/ 0 h 911412"/>
              <a:gd name="connsiteX0" fmla="*/ 7471 w 9158942"/>
              <a:gd name="connsiteY0" fmla="*/ 0 h 911412"/>
              <a:gd name="connsiteX1" fmla="*/ 0 w 9158942"/>
              <a:gd name="connsiteY1" fmla="*/ 903941 h 911412"/>
              <a:gd name="connsiteX2" fmla="*/ 5393765 w 9158942"/>
              <a:gd name="connsiteY2" fmla="*/ 911412 h 911412"/>
              <a:gd name="connsiteX3" fmla="*/ 5909236 w 9158942"/>
              <a:gd name="connsiteY3" fmla="*/ 597647 h 911412"/>
              <a:gd name="connsiteX4" fmla="*/ 9148189 w 9158942"/>
              <a:gd name="connsiteY4" fmla="*/ 601837 h 911412"/>
              <a:gd name="connsiteX5" fmla="*/ 9158942 w 9158942"/>
              <a:gd name="connsiteY5" fmla="*/ 0 h 911412"/>
              <a:gd name="connsiteX6" fmla="*/ 7471 w 9158942"/>
              <a:gd name="connsiteY6" fmla="*/ 0 h 911412"/>
              <a:gd name="connsiteX0" fmla="*/ 7471 w 9148711"/>
              <a:gd name="connsiteY0" fmla="*/ 0 h 911412"/>
              <a:gd name="connsiteX1" fmla="*/ 0 w 9148711"/>
              <a:gd name="connsiteY1" fmla="*/ 903941 h 911412"/>
              <a:gd name="connsiteX2" fmla="*/ 5393765 w 9148711"/>
              <a:gd name="connsiteY2" fmla="*/ 911412 h 911412"/>
              <a:gd name="connsiteX3" fmla="*/ 5909236 w 9148711"/>
              <a:gd name="connsiteY3" fmla="*/ 597647 h 911412"/>
              <a:gd name="connsiteX4" fmla="*/ 9148189 w 9148711"/>
              <a:gd name="connsiteY4" fmla="*/ 601837 h 911412"/>
              <a:gd name="connsiteX5" fmla="*/ 9145816 w 9148711"/>
              <a:gd name="connsiteY5" fmla="*/ 0 h 911412"/>
              <a:gd name="connsiteX6" fmla="*/ 7471 w 9148711"/>
              <a:gd name="connsiteY6" fmla="*/ 0 h 911412"/>
              <a:gd name="connsiteX0" fmla="*/ 7471 w 9155661"/>
              <a:gd name="connsiteY0" fmla="*/ 0 h 911412"/>
              <a:gd name="connsiteX1" fmla="*/ 0 w 9155661"/>
              <a:gd name="connsiteY1" fmla="*/ 903941 h 911412"/>
              <a:gd name="connsiteX2" fmla="*/ 5393765 w 9155661"/>
              <a:gd name="connsiteY2" fmla="*/ 911412 h 911412"/>
              <a:gd name="connsiteX3" fmla="*/ 5909236 w 9155661"/>
              <a:gd name="connsiteY3" fmla="*/ 597647 h 911412"/>
              <a:gd name="connsiteX4" fmla="*/ 9148189 w 9155661"/>
              <a:gd name="connsiteY4" fmla="*/ 601837 h 911412"/>
              <a:gd name="connsiteX5" fmla="*/ 9155661 w 9155661"/>
              <a:gd name="connsiteY5" fmla="*/ 0 h 911412"/>
              <a:gd name="connsiteX6" fmla="*/ 7471 w 9155661"/>
              <a:gd name="connsiteY6" fmla="*/ 0 h 911412"/>
              <a:gd name="connsiteX0" fmla="*/ 7471 w 9158556"/>
              <a:gd name="connsiteY0" fmla="*/ 0 h 911412"/>
              <a:gd name="connsiteX1" fmla="*/ 0 w 9158556"/>
              <a:gd name="connsiteY1" fmla="*/ 903941 h 911412"/>
              <a:gd name="connsiteX2" fmla="*/ 5393765 w 9158556"/>
              <a:gd name="connsiteY2" fmla="*/ 911412 h 911412"/>
              <a:gd name="connsiteX3" fmla="*/ 5909236 w 9158556"/>
              <a:gd name="connsiteY3" fmla="*/ 597647 h 911412"/>
              <a:gd name="connsiteX4" fmla="*/ 9158034 w 9158556"/>
              <a:gd name="connsiteY4" fmla="*/ 598555 h 911412"/>
              <a:gd name="connsiteX5" fmla="*/ 9155661 w 9158556"/>
              <a:gd name="connsiteY5" fmla="*/ 0 h 911412"/>
              <a:gd name="connsiteX6" fmla="*/ 7471 w 9158556"/>
              <a:gd name="connsiteY6" fmla="*/ 0 h 911412"/>
              <a:gd name="connsiteX0" fmla="*/ 7471 w 9155661"/>
              <a:gd name="connsiteY0" fmla="*/ 0 h 911412"/>
              <a:gd name="connsiteX1" fmla="*/ 0 w 9155661"/>
              <a:gd name="connsiteY1" fmla="*/ 903941 h 911412"/>
              <a:gd name="connsiteX2" fmla="*/ 5393765 w 9155661"/>
              <a:gd name="connsiteY2" fmla="*/ 911412 h 911412"/>
              <a:gd name="connsiteX3" fmla="*/ 5909236 w 9155661"/>
              <a:gd name="connsiteY3" fmla="*/ 597647 h 911412"/>
              <a:gd name="connsiteX4" fmla="*/ 9151470 w 9155661"/>
              <a:gd name="connsiteY4" fmla="*/ 595274 h 911412"/>
              <a:gd name="connsiteX5" fmla="*/ 9155661 w 9155661"/>
              <a:gd name="connsiteY5" fmla="*/ 0 h 911412"/>
              <a:gd name="connsiteX6" fmla="*/ 7471 w 9155661"/>
              <a:gd name="connsiteY6" fmla="*/ 0 h 911412"/>
              <a:gd name="connsiteX0" fmla="*/ 522 w 9158557"/>
              <a:gd name="connsiteY0" fmla="*/ 0 h 911412"/>
              <a:gd name="connsiteX1" fmla="*/ 2896 w 9158557"/>
              <a:gd name="connsiteY1" fmla="*/ 903941 h 911412"/>
              <a:gd name="connsiteX2" fmla="*/ 5396661 w 9158557"/>
              <a:gd name="connsiteY2" fmla="*/ 911412 h 911412"/>
              <a:gd name="connsiteX3" fmla="*/ 5912132 w 9158557"/>
              <a:gd name="connsiteY3" fmla="*/ 597647 h 911412"/>
              <a:gd name="connsiteX4" fmla="*/ 9154366 w 9158557"/>
              <a:gd name="connsiteY4" fmla="*/ 595274 h 911412"/>
              <a:gd name="connsiteX5" fmla="*/ 9158557 w 9158557"/>
              <a:gd name="connsiteY5" fmla="*/ 0 h 911412"/>
              <a:gd name="connsiteX6" fmla="*/ 522 w 9158557"/>
              <a:gd name="connsiteY6" fmla="*/ 0 h 911412"/>
              <a:gd name="connsiteX0" fmla="*/ 522 w 9158557"/>
              <a:gd name="connsiteY0" fmla="*/ 0 h 917068"/>
              <a:gd name="connsiteX1" fmla="*/ 2896 w 9158557"/>
              <a:gd name="connsiteY1" fmla="*/ 917068 h 917068"/>
              <a:gd name="connsiteX2" fmla="*/ 5396661 w 9158557"/>
              <a:gd name="connsiteY2" fmla="*/ 911412 h 917068"/>
              <a:gd name="connsiteX3" fmla="*/ 5912132 w 9158557"/>
              <a:gd name="connsiteY3" fmla="*/ 597647 h 917068"/>
              <a:gd name="connsiteX4" fmla="*/ 9154366 w 9158557"/>
              <a:gd name="connsiteY4" fmla="*/ 595274 h 917068"/>
              <a:gd name="connsiteX5" fmla="*/ 9158557 w 9158557"/>
              <a:gd name="connsiteY5" fmla="*/ 0 h 917068"/>
              <a:gd name="connsiteX6" fmla="*/ 522 w 9158557"/>
              <a:gd name="connsiteY6" fmla="*/ 0 h 917068"/>
              <a:gd name="connsiteX0" fmla="*/ 522 w 9158557"/>
              <a:gd name="connsiteY0" fmla="*/ 0 h 911412"/>
              <a:gd name="connsiteX1" fmla="*/ 2896 w 9158557"/>
              <a:gd name="connsiteY1" fmla="*/ 910555 h 911412"/>
              <a:gd name="connsiteX2" fmla="*/ 5396661 w 9158557"/>
              <a:gd name="connsiteY2" fmla="*/ 911412 h 911412"/>
              <a:gd name="connsiteX3" fmla="*/ 5912132 w 9158557"/>
              <a:gd name="connsiteY3" fmla="*/ 597647 h 911412"/>
              <a:gd name="connsiteX4" fmla="*/ 9154366 w 9158557"/>
              <a:gd name="connsiteY4" fmla="*/ 595274 h 911412"/>
              <a:gd name="connsiteX5" fmla="*/ 9158557 w 9158557"/>
              <a:gd name="connsiteY5" fmla="*/ 0 h 911412"/>
              <a:gd name="connsiteX6" fmla="*/ 522 w 9158557"/>
              <a:gd name="connsiteY6" fmla="*/ 0 h 911412"/>
              <a:gd name="connsiteX0" fmla="*/ 80091 w 9155661"/>
              <a:gd name="connsiteY0" fmla="*/ 241917 h 911412"/>
              <a:gd name="connsiteX1" fmla="*/ 0 w 9155661"/>
              <a:gd name="connsiteY1" fmla="*/ 910555 h 911412"/>
              <a:gd name="connsiteX2" fmla="*/ 5393765 w 9155661"/>
              <a:gd name="connsiteY2" fmla="*/ 911412 h 911412"/>
              <a:gd name="connsiteX3" fmla="*/ 5909236 w 9155661"/>
              <a:gd name="connsiteY3" fmla="*/ 597647 h 911412"/>
              <a:gd name="connsiteX4" fmla="*/ 9151470 w 9155661"/>
              <a:gd name="connsiteY4" fmla="*/ 595274 h 911412"/>
              <a:gd name="connsiteX5" fmla="*/ 9155661 w 9155661"/>
              <a:gd name="connsiteY5" fmla="*/ 0 h 911412"/>
              <a:gd name="connsiteX6" fmla="*/ 80091 w 9155661"/>
              <a:gd name="connsiteY6" fmla="*/ 241917 h 911412"/>
              <a:gd name="connsiteX0" fmla="*/ 3124 w 9155661"/>
              <a:gd name="connsiteY0" fmla="*/ 175940 h 911412"/>
              <a:gd name="connsiteX1" fmla="*/ 0 w 9155661"/>
              <a:gd name="connsiteY1" fmla="*/ 910555 h 911412"/>
              <a:gd name="connsiteX2" fmla="*/ 5393765 w 9155661"/>
              <a:gd name="connsiteY2" fmla="*/ 911412 h 911412"/>
              <a:gd name="connsiteX3" fmla="*/ 5909236 w 9155661"/>
              <a:gd name="connsiteY3" fmla="*/ 597647 h 911412"/>
              <a:gd name="connsiteX4" fmla="*/ 9151470 w 9155661"/>
              <a:gd name="connsiteY4" fmla="*/ 595274 h 911412"/>
              <a:gd name="connsiteX5" fmla="*/ 9155661 w 9155661"/>
              <a:gd name="connsiteY5" fmla="*/ 0 h 911412"/>
              <a:gd name="connsiteX6" fmla="*/ 3124 w 9155661"/>
              <a:gd name="connsiteY6" fmla="*/ 175940 h 911412"/>
              <a:gd name="connsiteX0" fmla="*/ 3124 w 9155661"/>
              <a:gd name="connsiteY0" fmla="*/ 146617 h 911412"/>
              <a:gd name="connsiteX1" fmla="*/ 0 w 9155661"/>
              <a:gd name="connsiteY1" fmla="*/ 910555 h 911412"/>
              <a:gd name="connsiteX2" fmla="*/ 5393765 w 9155661"/>
              <a:gd name="connsiteY2" fmla="*/ 911412 h 911412"/>
              <a:gd name="connsiteX3" fmla="*/ 5909236 w 9155661"/>
              <a:gd name="connsiteY3" fmla="*/ 597647 h 911412"/>
              <a:gd name="connsiteX4" fmla="*/ 9151470 w 9155661"/>
              <a:gd name="connsiteY4" fmla="*/ 595274 h 911412"/>
              <a:gd name="connsiteX5" fmla="*/ 9155661 w 9155661"/>
              <a:gd name="connsiteY5" fmla="*/ 0 h 911412"/>
              <a:gd name="connsiteX6" fmla="*/ 3124 w 9155661"/>
              <a:gd name="connsiteY6" fmla="*/ 146617 h 911412"/>
              <a:gd name="connsiteX0" fmla="*/ 3124 w 9151521"/>
              <a:gd name="connsiteY0" fmla="*/ 0 h 764795"/>
              <a:gd name="connsiteX1" fmla="*/ 0 w 9151521"/>
              <a:gd name="connsiteY1" fmla="*/ 763938 h 764795"/>
              <a:gd name="connsiteX2" fmla="*/ 5393765 w 9151521"/>
              <a:gd name="connsiteY2" fmla="*/ 764795 h 764795"/>
              <a:gd name="connsiteX3" fmla="*/ 5909236 w 9151521"/>
              <a:gd name="connsiteY3" fmla="*/ 451030 h 764795"/>
              <a:gd name="connsiteX4" fmla="*/ 9151470 w 9151521"/>
              <a:gd name="connsiteY4" fmla="*/ 448657 h 764795"/>
              <a:gd name="connsiteX5" fmla="*/ 9067698 w 9151521"/>
              <a:gd name="connsiteY5" fmla="*/ 21992 h 764795"/>
              <a:gd name="connsiteX6" fmla="*/ 3124 w 9151521"/>
              <a:gd name="connsiteY6" fmla="*/ 0 h 764795"/>
              <a:gd name="connsiteX0" fmla="*/ 3124 w 9152065"/>
              <a:gd name="connsiteY0" fmla="*/ 0 h 764795"/>
              <a:gd name="connsiteX1" fmla="*/ 0 w 9152065"/>
              <a:gd name="connsiteY1" fmla="*/ 763938 h 764795"/>
              <a:gd name="connsiteX2" fmla="*/ 5393765 w 9152065"/>
              <a:gd name="connsiteY2" fmla="*/ 764795 h 764795"/>
              <a:gd name="connsiteX3" fmla="*/ 5909236 w 9152065"/>
              <a:gd name="connsiteY3" fmla="*/ 451030 h 764795"/>
              <a:gd name="connsiteX4" fmla="*/ 9151470 w 9152065"/>
              <a:gd name="connsiteY4" fmla="*/ 448657 h 764795"/>
              <a:gd name="connsiteX5" fmla="*/ 9150163 w 9152065"/>
              <a:gd name="connsiteY5" fmla="*/ 14661 h 764795"/>
              <a:gd name="connsiteX6" fmla="*/ 3124 w 9152065"/>
              <a:gd name="connsiteY6" fmla="*/ 0 h 764795"/>
              <a:gd name="connsiteX0" fmla="*/ 3124 w 9152065"/>
              <a:gd name="connsiteY0" fmla="*/ 0 h 764795"/>
              <a:gd name="connsiteX1" fmla="*/ 0 w 9152065"/>
              <a:gd name="connsiteY1" fmla="*/ 697960 h 764795"/>
              <a:gd name="connsiteX2" fmla="*/ 5393765 w 9152065"/>
              <a:gd name="connsiteY2" fmla="*/ 764795 h 764795"/>
              <a:gd name="connsiteX3" fmla="*/ 5909236 w 9152065"/>
              <a:gd name="connsiteY3" fmla="*/ 451030 h 764795"/>
              <a:gd name="connsiteX4" fmla="*/ 9151470 w 9152065"/>
              <a:gd name="connsiteY4" fmla="*/ 448657 h 764795"/>
              <a:gd name="connsiteX5" fmla="*/ 9150163 w 9152065"/>
              <a:gd name="connsiteY5" fmla="*/ 14661 h 764795"/>
              <a:gd name="connsiteX6" fmla="*/ 3124 w 9152065"/>
              <a:gd name="connsiteY6" fmla="*/ 0 h 764795"/>
              <a:gd name="connsiteX0" fmla="*/ 3124 w 9152065"/>
              <a:gd name="connsiteY0" fmla="*/ 0 h 706148"/>
              <a:gd name="connsiteX1" fmla="*/ 0 w 9152065"/>
              <a:gd name="connsiteY1" fmla="*/ 697960 h 706148"/>
              <a:gd name="connsiteX2" fmla="*/ 5476230 w 9152065"/>
              <a:gd name="connsiteY2" fmla="*/ 706148 h 706148"/>
              <a:gd name="connsiteX3" fmla="*/ 5909236 w 9152065"/>
              <a:gd name="connsiteY3" fmla="*/ 451030 h 706148"/>
              <a:gd name="connsiteX4" fmla="*/ 9151470 w 9152065"/>
              <a:gd name="connsiteY4" fmla="*/ 448657 h 706148"/>
              <a:gd name="connsiteX5" fmla="*/ 9150163 w 9152065"/>
              <a:gd name="connsiteY5" fmla="*/ 14661 h 706148"/>
              <a:gd name="connsiteX6" fmla="*/ 3124 w 9152065"/>
              <a:gd name="connsiteY6" fmla="*/ 0 h 706148"/>
              <a:gd name="connsiteX0" fmla="*/ 3124 w 9152065"/>
              <a:gd name="connsiteY0" fmla="*/ 7331 h 713479"/>
              <a:gd name="connsiteX1" fmla="*/ 0 w 9152065"/>
              <a:gd name="connsiteY1" fmla="*/ 705291 h 713479"/>
              <a:gd name="connsiteX2" fmla="*/ 5476230 w 9152065"/>
              <a:gd name="connsiteY2" fmla="*/ 713479 h 713479"/>
              <a:gd name="connsiteX3" fmla="*/ 5909236 w 9152065"/>
              <a:gd name="connsiteY3" fmla="*/ 458361 h 713479"/>
              <a:gd name="connsiteX4" fmla="*/ 9151470 w 9152065"/>
              <a:gd name="connsiteY4" fmla="*/ 455988 h 713479"/>
              <a:gd name="connsiteX5" fmla="*/ 9150163 w 9152065"/>
              <a:gd name="connsiteY5" fmla="*/ 0 h 713479"/>
              <a:gd name="connsiteX6" fmla="*/ 3124 w 9152065"/>
              <a:gd name="connsiteY6" fmla="*/ 7331 h 713479"/>
              <a:gd name="connsiteX0" fmla="*/ 3124 w 9152065"/>
              <a:gd name="connsiteY0" fmla="*/ 7331 h 705291"/>
              <a:gd name="connsiteX1" fmla="*/ 0 w 9152065"/>
              <a:gd name="connsiteY1" fmla="*/ 705291 h 705291"/>
              <a:gd name="connsiteX2" fmla="*/ 5487226 w 9152065"/>
              <a:gd name="connsiteY2" fmla="*/ 691487 h 705291"/>
              <a:gd name="connsiteX3" fmla="*/ 5909236 w 9152065"/>
              <a:gd name="connsiteY3" fmla="*/ 458361 h 705291"/>
              <a:gd name="connsiteX4" fmla="*/ 9151470 w 9152065"/>
              <a:gd name="connsiteY4" fmla="*/ 455988 h 705291"/>
              <a:gd name="connsiteX5" fmla="*/ 9150163 w 9152065"/>
              <a:gd name="connsiteY5" fmla="*/ 0 h 705291"/>
              <a:gd name="connsiteX6" fmla="*/ 3124 w 9152065"/>
              <a:gd name="connsiteY6" fmla="*/ 7331 h 705291"/>
              <a:gd name="connsiteX0" fmla="*/ 3124 w 9152065"/>
              <a:gd name="connsiteY0" fmla="*/ 7331 h 713479"/>
              <a:gd name="connsiteX1" fmla="*/ 0 w 9152065"/>
              <a:gd name="connsiteY1" fmla="*/ 705291 h 713479"/>
              <a:gd name="connsiteX2" fmla="*/ 5470733 w 9152065"/>
              <a:gd name="connsiteY2" fmla="*/ 713479 h 713479"/>
              <a:gd name="connsiteX3" fmla="*/ 5909236 w 9152065"/>
              <a:gd name="connsiteY3" fmla="*/ 458361 h 713479"/>
              <a:gd name="connsiteX4" fmla="*/ 9151470 w 9152065"/>
              <a:gd name="connsiteY4" fmla="*/ 455988 h 713479"/>
              <a:gd name="connsiteX5" fmla="*/ 9150163 w 9152065"/>
              <a:gd name="connsiteY5" fmla="*/ 0 h 713479"/>
              <a:gd name="connsiteX6" fmla="*/ 3124 w 9152065"/>
              <a:gd name="connsiteY6" fmla="*/ 7331 h 713479"/>
              <a:gd name="connsiteX0" fmla="*/ 3124 w 9152065"/>
              <a:gd name="connsiteY0" fmla="*/ 7331 h 705291"/>
              <a:gd name="connsiteX1" fmla="*/ 0 w 9152065"/>
              <a:gd name="connsiteY1" fmla="*/ 705291 h 705291"/>
              <a:gd name="connsiteX2" fmla="*/ 5470733 w 9152065"/>
              <a:gd name="connsiteY2" fmla="*/ 695319 h 705291"/>
              <a:gd name="connsiteX3" fmla="*/ 5909236 w 9152065"/>
              <a:gd name="connsiteY3" fmla="*/ 458361 h 705291"/>
              <a:gd name="connsiteX4" fmla="*/ 9151470 w 9152065"/>
              <a:gd name="connsiteY4" fmla="*/ 455988 h 705291"/>
              <a:gd name="connsiteX5" fmla="*/ 9150163 w 9152065"/>
              <a:gd name="connsiteY5" fmla="*/ 0 h 705291"/>
              <a:gd name="connsiteX6" fmla="*/ 3124 w 9152065"/>
              <a:gd name="connsiteY6" fmla="*/ 7331 h 705291"/>
              <a:gd name="connsiteX0" fmla="*/ 3124 w 9152065"/>
              <a:gd name="connsiteY0" fmla="*/ 7331 h 708939"/>
              <a:gd name="connsiteX1" fmla="*/ 0 w 9152065"/>
              <a:gd name="connsiteY1" fmla="*/ 705291 h 708939"/>
              <a:gd name="connsiteX2" fmla="*/ 5467329 w 9152065"/>
              <a:gd name="connsiteY2" fmla="*/ 708939 h 708939"/>
              <a:gd name="connsiteX3" fmla="*/ 5909236 w 9152065"/>
              <a:gd name="connsiteY3" fmla="*/ 458361 h 708939"/>
              <a:gd name="connsiteX4" fmla="*/ 9151470 w 9152065"/>
              <a:gd name="connsiteY4" fmla="*/ 455988 h 708939"/>
              <a:gd name="connsiteX5" fmla="*/ 9150163 w 9152065"/>
              <a:gd name="connsiteY5" fmla="*/ 0 h 708939"/>
              <a:gd name="connsiteX6" fmla="*/ 3124 w 9152065"/>
              <a:gd name="connsiteY6" fmla="*/ 7331 h 708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2065" h="708939">
                <a:moveTo>
                  <a:pt x="3124" y="7331"/>
                </a:moveTo>
                <a:cubicBezTo>
                  <a:pt x="634" y="308645"/>
                  <a:pt x="2490" y="403977"/>
                  <a:pt x="0" y="705291"/>
                </a:cubicBezTo>
                <a:lnTo>
                  <a:pt x="5467329" y="708939"/>
                </a:lnTo>
                <a:lnTo>
                  <a:pt x="5909236" y="458361"/>
                </a:lnTo>
                <a:lnTo>
                  <a:pt x="9151470" y="455988"/>
                </a:lnTo>
                <a:cubicBezTo>
                  <a:pt x="9153960" y="254282"/>
                  <a:pt x="9147673" y="201706"/>
                  <a:pt x="9150163" y="0"/>
                </a:cubicBezTo>
                <a:lnTo>
                  <a:pt x="3124" y="73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455617" y="4774457"/>
            <a:ext cx="1551707" cy="12311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l" rtl="0"/>
            <a:r>
              <a:rPr lang="en-US" sz="800" b="0" i="0" u="none" strike="noStrike" kern="1200" baseline="0" dirty="0" smtClean="0">
                <a:solidFill>
                  <a:schemeClr val="accent3"/>
                </a:solidFill>
                <a:latin typeface="Neo Sans Intel"/>
                <a:ea typeface="+mn-ea"/>
                <a:cs typeface="Neo Sans Intel"/>
              </a:rPr>
              <a:t>Intel Confidential — Do Not Forward</a:t>
            </a:r>
          </a:p>
        </p:txBody>
      </p:sp>
      <p:pic>
        <p:nvPicPr>
          <p:cNvPr id="7" name="Picture 6" descr="int_lookins_hrz_rgb_wht_24.pn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442"/>
          <a:stretch/>
        </p:blipFill>
        <p:spPr>
          <a:xfrm>
            <a:off x="445773" y="1291835"/>
            <a:ext cx="1252119" cy="79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8132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83337"/>
            <a:ext cx="8229600" cy="741560"/>
          </a:xfrm>
        </p:spPr>
        <p:txBody>
          <a:bodyPr>
            <a:normAutofit/>
          </a:bodyPr>
          <a:lstStyle>
            <a:lvl1pPr>
              <a:defRPr sz="2800" baseline="0"/>
            </a:lvl1pPr>
          </a:lstStyle>
          <a:p>
            <a:r>
              <a:rPr lang="en-US" dirty="0" smtClean="0"/>
              <a:t>28pt Light headline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6F50F-74B7-8640-8DA3-AAAA0044A327}" type="datetime1">
              <a:rPr lang="en-US" smtClean="0"/>
              <a:pPr/>
              <a:t>10/6/2019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55617" y="1200152"/>
            <a:ext cx="8167047" cy="346991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58408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ig Bullet 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83337"/>
            <a:ext cx="8229600" cy="741560"/>
          </a:xfrm>
        </p:spPr>
        <p:txBody>
          <a:bodyPr>
            <a:normAutofit/>
          </a:bodyPr>
          <a:lstStyle>
            <a:lvl1pPr>
              <a:defRPr sz="2800" baseline="0"/>
            </a:lvl1pPr>
          </a:lstStyle>
          <a:p>
            <a:r>
              <a:rPr lang="en-US" dirty="0" smtClean="0"/>
              <a:t>28pt Light headline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200152"/>
            <a:ext cx="8229600" cy="346884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</a:lstStyle>
          <a:p>
            <a:pPr lvl="0"/>
            <a:r>
              <a:rPr lang="en-US" dirty="0" smtClean="0"/>
              <a:t>18pt Medium Sub Line</a:t>
            </a:r>
          </a:p>
          <a:p>
            <a:pPr lvl="1"/>
            <a:r>
              <a:rPr lang="en-US" dirty="0" smtClean="0"/>
              <a:t>18pt Regular Big Bullet One</a:t>
            </a:r>
          </a:p>
          <a:p>
            <a:pPr lvl="2"/>
            <a:r>
              <a:rPr lang="en-US" dirty="0" smtClean="0"/>
              <a:t>Sub-bullet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6F50F-74B7-8640-8DA3-AAAA0044A327}" type="datetime1">
              <a:rPr lang="en-US" smtClean="0"/>
              <a:pPr/>
              <a:t>10/6/2019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511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Quote and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i="0" u="none" strike="noStrike" baseline="0" smtClean="0"/>
            </a:lvl1pPr>
          </a:lstStyle>
          <a:p>
            <a:r>
              <a:rPr lang="en-US" dirty="0" smtClean="0"/>
              <a:t>28pt Light headline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 anchor="ctr" anchorCtr="0"/>
          <a:lstStyle>
            <a:lvl1pPr marL="173038" indent="-173038">
              <a:lnSpc>
                <a:spcPct val="90000"/>
              </a:lnSpc>
              <a:defRPr sz="4400" baseline="0">
                <a:solidFill>
                  <a:schemeClr val="accent2"/>
                </a:solidFill>
                <a:latin typeface="Neo Sans Intel Light"/>
                <a:cs typeface="Neo Sans Intel Light"/>
              </a:defRPr>
            </a:lvl1pPr>
            <a:lvl2pPr marL="400050" indent="-225425">
              <a:buFont typeface="Lucida Grande"/>
              <a:buChar char="−"/>
              <a:defRPr sz="1200">
                <a:latin typeface="Neo Sans Intel Medium"/>
                <a:cs typeface="Neo Sans Intel Medium"/>
              </a:defRPr>
            </a:lvl2pPr>
            <a:lvl3pPr marL="685800" indent="-228600"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 smtClean="0"/>
              <a:t>44pt Light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A138E-B478-4D47-9F13-076A10A3FA8C}" type="datetime1">
              <a:rPr lang="en-US" smtClean="0"/>
              <a:pPr/>
              <a:t>10/6/2019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94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rea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612" y="2761161"/>
            <a:ext cx="8220076" cy="1764587"/>
          </a:xfrm>
        </p:spPr>
        <p:txBody>
          <a:bodyPr anchor="t" anchorCtr="0"/>
          <a:lstStyle>
            <a:lvl1pPr marL="173038" indent="-173038">
              <a:defRPr sz="3600" baseline="0">
                <a:solidFill>
                  <a:schemeClr val="accent1"/>
                </a:solidFill>
                <a:latin typeface="Neo Sans Intel Light"/>
                <a:cs typeface="Neo Sans Intel Light"/>
              </a:defRPr>
            </a:lvl1pPr>
            <a:lvl2pPr marL="0" indent="0">
              <a:buFont typeface="Lucida Grande"/>
              <a:buNone/>
              <a:defRPr sz="1200">
                <a:solidFill>
                  <a:schemeClr val="accent2"/>
                </a:solidFill>
                <a:latin typeface="Neo Sans Intel Medium"/>
                <a:cs typeface="Neo Sans Intel Medium"/>
              </a:defRPr>
            </a:lvl2pPr>
            <a:lvl3pPr marL="685800" indent="-228600">
              <a:defRPr sz="1200"/>
            </a:lvl3pPr>
            <a:lvl4pPr>
              <a:defRPr sz="1100"/>
            </a:lvl4pPr>
            <a:lvl5pPr>
              <a:defRPr sz="1050"/>
            </a:lvl5pPr>
          </a:lstStyle>
          <a:p>
            <a:pPr lvl="1"/>
            <a:r>
              <a:rPr lang="en-US" dirty="0" smtClean="0"/>
              <a:t>12 point medium subhead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511970"/>
            <a:ext cx="8229600" cy="2133130"/>
          </a:xfrm>
        </p:spPr>
        <p:txBody>
          <a:bodyPr anchor="b" anchorCtr="0"/>
          <a:lstStyle/>
          <a:p>
            <a:pPr lvl="0"/>
            <a:r>
              <a:rPr lang="en-US" dirty="0" smtClean="0"/>
              <a:t>28pt Light Text</a:t>
            </a:r>
          </a:p>
        </p:txBody>
      </p:sp>
    </p:spTree>
    <p:extLst>
      <p:ext uri="{BB962C8B-B14F-4D97-AF65-F5344CB8AC3E}">
        <p14:creationId xmlns:p14="http://schemas.microsoft.com/office/powerpoint/2010/main" val="18256337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4" y="1200150"/>
            <a:ext cx="4032621" cy="3461820"/>
          </a:xfrm>
        </p:spPr>
        <p:txBody>
          <a:bodyPr/>
          <a:lstStyle>
            <a:lvl1pPr>
              <a:lnSpc>
                <a:spcPct val="110000"/>
              </a:lnSpc>
              <a:defRPr sz="1800"/>
            </a:lvl1pPr>
            <a:lvl2pPr>
              <a:spcBef>
                <a:spcPts val="800"/>
              </a:spcBef>
              <a:defRPr sz="1600"/>
            </a:lvl2pPr>
            <a:lvl3pPr>
              <a:spcBef>
                <a:spcPts val="400"/>
              </a:spcBef>
              <a:defRPr sz="1600"/>
            </a:lvl3pPr>
            <a:lvl4pPr>
              <a:spcBef>
                <a:spcPts val="400"/>
              </a:spcBef>
              <a:defRPr sz="1400"/>
            </a:lvl4pPr>
            <a:lvl5pPr>
              <a:spcBef>
                <a:spcPts val="400"/>
              </a:spcBef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9971" y="1200150"/>
            <a:ext cx="3946833" cy="3461820"/>
          </a:xfrm>
        </p:spPr>
        <p:txBody>
          <a:bodyPr/>
          <a:lstStyle>
            <a:lvl1pPr>
              <a:lnSpc>
                <a:spcPct val="110000"/>
              </a:lnSpc>
              <a:defRPr sz="1800"/>
            </a:lvl1pPr>
            <a:lvl2pPr>
              <a:spcBef>
                <a:spcPts val="800"/>
              </a:spcBef>
              <a:defRPr sz="1600"/>
            </a:lvl2pPr>
            <a:lvl3pPr>
              <a:spcBef>
                <a:spcPts val="400"/>
              </a:spcBef>
              <a:defRPr sz="1600"/>
            </a:lvl3pPr>
            <a:lvl4pPr>
              <a:spcBef>
                <a:spcPts val="400"/>
              </a:spcBef>
              <a:defRPr sz="1400"/>
            </a:lvl4pPr>
            <a:lvl5pPr>
              <a:spcBef>
                <a:spcPts val="400"/>
              </a:spcBef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769F9-66CD-434C-A703-2B0E4350A45E}" type="datetime1">
              <a:rPr lang="en-US" smtClean="0"/>
              <a:pPr/>
              <a:t>10/6/2019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0636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AC0E0-2A54-F34C-B777-EEF3612697C5}" type="datetime1">
              <a:rPr lang="en-US" smtClean="0"/>
              <a:pPr/>
              <a:t>10/6/2019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169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72300-43C6-E744-B71F-D9EF15CA3C49}" type="datetime1">
              <a:rPr lang="en-US" smtClean="0"/>
              <a:pPr/>
              <a:t>10/6/2019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9616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/>
          <p:nvPr/>
        </p:nvSpPr>
        <p:spPr>
          <a:xfrm>
            <a:off x="5" y="4803306"/>
            <a:ext cx="9150839" cy="342106"/>
          </a:xfrm>
          <a:custGeom>
            <a:avLst/>
            <a:gdLst>
              <a:gd name="connsiteX0" fmla="*/ 9155339 w 9162317"/>
              <a:gd name="connsiteY0" fmla="*/ 0 h 460573"/>
              <a:gd name="connsiteX1" fmla="*/ 8352851 w 9162317"/>
              <a:gd name="connsiteY1" fmla="*/ 6978 h 460573"/>
              <a:gd name="connsiteX2" fmla="*/ 7829490 w 9162317"/>
              <a:gd name="connsiteY2" fmla="*/ 314027 h 460573"/>
              <a:gd name="connsiteX3" fmla="*/ 0 w 9162317"/>
              <a:gd name="connsiteY3" fmla="*/ 307048 h 460573"/>
              <a:gd name="connsiteX4" fmla="*/ 0 w 9162317"/>
              <a:gd name="connsiteY4" fmla="*/ 460573 h 460573"/>
              <a:gd name="connsiteX5" fmla="*/ 9162317 w 9162317"/>
              <a:gd name="connsiteY5" fmla="*/ 453594 h 460573"/>
              <a:gd name="connsiteX6" fmla="*/ 9155339 w 9162317"/>
              <a:gd name="connsiteY6" fmla="*/ 0 h 460573"/>
              <a:gd name="connsiteX0" fmla="*/ 9168064 w 9168064"/>
              <a:gd name="connsiteY0" fmla="*/ 2547 h 453595"/>
              <a:gd name="connsiteX1" fmla="*/ 8352851 w 9168064"/>
              <a:gd name="connsiteY1" fmla="*/ 0 h 453595"/>
              <a:gd name="connsiteX2" fmla="*/ 7829490 w 9168064"/>
              <a:gd name="connsiteY2" fmla="*/ 307049 h 453595"/>
              <a:gd name="connsiteX3" fmla="*/ 0 w 9168064"/>
              <a:gd name="connsiteY3" fmla="*/ 300070 h 453595"/>
              <a:gd name="connsiteX4" fmla="*/ 0 w 9168064"/>
              <a:gd name="connsiteY4" fmla="*/ 453595 h 453595"/>
              <a:gd name="connsiteX5" fmla="*/ 9162317 w 9168064"/>
              <a:gd name="connsiteY5" fmla="*/ 446616 h 453595"/>
              <a:gd name="connsiteX6" fmla="*/ 9168064 w 9168064"/>
              <a:gd name="connsiteY6" fmla="*/ 2547 h 453595"/>
              <a:gd name="connsiteX0" fmla="*/ 9168064 w 9168064"/>
              <a:gd name="connsiteY0" fmla="*/ 2547 h 456141"/>
              <a:gd name="connsiteX1" fmla="*/ 8352851 w 9168064"/>
              <a:gd name="connsiteY1" fmla="*/ 0 h 456141"/>
              <a:gd name="connsiteX2" fmla="*/ 7829490 w 9168064"/>
              <a:gd name="connsiteY2" fmla="*/ 307049 h 456141"/>
              <a:gd name="connsiteX3" fmla="*/ 0 w 9168064"/>
              <a:gd name="connsiteY3" fmla="*/ 300070 h 456141"/>
              <a:gd name="connsiteX4" fmla="*/ 0 w 9168064"/>
              <a:gd name="connsiteY4" fmla="*/ 453595 h 456141"/>
              <a:gd name="connsiteX5" fmla="*/ 9155954 w 9168064"/>
              <a:gd name="connsiteY5" fmla="*/ 456141 h 456141"/>
              <a:gd name="connsiteX6" fmla="*/ 9168064 w 9168064"/>
              <a:gd name="connsiteY6" fmla="*/ 2547 h 456141"/>
              <a:gd name="connsiteX0" fmla="*/ 9168064 w 9169169"/>
              <a:gd name="connsiteY0" fmla="*/ 2547 h 456141"/>
              <a:gd name="connsiteX1" fmla="*/ 8352851 w 9169169"/>
              <a:gd name="connsiteY1" fmla="*/ 0 h 456141"/>
              <a:gd name="connsiteX2" fmla="*/ 7829490 w 9169169"/>
              <a:gd name="connsiteY2" fmla="*/ 307049 h 456141"/>
              <a:gd name="connsiteX3" fmla="*/ 0 w 9169169"/>
              <a:gd name="connsiteY3" fmla="*/ 300070 h 456141"/>
              <a:gd name="connsiteX4" fmla="*/ 0 w 9169169"/>
              <a:gd name="connsiteY4" fmla="*/ 453595 h 456141"/>
              <a:gd name="connsiteX5" fmla="*/ 9168679 w 9169169"/>
              <a:gd name="connsiteY5" fmla="*/ 456141 h 456141"/>
              <a:gd name="connsiteX6" fmla="*/ 9168064 w 9169169"/>
              <a:gd name="connsiteY6" fmla="*/ 2547 h 456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69169" h="456141">
                <a:moveTo>
                  <a:pt x="9168064" y="2547"/>
                </a:moveTo>
                <a:lnTo>
                  <a:pt x="8352851" y="0"/>
                </a:lnTo>
                <a:lnTo>
                  <a:pt x="7829490" y="307049"/>
                </a:lnTo>
                <a:lnTo>
                  <a:pt x="0" y="300070"/>
                </a:lnTo>
                <a:lnTo>
                  <a:pt x="0" y="453595"/>
                </a:lnTo>
                <a:lnTo>
                  <a:pt x="9168679" y="456141"/>
                </a:lnTo>
                <a:cubicBezTo>
                  <a:pt x="9170595" y="308118"/>
                  <a:pt x="9166148" y="150570"/>
                  <a:pt x="9168064" y="25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7222"/>
            <a:ext cx="8229600" cy="74156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617" y="1200152"/>
            <a:ext cx="8167047" cy="346991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16pt Regular Big Bullet One</a:t>
            </a:r>
          </a:p>
          <a:p>
            <a:pPr lvl="2"/>
            <a:r>
              <a:rPr lang="en-US" dirty="0" smtClean="0"/>
              <a:t>Sub-bullet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Neo Sans Intel"/>
              </a:defRPr>
            </a:lvl1pPr>
          </a:lstStyle>
          <a:p>
            <a:fld id="{C8B5CA9C-FFAE-734D-8488-685557D6D07F}" type="datetime1">
              <a:rPr lang="en-US" smtClean="0"/>
              <a:pPr/>
              <a:t>10/6/2019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Neo Sans Intel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72352" y="4843599"/>
            <a:ext cx="21336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rgbClr val="FFFFFF"/>
                </a:solidFill>
                <a:latin typeface="Neo Sans Intel Light"/>
                <a:cs typeface="Neo Sans Intel Light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8725284" y="4883769"/>
            <a:ext cx="0" cy="178594"/>
          </a:xfrm>
          <a:prstGeom prst="line">
            <a:avLst/>
          </a:prstGeom>
          <a:ln w="317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int_lookins_hrz_rgb_wht_24.png"/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442"/>
          <a:stretch/>
        </p:blipFill>
        <p:spPr>
          <a:xfrm>
            <a:off x="8262870" y="4864100"/>
            <a:ext cx="355612" cy="224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227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2" r:id="rId3"/>
    <p:sldLayoutId id="2147483650" r:id="rId4"/>
    <p:sldLayoutId id="2147483660" r:id="rId5"/>
    <p:sldLayoutId id="2147483664" r:id="rId6"/>
    <p:sldLayoutId id="2147483652" r:id="rId7"/>
    <p:sldLayoutId id="2147483654" r:id="rId8"/>
    <p:sldLayoutId id="2147483655" r:id="rId9"/>
    <p:sldLayoutId id="2147483651" r:id="rId10"/>
    <p:sldLayoutId id="2147483665" r:id="rId11"/>
    <p:sldLayoutId id="2147483666" r:id="rId12"/>
    <p:sldLayoutId id="2147483667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2800" kern="1200">
          <a:solidFill>
            <a:schemeClr val="accent1"/>
          </a:solidFill>
          <a:latin typeface="Neo Sans Intel Ligh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ts val="1200"/>
        </a:spcBef>
        <a:spcAft>
          <a:spcPts val="0"/>
        </a:spcAft>
        <a:buFont typeface="Arial"/>
        <a:buNone/>
        <a:defRPr sz="1800" b="0" kern="1200">
          <a:solidFill>
            <a:srgbClr val="0071C5"/>
          </a:solidFill>
          <a:latin typeface="Neo Sans Intel"/>
          <a:ea typeface="+mn-ea"/>
          <a:cs typeface="Neo Sans Intel"/>
        </a:defRPr>
      </a:lvl1pPr>
      <a:lvl2pPr marL="225425" indent="-225425" algn="l" defTabSz="457200" rtl="0" eaLnBrk="1" latinLnBrk="0" hangingPunct="1">
        <a:spcBef>
          <a:spcPts val="800"/>
        </a:spcBef>
        <a:buFont typeface="Wingdings" charset="2"/>
        <a:buChar char="§"/>
        <a:defRPr sz="1600" kern="1200" baseline="0">
          <a:solidFill>
            <a:schemeClr val="tx2"/>
          </a:solidFill>
          <a:latin typeface="Neo Sans Intel"/>
          <a:ea typeface="+mn-ea"/>
          <a:cs typeface="Neo Sans Intel Medium"/>
        </a:defRPr>
      </a:lvl2pPr>
      <a:lvl3pPr marL="571500" indent="-228600" algn="l" defTabSz="457200" rtl="0" eaLnBrk="1" latinLnBrk="0" hangingPunct="1">
        <a:spcBef>
          <a:spcPts val="400"/>
        </a:spcBef>
        <a:buFont typeface="Wingdings" charset="2"/>
        <a:buChar char="§"/>
        <a:defRPr sz="1600" kern="1200">
          <a:solidFill>
            <a:schemeClr val="tx2"/>
          </a:solidFill>
          <a:latin typeface="Neo Sans Intel"/>
          <a:ea typeface="+mn-ea"/>
          <a:cs typeface="Neo Sans Intel"/>
        </a:defRPr>
      </a:lvl3pPr>
      <a:lvl4pPr marL="969963" indent="-228600" algn="l" defTabSz="457200" rtl="0" eaLnBrk="1" latinLnBrk="0" hangingPunct="1">
        <a:spcBef>
          <a:spcPts val="200"/>
        </a:spcBef>
        <a:buFont typeface="Arial"/>
        <a:buChar char="–"/>
        <a:defRPr sz="1600" kern="1200">
          <a:solidFill>
            <a:schemeClr val="tx2"/>
          </a:solidFill>
          <a:latin typeface="Neo Sans Intel"/>
          <a:ea typeface="+mn-ea"/>
          <a:cs typeface="Neo Sans Intel"/>
        </a:defRPr>
      </a:lvl4pPr>
      <a:lvl5pPr marL="1319213" indent="-228600" algn="l" defTabSz="457200" rtl="0" eaLnBrk="1" latinLnBrk="0" hangingPunct="1">
        <a:spcBef>
          <a:spcPct val="20000"/>
        </a:spcBef>
        <a:buFont typeface="Arial"/>
        <a:buChar char="»"/>
        <a:defRPr sz="1400" kern="1200">
          <a:solidFill>
            <a:schemeClr val="tx2"/>
          </a:solidFill>
          <a:latin typeface="Neo Sans Intel"/>
          <a:ea typeface="+mn-ea"/>
          <a:cs typeface="Neo Sans Inte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Visio_Drawing1.vsdx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notesSlide" Target="../notesSlides/notesSlide3.xml"/><Relationship Id="rId7" Type="http://schemas.openxmlformats.org/officeDocument/2006/relationships/package" Target="../embeddings/Microsoft_Visio_Drawing3.vsd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png"/><Relationship Id="rId5" Type="http://schemas.openxmlformats.org/officeDocument/2006/relationships/image" Target="../media/image9.emf"/><Relationship Id="rId4" Type="http://schemas.openxmlformats.org/officeDocument/2006/relationships/package" Target="../embeddings/Microsoft_Visio_Drawing2.vsdx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CA" altLang="zh-CN" b="1" dirty="0"/>
              <a:t>AHG9: Multiple Convolution Neural Networks For Sequence-Independent </a:t>
            </a:r>
            <a:r>
              <a:rPr lang="en-CA" altLang="zh-CN" b="1" dirty="0" smtClean="0"/>
              <a:t>Processing (JVET-P0489)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hangingPunct="0"/>
            <a:r>
              <a:rPr lang="en-CA" altLang="zh-CN" dirty="0"/>
              <a:t>Hujun Yin, Rongzhen Yang, Xiaoran Fang, Zheng Gao and Ruiqi Yang</a:t>
            </a:r>
            <a:endParaRPr lang="zh-CN" altLang="zh-CN" dirty="0"/>
          </a:p>
          <a:p>
            <a:r>
              <a:rPr lang="en-US" dirty="0" smtClean="0"/>
              <a:t>Oct.1, 2019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6488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87200" y="180000"/>
            <a:ext cx="8498013" cy="997528"/>
          </a:xfrm>
        </p:spPr>
        <p:txBody>
          <a:bodyPr/>
          <a:lstStyle/>
          <a:p>
            <a:r>
              <a:rPr lang="en-US" altLang="zh-CN" dirty="0" smtClean="0"/>
              <a:t>Sequence </a:t>
            </a:r>
            <a:r>
              <a:rPr lang="en-US" altLang="zh-CN" dirty="0"/>
              <a:t>Independent Multiple CNNs Method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322200" y="871201"/>
            <a:ext cx="8429914" cy="2325600"/>
          </a:xfrm>
        </p:spPr>
        <p:txBody>
          <a:bodyPr>
            <a:normAutofit fontScale="85000" lnSpcReduction="1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In </a:t>
            </a:r>
            <a:r>
              <a:rPr lang="en-US" altLang="zh-CN" dirty="0" smtClean="0"/>
              <a:t>this contribution, </a:t>
            </a:r>
            <a:r>
              <a:rPr lang="en-US" altLang="zh-CN" dirty="0" smtClean="0"/>
              <a:t>the </a:t>
            </a:r>
            <a:r>
              <a:rPr lang="en-US" altLang="zh-CN" dirty="0" smtClean="0"/>
              <a:t>previous multi-CNNs </a:t>
            </a:r>
            <a:r>
              <a:rPr lang="en-US" altLang="zh-CN" dirty="0" smtClean="0"/>
              <a:t>solution was applied </a:t>
            </a:r>
            <a:r>
              <a:rPr lang="en-US" altLang="zh-CN" dirty="0"/>
              <a:t>to sequence </a:t>
            </a:r>
            <a:r>
              <a:rPr lang="en-US" altLang="zh-CN" dirty="0" smtClean="0"/>
              <a:t>independent, target to:</a:t>
            </a:r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Post filter, the application of CNNs can be optional in the decoding to relax the limitation of </a:t>
            </a:r>
            <a:r>
              <a:rPr lang="en-US" altLang="zh-CN" dirty="0" smtClean="0"/>
              <a:t>complexity, </a:t>
            </a:r>
            <a:r>
              <a:rPr lang="en-US" altLang="zh-CN" dirty="0" smtClean="0"/>
              <a:t>which may </a:t>
            </a:r>
            <a:r>
              <a:rPr lang="en-US" altLang="zh-CN" dirty="0"/>
              <a:t>be optional enabled in decoder side by using SEI message.</a:t>
            </a:r>
            <a:endParaRPr lang="en-US" altLang="zh-CN" dirty="0" smtClean="0"/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Multiple CNNs with deeper network structure may explore the higher gain on CTC sequences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One example of 3 CNNs with post filtering: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157" y="2748326"/>
            <a:ext cx="7574400" cy="1967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2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87200" y="180000"/>
            <a:ext cx="8498013" cy="997528"/>
          </a:xfrm>
        </p:spPr>
        <p:txBody>
          <a:bodyPr/>
          <a:lstStyle/>
          <a:p>
            <a:r>
              <a:rPr lang="en-US" altLang="zh-CN" dirty="0" smtClean="0"/>
              <a:t>Multiple CNNs </a:t>
            </a:r>
            <a:r>
              <a:rPr lang="en-US" altLang="zh-CN" dirty="0"/>
              <a:t>Method </a:t>
            </a:r>
            <a:r>
              <a:rPr lang="en-US" altLang="zh-CN" dirty="0" smtClean="0"/>
              <a:t>– Single Network Structure</a:t>
            </a:r>
            <a:endParaRPr lang="en-US" altLang="zh-CN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5613" y="3162925"/>
            <a:ext cx="8228012" cy="1680673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Based on previous design concept, with deep and wider network structure:</a:t>
            </a:r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For Luma, 6 channels (packed) input with 4 channels output (367,296 parameters) </a:t>
            </a:r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For Chroma, </a:t>
            </a:r>
            <a:r>
              <a:rPr lang="en-US" altLang="zh-CN" dirty="0"/>
              <a:t>6 channels (packed) input with </a:t>
            </a:r>
            <a:r>
              <a:rPr lang="en-US" altLang="zh-CN" dirty="0" smtClean="0"/>
              <a:t>2 </a:t>
            </a:r>
            <a:r>
              <a:rPr lang="en-US" altLang="zh-CN" dirty="0"/>
              <a:t>channels </a:t>
            </a:r>
            <a:r>
              <a:rPr lang="en-US" altLang="zh-CN" dirty="0" smtClean="0"/>
              <a:t>output (366,144 parameters)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9351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738035"/>
              </p:ext>
            </p:extLst>
          </p:nvPr>
        </p:nvGraphicFramePr>
        <p:xfrm>
          <a:off x="662763" y="1177528"/>
          <a:ext cx="7494837" cy="17218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0" name="Visio" r:id="rId4" imgW="16268720" imgH="3726154" progId="Visio.Drawing.15">
                  <p:embed/>
                </p:oleObj>
              </mc:Choice>
              <mc:Fallback>
                <p:oleObj name="Visio" r:id="rId4" imgW="16268720" imgH="3726154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2763" y="1177528"/>
                        <a:ext cx="7494837" cy="17218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0032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2"/>
                </a:solidFill>
                <a:latin typeface="Neo Sans Intel"/>
                <a:cs typeface="Neo Sans Intel"/>
              </a:rPr>
              <a:t>Training </a:t>
            </a:r>
            <a:r>
              <a:rPr lang="en-US" altLang="zh-CN" dirty="0">
                <a:solidFill>
                  <a:schemeClr val="tx2"/>
                </a:solidFill>
                <a:latin typeface="Neo Sans Intel"/>
                <a:cs typeface="Neo Sans Intel"/>
              </a:rPr>
              <a:t>Process for </a:t>
            </a:r>
            <a:r>
              <a:rPr lang="en-US" altLang="zh-CN" dirty="0" smtClean="0">
                <a:solidFill>
                  <a:schemeClr val="tx2"/>
                </a:solidFill>
                <a:latin typeface="Neo Sans Intel"/>
                <a:cs typeface="Neo Sans Intel"/>
              </a:rPr>
              <a:t>Multiple-CNN</a:t>
            </a:r>
            <a:r>
              <a:rPr lang="zh-CN" altLang="en-US" dirty="0">
                <a:solidFill>
                  <a:schemeClr val="tx2"/>
                </a:solidFill>
                <a:latin typeface="Neo Sans Intel"/>
                <a:cs typeface="Neo Sans Intel"/>
              </a:rPr>
              <a:t/>
            </a:r>
            <a:br>
              <a:rPr lang="zh-CN" altLang="en-US" dirty="0">
                <a:solidFill>
                  <a:schemeClr val="tx2"/>
                </a:solidFill>
                <a:latin typeface="Neo Sans Intel"/>
                <a:cs typeface="Neo Sans Intel"/>
              </a:rPr>
            </a:br>
            <a:endParaRPr lang="zh-CN" alt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165509" y="3119652"/>
            <a:ext cx="5104892" cy="1625148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The previous reinforcement training process is tested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The training data sets: DIV2K 800 images (with QP22/27/32/37)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To accelerate the training, the simplified training process is used for some QPs.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997333"/>
              </p:ext>
            </p:extLst>
          </p:nvPr>
        </p:nvGraphicFramePr>
        <p:xfrm>
          <a:off x="112780" y="1208344"/>
          <a:ext cx="5006420" cy="9465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9" name="Visio" r:id="rId4" imgW="16566078" imgH="3101560" progId="Visio.Drawing.15">
                  <p:embed/>
                </p:oleObj>
              </mc:Choice>
              <mc:Fallback>
                <p:oleObj name="Visio" r:id="rId4" imgW="16566078" imgH="3101560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780" y="1208344"/>
                        <a:ext cx="5006420" cy="946581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1265" y="1157043"/>
            <a:ext cx="3223180" cy="109000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ctangle 11"/>
          <p:cNvSpPr/>
          <p:nvPr/>
        </p:nvSpPr>
        <p:spPr>
          <a:xfrm>
            <a:off x="5270401" y="2286449"/>
            <a:ext cx="3873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1400" kern="100" dirty="0">
                <a:ea typeface="Times New Roman" panose="02020603050405020304" pitchFamily="18" charset="0"/>
              </a:rPr>
              <a:t> </a:t>
            </a:r>
            <a:r>
              <a:rPr lang="en-US" altLang="zh-CN" sz="1400" dirty="0">
                <a:latin typeface="Times New Roman" panose="02020603050405020304" pitchFamily="18" charset="0"/>
                <a:ea typeface="DengXian"/>
              </a:rPr>
              <a:t>Example of One CNN Training </a:t>
            </a:r>
            <a:r>
              <a:rPr lang="en-US" altLang="zh-CN" sz="1400" dirty="0" smtClean="0">
                <a:latin typeface="Times New Roman" panose="02020603050405020304" pitchFamily="18" charset="0"/>
                <a:ea typeface="DengXian"/>
              </a:rPr>
              <a:t>in Tensor Board</a:t>
            </a:r>
            <a:endParaRPr lang="zh-CN" altLang="en-US" sz="1400" dirty="0"/>
          </a:p>
        </p:txBody>
      </p:sp>
      <p:sp>
        <p:nvSpPr>
          <p:cNvPr id="13" name="Rectangle 12"/>
          <p:cNvSpPr/>
          <p:nvPr/>
        </p:nvSpPr>
        <p:spPr>
          <a:xfrm>
            <a:off x="1259036" y="2286449"/>
            <a:ext cx="314380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ea typeface="DengXian"/>
              </a:rPr>
              <a:t>Example of Multi </a:t>
            </a:r>
            <a:r>
              <a:rPr lang="en-US" altLang="zh-CN" sz="1400" dirty="0" smtClean="0">
                <a:latin typeface="Times New Roman" panose="02020603050405020304" pitchFamily="18" charset="0"/>
                <a:ea typeface="DengXian"/>
              </a:rPr>
              <a:t>CNNs </a:t>
            </a:r>
            <a:r>
              <a:rPr lang="en-US" altLang="zh-CN" sz="1400" dirty="0">
                <a:latin typeface="Times New Roman" panose="02020603050405020304" pitchFamily="18" charset="0"/>
                <a:ea typeface="DengXian"/>
              </a:rPr>
              <a:t>training process</a:t>
            </a:r>
            <a:endParaRPr lang="zh-CN" altLang="en-US" sz="1400" dirty="0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960939"/>
              </p:ext>
            </p:extLst>
          </p:nvPr>
        </p:nvGraphicFramePr>
        <p:xfrm>
          <a:off x="5476189" y="3080064"/>
          <a:ext cx="3100014" cy="13811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0" name="Visio" r:id="rId7" imgW="8061920" imgH="3581541" progId="Visio.Drawing.15">
                  <p:embed/>
                </p:oleObj>
              </mc:Choice>
              <mc:Fallback>
                <p:oleObj name="Visio" r:id="rId7" imgW="8061920" imgH="3581541" progId="Visio.Drawing.15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6189" y="3080064"/>
                        <a:ext cx="3100014" cy="138118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5477522" y="4492482"/>
            <a:ext cx="32769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ea typeface="DengXian"/>
              </a:rPr>
              <a:t>Simplified Multiple CNN Training Process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987948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30561" y="133483"/>
            <a:ext cx="8229600" cy="705761"/>
          </a:xfrm>
        </p:spPr>
        <p:txBody>
          <a:bodyPr/>
          <a:lstStyle/>
          <a:p>
            <a:r>
              <a:rPr lang="en-US" dirty="0" smtClean="0"/>
              <a:t>Experiment Setup - Training 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948826329"/>
              </p:ext>
            </p:extLst>
          </p:nvPr>
        </p:nvGraphicFramePr>
        <p:xfrm>
          <a:off x="1861941" y="676800"/>
          <a:ext cx="5010411" cy="28530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4712"/>
                <a:gridCol w="851770"/>
                <a:gridCol w="1853852"/>
                <a:gridCol w="1240077"/>
              </a:tblGrid>
              <a:tr h="320138">
                <a:tc row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Mandatory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u="sng" dirty="0">
                          <a:effectLst/>
                        </a:rPr>
                        <a:t>Information in Training Stage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1800">
                          <a:effectLst/>
                        </a:rPr>
                        <a:t>　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b"/>
                </a:tc>
              </a:tr>
              <a:tr h="2846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Basic Settings: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1800">
                          <a:effectLst/>
                        </a:rPr>
                        <a:t>　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b"/>
                </a:tc>
              </a:tr>
              <a:tr h="27089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learning rate: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 smtClean="0">
                          <a:effectLst/>
                        </a:rPr>
                        <a:t>0.0003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b"/>
                </a:tc>
              </a:tr>
              <a:tr h="27089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optimizer: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ADAM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b"/>
                </a:tc>
              </a:tr>
              <a:tr h="27089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batch size: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 smtClean="0">
                          <a:effectLst/>
                          <a:latin typeface="+mn-lt"/>
                          <a:ea typeface="+mn-ea"/>
                        </a:rPr>
                        <a:t>512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b"/>
                </a:tc>
              </a:tr>
              <a:tr h="27089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epoch: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 smtClean="0">
                          <a:effectLst/>
                        </a:rPr>
                        <a:t>512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b"/>
                </a:tc>
              </a:tr>
              <a:tr h="27089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loss function: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L1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b"/>
                </a:tc>
              </a:tr>
              <a:tr h="27089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training GPU: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GTX </a:t>
                      </a:r>
                      <a:r>
                        <a:rPr lang="en-US" sz="1200" dirty="0" smtClean="0">
                          <a:effectLst/>
                        </a:rPr>
                        <a:t>Titan</a:t>
                      </a:r>
                      <a:r>
                        <a:rPr lang="en-US" sz="1200" baseline="0" dirty="0" smtClean="0">
                          <a:effectLst/>
                        </a:rPr>
                        <a:t> V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b"/>
                </a:tc>
              </a:tr>
              <a:tr h="27089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training time: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 smtClean="0">
                          <a:effectLst/>
                        </a:rPr>
                        <a:t>~48 hours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b"/>
                </a:tc>
              </a:tr>
              <a:tr h="27089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framework: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 smtClean="0">
                          <a:effectLst/>
                        </a:rPr>
                        <a:t>Tensor Flow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sp>
        <p:nvSpPr>
          <p:cNvPr id="6" name="Content Placeholder 3"/>
          <p:cNvSpPr txBox="1">
            <a:spLocks/>
          </p:cNvSpPr>
          <p:nvPr/>
        </p:nvSpPr>
        <p:spPr>
          <a:xfrm>
            <a:off x="1308969" y="3691707"/>
            <a:ext cx="5999304" cy="121280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457200" rtl="0" eaLnBrk="1" latinLnBrk="0" hangingPunct="1">
              <a:spcBef>
                <a:spcPts val="1200"/>
              </a:spcBef>
              <a:spcAft>
                <a:spcPts val="0"/>
              </a:spcAft>
              <a:buFont typeface="Arial"/>
              <a:buNone/>
              <a:defRPr sz="1800" b="0" kern="1200">
                <a:solidFill>
                  <a:srgbClr val="0071C5"/>
                </a:solidFill>
                <a:latin typeface="Neo Sans Intel"/>
                <a:ea typeface="+mn-ea"/>
                <a:cs typeface="Neo Sans Intel"/>
              </a:defRPr>
            </a:lvl1pPr>
            <a:lvl2pPr marL="225425" indent="-225425" algn="l" defTabSz="457200" rtl="0" eaLnBrk="1" latinLnBrk="0" hangingPunct="1">
              <a:spcBef>
                <a:spcPts val="800"/>
              </a:spcBef>
              <a:buFont typeface="Wingdings" charset="2"/>
              <a:buChar char="§"/>
              <a:defRPr sz="1800" kern="1200" baseline="0">
                <a:solidFill>
                  <a:schemeClr val="tx2"/>
                </a:solidFill>
                <a:latin typeface="Neo Sans Intel"/>
                <a:ea typeface="+mn-ea"/>
                <a:cs typeface="Neo Sans Intel Medium"/>
              </a:defRPr>
            </a:lvl2pPr>
            <a:lvl3pPr marL="571500" indent="-228600" algn="l" defTabSz="457200" rtl="0" eaLnBrk="1" latinLnBrk="0" hangingPunct="1">
              <a:spcBef>
                <a:spcPts val="400"/>
              </a:spcBef>
              <a:buFont typeface="Wingdings" charset="2"/>
              <a:buChar char="§"/>
              <a:defRPr sz="1800" kern="1200">
                <a:solidFill>
                  <a:schemeClr val="tx2"/>
                </a:solidFill>
                <a:latin typeface="Neo Sans Intel"/>
                <a:ea typeface="+mn-ea"/>
                <a:cs typeface="Neo Sans Intel"/>
              </a:defRPr>
            </a:lvl3pPr>
            <a:lvl4pPr marL="969963" indent="-228600" algn="l" defTabSz="457200" rtl="0" eaLnBrk="1" latinLnBrk="0" hangingPunct="1">
              <a:spcBef>
                <a:spcPts val="200"/>
              </a:spcBef>
              <a:buFont typeface="Arial"/>
              <a:buChar char="–"/>
              <a:defRPr sz="1600" kern="1200">
                <a:solidFill>
                  <a:schemeClr val="tx2"/>
                </a:solidFill>
                <a:latin typeface="Neo Sans Intel"/>
                <a:ea typeface="+mn-ea"/>
                <a:cs typeface="Neo Sans Intel"/>
              </a:defRPr>
            </a:lvl4pPr>
            <a:lvl5pPr marL="1319213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kern="1200">
                <a:solidFill>
                  <a:schemeClr val="tx2"/>
                </a:solidFill>
                <a:latin typeface="Neo Sans Intel"/>
                <a:ea typeface="+mn-ea"/>
                <a:cs typeface="Neo Sans Inte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indent="-2571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 smtClean="0"/>
              <a:t>offline training based on DIV2K</a:t>
            </a:r>
            <a:endParaRPr lang="en-US" altLang="zh-CN" sz="1600" dirty="0" smtClean="0"/>
          </a:p>
          <a:p>
            <a:pPr marL="257175" indent="-2571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 smtClean="0"/>
              <a:t>QP values {22,27,32,37} are used</a:t>
            </a:r>
          </a:p>
          <a:p>
            <a:pPr marL="257175" indent="-2571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 smtClean="0"/>
              <a:t>Training time measured per QP per </a:t>
            </a:r>
            <a:r>
              <a:rPr lang="en-US" sz="1600" dirty="0" err="1" smtClean="0"/>
              <a:t>Luma</a:t>
            </a:r>
            <a:r>
              <a:rPr lang="en-US" sz="1600" dirty="0" smtClean="0"/>
              <a:t>/Chroma</a:t>
            </a:r>
          </a:p>
        </p:txBody>
      </p:sp>
    </p:spTree>
    <p:extLst>
      <p:ext uri="{BB962C8B-B14F-4D97-AF65-F5344CB8AC3E}">
        <p14:creationId xmlns:p14="http://schemas.microsoft.com/office/powerpoint/2010/main" val="4212752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Results on </a:t>
            </a:r>
            <a:r>
              <a:rPr lang="en-US" dirty="0" smtClean="0"/>
              <a:t>CTC-RA, Post Filter</a:t>
            </a:r>
            <a:endParaRPr lang="en-US" dirty="0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3"/>
          </p:nvPr>
        </p:nvSpPr>
        <p:spPr>
          <a:xfrm>
            <a:off x="389744" y="4140000"/>
            <a:ext cx="7043220" cy="633600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Overall gain on Post Filter:	</a:t>
            </a:r>
            <a:r>
              <a:rPr lang="en-US" altLang="zh-CN" dirty="0"/>
              <a:t> Y: </a:t>
            </a:r>
            <a:r>
              <a:rPr lang="en-US" altLang="zh-CN" dirty="0" smtClean="0"/>
              <a:t>-</a:t>
            </a:r>
            <a:r>
              <a:rPr lang="en-US" altLang="zh-CN" dirty="0" smtClean="0"/>
              <a:t>1.47%; </a:t>
            </a:r>
            <a:r>
              <a:rPr lang="en-US" altLang="zh-CN" dirty="0"/>
              <a:t>U: </a:t>
            </a:r>
            <a:r>
              <a:rPr lang="en-US" altLang="zh-CN" dirty="0" smtClean="0"/>
              <a:t>-10.81%; </a:t>
            </a:r>
            <a:r>
              <a:rPr lang="en-US" altLang="zh-CN" dirty="0"/>
              <a:t>V: </a:t>
            </a:r>
            <a:r>
              <a:rPr lang="en-US" altLang="zh-CN" dirty="0" smtClean="0"/>
              <a:t>-9.29%</a:t>
            </a:r>
            <a:endParaRPr lang="en-US" dirty="0" smtClean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282" y="1333752"/>
            <a:ext cx="7778262" cy="280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460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5613" y="1177528"/>
            <a:ext cx="8228012" cy="3195313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In this contribution: </a:t>
            </a:r>
            <a:endParaRPr lang="en-US" altLang="zh-CN" dirty="0"/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Extending </a:t>
            </a:r>
            <a:r>
              <a:rPr lang="en-US" altLang="zh-CN" dirty="0" smtClean="0"/>
              <a:t>the multi-CNNLFs </a:t>
            </a:r>
            <a:r>
              <a:rPr lang="en-US" altLang="zh-CN" dirty="0"/>
              <a:t>solution to sequence independent method</a:t>
            </a:r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Better performance, </a:t>
            </a:r>
            <a:r>
              <a:rPr lang="en-US" altLang="zh-CN" dirty="0" smtClean="0"/>
              <a:t>it can be </a:t>
            </a:r>
            <a:r>
              <a:rPr lang="en-US" altLang="zh-CN" dirty="0"/>
              <a:t>further optimized with more training data and time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endParaRPr lang="en-CA" sz="1600" dirty="0" smtClean="0"/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CA" altLang="zh-CN" sz="1600" dirty="0" smtClean="0"/>
              <a:t>It is recommend </a:t>
            </a:r>
            <a:r>
              <a:rPr lang="en-US" altLang="zh-CN" sz="1600" dirty="0"/>
              <a:t>the continue study of post filter mode in AHG that may be optional enabled in decoder side by using SEI message</a:t>
            </a:r>
            <a:r>
              <a:rPr lang="en-CA" altLang="zh-CN" sz="1600" dirty="0" smtClean="0"/>
              <a:t>.</a:t>
            </a:r>
            <a:endParaRPr lang="en-CA" altLang="zh-CN" sz="1600" dirty="0" smtClean="0"/>
          </a:p>
        </p:txBody>
      </p:sp>
    </p:spTree>
    <p:extLst>
      <p:ext uri="{BB962C8B-B14F-4D97-AF65-F5344CB8AC3E}">
        <p14:creationId xmlns:p14="http://schemas.microsoft.com/office/powerpoint/2010/main" val="404314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ntel_PPT_LgtTmplt_WideScrn_v13">
  <a:themeElements>
    <a:clrScheme name="Intel New Scheme">
      <a:dk1>
        <a:sysClr val="windowText" lastClr="000000"/>
      </a:dk1>
      <a:lt1>
        <a:sysClr val="window" lastClr="FFFFFF"/>
      </a:lt1>
      <a:dk2>
        <a:srgbClr val="004280"/>
      </a:dk2>
      <a:lt2>
        <a:srgbClr val="B1BABF"/>
      </a:lt2>
      <a:accent1>
        <a:srgbClr val="0071C5"/>
      </a:accent1>
      <a:accent2>
        <a:srgbClr val="00AEEF"/>
      </a:accent2>
      <a:accent3>
        <a:srgbClr val="8DC8E8"/>
      </a:accent3>
      <a:accent4>
        <a:srgbClr val="FFDA00"/>
      </a:accent4>
      <a:accent5>
        <a:srgbClr val="FDB813"/>
      </a:accent5>
      <a:accent6>
        <a:srgbClr val="A6CE39"/>
      </a:accent6>
      <a:hlink>
        <a:srgbClr val="939598"/>
      </a:hlink>
      <a:folHlink>
        <a:srgbClr val="ED1C24"/>
      </a:folHlink>
    </a:clrScheme>
    <a:fontScheme name="Intel">
      <a:majorFont>
        <a:latin typeface="Neo Sans Intel Light"/>
        <a:ea typeface=""/>
        <a:cs typeface=""/>
      </a:majorFont>
      <a:minorFont>
        <a:latin typeface="Neo Sans Inte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000" dirty="0" smtClean="0">
            <a:solidFill>
              <a:schemeClr val="tx2"/>
            </a:solidFill>
            <a:latin typeface="Neo Sans Intel"/>
            <a:cs typeface="Neo Sans Intel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intel_PPT_LgtTmplt_WideScrn_v13.potx</Template>
  <TotalTime>103979</TotalTime>
  <Words>360</Words>
  <Application>Microsoft Office PowerPoint</Application>
  <PresentationFormat>On-screen Show (16:9)</PresentationFormat>
  <Paragraphs>64</Paragraphs>
  <Slides>7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21" baseType="lpstr">
      <vt:lpstr>DengXian</vt:lpstr>
      <vt:lpstr>Lucida Grande</vt:lpstr>
      <vt:lpstr>Neo Sans Intel</vt:lpstr>
      <vt:lpstr>Neo Sans Intel Light</vt:lpstr>
      <vt:lpstr>Neo Sans Intel Medium</vt:lpstr>
      <vt:lpstr>PMingLiU</vt:lpstr>
      <vt:lpstr>SimSun</vt:lpstr>
      <vt:lpstr>Arial</vt:lpstr>
      <vt:lpstr>Calibri</vt:lpstr>
      <vt:lpstr>Intel Clear</vt:lpstr>
      <vt:lpstr>Times New Roman</vt:lpstr>
      <vt:lpstr>Wingdings</vt:lpstr>
      <vt:lpstr>intel_PPT_LgtTmplt_WideScrn_v13</vt:lpstr>
      <vt:lpstr>Visio</vt:lpstr>
      <vt:lpstr>AHG9: Multiple Convolution Neural Networks For Sequence-Independent Processing (JVET-P0489)</vt:lpstr>
      <vt:lpstr>Sequence Independent Multiple CNNs Method</vt:lpstr>
      <vt:lpstr>Multiple CNNs Method – Single Network Structure</vt:lpstr>
      <vt:lpstr>Training Process for Multiple-CNN </vt:lpstr>
      <vt:lpstr>Experiment Setup - Training </vt:lpstr>
      <vt:lpstr>Experimental Results on CTC-RA, Post Filter</vt:lpstr>
      <vt:lpstr>Conclusion</vt:lpstr>
    </vt:vector>
  </TitlesOfParts>
  <Company>Red Peak Group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Liz Solomon</dc:creator>
  <cp:keywords>CTPClassification=CTP_IC:VisualMarkings=, CTPClassification=CTP_IC</cp:keywords>
  <cp:lastModifiedBy>Yang, Rongzhen</cp:lastModifiedBy>
  <cp:revision>1582</cp:revision>
  <cp:lastPrinted>2017-08-25T17:28:29Z</cp:lastPrinted>
  <dcterms:created xsi:type="dcterms:W3CDTF">2013-06-17T18:04:50Z</dcterms:created>
  <dcterms:modified xsi:type="dcterms:W3CDTF">2019-10-07T15:58:06Z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aa0226c0-3458-4345-8893-a69caa0a35a5</vt:lpwstr>
  </property>
  <property fmtid="{D5CDD505-2E9C-101B-9397-08002B2CF9AE}" pid="3" name="CTP_BU">
    <vt:lpwstr>NEXT GEN &amp; STANDARDS GROUP</vt:lpwstr>
  </property>
  <property fmtid="{D5CDD505-2E9C-101B-9397-08002B2CF9AE}" pid="4" name="CTP_TimeStamp">
    <vt:lpwstr>2019-01-12 09:23:38Z</vt:lpwstr>
  </property>
  <property fmtid="{D5CDD505-2E9C-101B-9397-08002B2CF9AE}" pid="5" name="CTPClassification">
    <vt:lpwstr>CTP_IC</vt:lpwstr>
  </property>
</Properties>
</file>