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84" r:id="rId1"/>
  </p:sldMasterIdLst>
  <p:notesMasterIdLst>
    <p:notesMasterId r:id="rId10"/>
  </p:notesMasterIdLst>
  <p:sldIdLst>
    <p:sldId id="256" r:id="rId2"/>
    <p:sldId id="261" r:id="rId3"/>
    <p:sldId id="299" r:id="rId4"/>
    <p:sldId id="284" r:id="rId5"/>
    <p:sldId id="296" r:id="rId6"/>
    <p:sldId id="279" r:id="rId7"/>
    <p:sldId id="297" r:id="rId8"/>
    <p:sldId id="298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 autoAdjust="0"/>
    <p:restoredTop sz="72306" autoAdjust="0"/>
  </p:normalViewPr>
  <p:slideViewPr>
    <p:cSldViewPr>
      <p:cViewPr varScale="1">
        <p:scale>
          <a:sx n="66" d="100"/>
          <a:sy n="66" d="100"/>
        </p:scale>
        <p:origin x="209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8DD0EC-D922-4372-B747-A8C0F72D5ED7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738A72-2CDE-4329-A4B6-29DF4E50C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8090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38A72-2CDE-4329-A4B6-29DF4E50C25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7525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38A72-2CDE-4329-A4B6-29DF4E50C25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5522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38A72-2CDE-4329-A4B6-29DF4E50C25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8262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38A72-2CDE-4329-A4B6-29DF4E50C25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871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52600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fr-FR" sz="3200" dirty="0" smtClean="0">
                <a:effectLst/>
              </a:rPr>
              <a:t>JVET-P0436: </a:t>
            </a:r>
            <a:r>
              <a:rPr lang="en-US" sz="3200" dirty="0">
                <a:effectLst/>
              </a:rPr>
              <a:t>AHG15: On CU Adaptive Chroma QP Offset </a:t>
            </a:r>
            <a:r>
              <a:rPr lang="en-US" sz="3200" dirty="0" smtClean="0">
                <a:effectLst/>
              </a:rPr>
              <a:t>Signaling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581400"/>
            <a:ext cx="6400800" cy="12192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J. Zhao, S. </a:t>
            </a:r>
            <a:r>
              <a:rPr lang="en-US" sz="2800" dirty="0" err="1" smtClean="0"/>
              <a:t>Paluri</a:t>
            </a:r>
            <a:r>
              <a:rPr lang="en-US" sz="2800" dirty="0" smtClean="0"/>
              <a:t> S. Kim </a:t>
            </a:r>
          </a:p>
          <a:p>
            <a:r>
              <a:rPr lang="en-US" sz="2800" dirty="0" smtClean="0"/>
              <a:t>LG ELECTRONICS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28600"/>
            <a:ext cx="2201334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94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>
            <a:normAutofit/>
          </a:bodyPr>
          <a:lstStyle/>
          <a:p>
            <a:pPr marL="285750" indent="-285750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contribution is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regarding: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285750">
              <a:buFont typeface="+mj-lt"/>
              <a:buAutoNum type="arabicPeriod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Unnecessary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inconsistent signaling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CU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QP offset in the case of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DUAL_TREE_LUMA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285750">
              <a:buFont typeface="+mj-lt"/>
              <a:buAutoNum type="arabicPeriod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Chroma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QP offset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signaling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breaks VPDU </a:t>
            </a:r>
            <a:r>
              <a:rPr lang="en-C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QP availability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6032" lvl="1" indent="0">
              <a:buNone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524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followings were adopted in July meeting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41782" lvl="1" indent="-285750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 level Chroma QP offset signaling 	(JVET-O01168)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415817"/>
            <a:ext cx="3429000" cy="3733800"/>
          </a:xfrm>
          <a:prstGeom prst="rect">
            <a:avLst/>
          </a:prstGeom>
          <a:noFill/>
        </p:spPr>
      </p:pic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2362200"/>
            <a:ext cx="5029200" cy="4299075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541782" lvl="1" indent="-285750"/>
            <a:r>
              <a:rPr lang="en-C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cu_qp_delta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signalling is modified to facilitate VPDU-level processing, i.e. for CU larger than 64x64, </a:t>
            </a:r>
            <a:r>
              <a:rPr lang="en-C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cu_qp_delta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is sent with the first TU, regardless of whether that first TU has any non-zero CBF or not. (JVET-O0046)</a:t>
            </a:r>
          </a:p>
          <a:p>
            <a:pPr marL="541782" lvl="1" indent="-285750"/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Benefit: for large block, earlier TUs with </a:t>
            </a:r>
            <a:r>
              <a:rPr lang="en-C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cbf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==0 don’t have to wait to later TU to get QP to start processing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867400" y="6291943"/>
            <a:ext cx="22220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From JVET-O0046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88497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400" dirty="0" smtClean="0"/>
              <a:t>QP related syntaxes in </a:t>
            </a:r>
            <a:r>
              <a:rPr lang="en-US" sz="3400" dirty="0" err="1" smtClean="0"/>
              <a:t>transform_unit</a:t>
            </a:r>
            <a:endParaRPr lang="en-US" sz="34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5855705"/>
              </p:ext>
            </p:extLst>
          </p:nvPr>
        </p:nvGraphicFramePr>
        <p:xfrm>
          <a:off x="685800" y="1295405"/>
          <a:ext cx="8077200" cy="5105394"/>
        </p:xfrm>
        <a:graphic>
          <a:graphicData uri="http://schemas.openxmlformats.org/drawingml/2006/table">
            <a:tbl>
              <a:tblPr/>
              <a:tblGrid>
                <a:gridCol w="7098145"/>
                <a:gridCol w="979055"/>
              </a:tblGrid>
              <a:tr h="2836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transform_unit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( x0, y0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tbWidth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tbHeight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treeType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subTuIndex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chType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)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{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Descriptor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….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089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if( (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CbWidth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chType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][ x0 ][ y0 ]  &gt;  64  | |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CbHeight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chType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][ x0 ][ y0 ]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 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&gt;  64  | |  </a:t>
                      </a:r>
                      <a:r>
                        <a:rPr lang="en-CA" sz="14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/>
                      </a:r>
                      <a:br>
                        <a:rPr lang="en-CA" sz="14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tu_cbf_luma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  | |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tu_cbf_cb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  | |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tu_cbf_cr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 )  &amp;&amp;</a:t>
                      </a: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/>
                      </a:r>
                      <a:b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treeType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!=  DUAL_TREE_CHROMA ) {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if( cu_qp_delta_enabled_flag  &amp;&amp;  !IsCuQpDeltaCoded ) {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cu_qp_delta_abs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if( cu_qp_delta_abs 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</a:t>
                      </a: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cu_qp_delta_sign_flag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if( (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tu_cbf_cb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  | |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tu_cbf_cr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 ) {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if( cu_chroma_qp_offset_enabled_flag  &amp;&amp;  !IsCuChromaQpOffsetCoded) {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1400" b="1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cu_chroma_qp_offset_flag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if( cu_chroma_qp_offset_flag  &amp;&amp;  chroma_qp_offset_list_len_minus1 &gt; 0 )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</a:t>
                      </a: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cu_chroma_qp_offset_idx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}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839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62514586"/>
              </p:ext>
            </p:extLst>
          </p:nvPr>
        </p:nvGraphicFramePr>
        <p:xfrm>
          <a:off x="457200" y="1523999"/>
          <a:ext cx="8381999" cy="4572000"/>
        </p:xfrm>
        <a:graphic>
          <a:graphicData uri="http://schemas.openxmlformats.org/drawingml/2006/table">
            <a:tbl>
              <a:tblPr firstRow="1" firstCol="1" bandRow="1"/>
              <a:tblGrid>
                <a:gridCol w="7371267"/>
                <a:gridCol w="1010732"/>
              </a:tblGrid>
              <a:tr h="254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palette_coding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 x0, y0,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cbWidth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cbHeight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startComp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numComps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) {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Descriptor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</a:t>
                      </a: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…..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if( treeType  !=  DUAL_TREE_CHROMA &amp;&amp; palette_escape_val_present_flag ) {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if( cu_qp_delta_enabled_flag  &amp;&amp;  !IsCuQpDeltaCoded ) {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cu_qp_delta_abs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if( cu_qp_delta_abs 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</a:t>
                      </a: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cu_qp_delta_sign_flag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if( </a:t>
                      </a:r>
                      <a:r>
                        <a:rPr lang="en-CA" sz="14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treeType</a:t>
                      </a:r>
                      <a:r>
                        <a:rPr lang="en-CA" sz="14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!=  DUAL_TREE_LUMA 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&amp;&amp;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palette_escape_val_present_flag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) {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if( cu_chroma_qp_offset_enabled_flag  &amp;&amp;  !IsCuChromaQpOffsetCoded ) {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cu_chroma_qp_offset_flag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if( cu_chroma_qp_offset_flag 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</a:t>
                      </a: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cu_chroma_qp_offset_idx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}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400" dirty="0"/>
              <a:t>QP related </a:t>
            </a:r>
            <a:r>
              <a:rPr lang="en-US" sz="3400" dirty="0" smtClean="0"/>
              <a:t>in </a:t>
            </a:r>
            <a:r>
              <a:rPr lang="en-US" sz="3400" dirty="0" err="1"/>
              <a:t>p</a:t>
            </a:r>
            <a:r>
              <a:rPr lang="en-US" sz="3400" dirty="0" err="1" smtClean="0"/>
              <a:t>alette_coding</a:t>
            </a:r>
            <a:endParaRPr lang="en-US" sz="3400" dirty="0"/>
          </a:p>
        </p:txBody>
      </p:sp>
    </p:spTree>
    <p:extLst>
      <p:ext uri="{BB962C8B-B14F-4D97-AF65-F5344CB8AC3E}">
        <p14:creationId xmlns:p14="http://schemas.microsoft.com/office/powerpoint/2010/main" val="29121529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400" dirty="0" smtClean="0"/>
              <a:t>Issues 1 and Proposed Fixes:</a:t>
            </a:r>
            <a:endParaRPr lang="en-US" sz="34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85800" y="1348581"/>
            <a:ext cx="8229600" cy="1096963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285750" indent="-285750"/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295400"/>
            <a:ext cx="8229600" cy="4800600"/>
          </a:xfrm>
        </p:spPr>
        <p:txBody>
          <a:bodyPr>
            <a:normAutofit/>
          </a:bodyPr>
          <a:lstStyle/>
          <a:p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 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need to signal </a:t>
            </a:r>
            <a:r>
              <a:rPr lang="en-CA" sz="2400" b="1" dirty="0" err="1" smtClean="0">
                <a:latin typeface="Times New Roman" panose="02020603050405020304" pitchFamily="18" charset="0"/>
                <a:ea typeface="맑은 고딕" panose="020B0503020000020004" pitchFamily="50" charset="-127"/>
              </a:rPr>
              <a:t>cu_chroma_qp_offset_xxx</a:t>
            </a:r>
            <a:r>
              <a:rPr lang="en-CA" sz="2400" b="1" dirty="0" smtClean="0">
                <a:latin typeface="Times New Roman" panose="02020603050405020304" pitchFamily="18" charset="0"/>
                <a:ea typeface="맑은 고딕" panose="020B0503020000020004" pitchFamily="50" charset="-127"/>
              </a:rPr>
              <a:t> 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the case of DUAL_TREE_LUMA</a:t>
            </a:r>
          </a:p>
          <a:p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restriction is already around </a:t>
            </a:r>
            <a:r>
              <a:rPr lang="en-CA" sz="2400" b="1" dirty="0" err="1" smtClean="0">
                <a:latin typeface="Times New Roman" panose="02020603050405020304" pitchFamily="18" charset="0"/>
                <a:ea typeface="맑은 고딕" panose="020B0503020000020004" pitchFamily="50" charset="-127"/>
              </a:rPr>
              <a:t>cu_chroma_qp_offset_xxx</a:t>
            </a:r>
            <a:r>
              <a:rPr lang="en-CA" sz="2400" b="1" dirty="0" smtClean="0">
                <a:latin typeface="Times New Roman" panose="02020603050405020304" pitchFamily="18" charset="0"/>
                <a:ea typeface="맑은 고딕" panose="020B0503020000020004" pitchFamily="50" charset="-127"/>
              </a:rPr>
              <a:t> 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C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palette_coding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but not in </a:t>
            </a:r>
            <a:r>
              <a:rPr lang="en-C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transform_unit</a:t>
            </a:r>
            <a:endParaRPr lang="en-CA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Suggested to fix this unnecessary and inconstant signalling by 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C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dd this condition in </a:t>
            </a:r>
            <a:r>
              <a:rPr lang="en-CA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transform_unit</a:t>
            </a:r>
            <a:endParaRPr lang="en-CA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7125836"/>
              </p:ext>
            </p:extLst>
          </p:nvPr>
        </p:nvGraphicFramePr>
        <p:xfrm>
          <a:off x="664029" y="3737205"/>
          <a:ext cx="7848600" cy="2782091"/>
        </p:xfrm>
        <a:graphic>
          <a:graphicData uri="http://schemas.openxmlformats.org/drawingml/2006/table">
            <a:tbl>
              <a:tblPr firstRow="1" firstCol="1" bandRow="1"/>
              <a:tblGrid>
                <a:gridCol w="6897254"/>
                <a:gridCol w="951346"/>
              </a:tblGrid>
              <a:tr h="27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transform_unit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( x0, y0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tbWidth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tbHeight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treeType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subTuIndex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chType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)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{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Descriptor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….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641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if( (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tu_cbf_cb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  | |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tu_cbf_cr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y0 ]) </a:t>
                      </a:r>
                      <a:r>
                        <a:rPr lang="en-CA" sz="14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&amp;&amp; </a:t>
                      </a:r>
                      <a:r>
                        <a:rPr lang="en-CA" sz="1400" dirty="0" err="1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treeType</a:t>
                      </a:r>
                      <a:r>
                        <a:rPr lang="en-CA" sz="14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 !=  DUAL_TREE_LUMA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) {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if( cu_chroma_qp_offset_enabled_flag  &amp;&amp;  !IsCuChromaQpOffsetCoded) {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cu_chroma_qp_offset_flag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if( cu_chroma_qp_offset_flag  &amp;&amp;  chroma_qp_offset_list_len_minus1 &gt; 0 )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</a:t>
                      </a: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cu_chroma_qp_offset_idx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}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406284" y="6488668"/>
            <a:ext cx="5763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highlighted texts are the proposed </a:t>
            </a:r>
            <a:r>
              <a:rPr lang="en-US" dirty="0" smtClean="0"/>
              <a:t>changes.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01814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0762"/>
          </a:xfrm>
        </p:spPr>
        <p:txBody>
          <a:bodyPr>
            <a:normAutofit/>
          </a:bodyPr>
          <a:lstStyle/>
          <a:p>
            <a:r>
              <a:rPr lang="en-US" sz="3400" dirty="0" smtClean="0"/>
              <a:t>Issues 2 and Proposed Fixes:</a:t>
            </a:r>
            <a:endParaRPr lang="en-US" sz="34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85800" y="1348581"/>
            <a:ext cx="8229600" cy="1096963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285750" indent="-285750"/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143000"/>
            <a:ext cx="8229600" cy="4953000"/>
          </a:xfrm>
        </p:spPr>
        <p:txBody>
          <a:bodyPr>
            <a:normAutofit/>
          </a:bodyPr>
          <a:lstStyle/>
          <a:p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CU 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 64x64, </a:t>
            </a:r>
            <a:r>
              <a:rPr lang="en-C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delta 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QP is signalled with first TU regardless of </a:t>
            </a:r>
            <a:r>
              <a:rPr lang="en-C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cbf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so that QP is available at VPDU level. </a:t>
            </a:r>
            <a:endParaRPr lang="en-C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But Chroma QP offset 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still may 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not be available at VPDU 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level. So propose to add similar condition to </a:t>
            </a:r>
            <a:r>
              <a:rPr lang="en-C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CA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1886765"/>
              </p:ext>
            </p:extLst>
          </p:nvPr>
        </p:nvGraphicFramePr>
        <p:xfrm>
          <a:off x="1295401" y="2780306"/>
          <a:ext cx="7619999" cy="4084320"/>
        </p:xfrm>
        <a:graphic>
          <a:graphicData uri="http://schemas.openxmlformats.org/drawingml/2006/table">
            <a:tbl>
              <a:tblPr/>
              <a:tblGrid>
                <a:gridCol w="7619999"/>
              </a:tblGrid>
              <a:tr h="19998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transform_unit</a:t>
                      </a:r>
                      <a:r>
                        <a:rPr lang="en-CA" sz="1600" b="1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(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 x0, y0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tbWidth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tbHeight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treeType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subTuIndex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chType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)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{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98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….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995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if( (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CbWidth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chType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][ x0 ][ y0 ]  &gt;  64  | |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CbHeight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chType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][ x0 ][ y0 ]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 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&gt;  64  | |  </a:t>
                      </a:r>
                      <a:r>
                        <a:rPr lang="en-CA" sz="14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/>
                      </a:r>
                      <a:br>
                        <a:rPr lang="en-CA" sz="14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tu_cbf_luma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  | |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tu_cbf_cb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  | |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tu_cbf_cr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 )  &amp;&amp;</a:t>
                      </a: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/>
                      </a:r>
                      <a:b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treeType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!=  DUAL_TREE_CHROMA ) {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98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if(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cu_qp_delta_enabled_flag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&amp;&amp;  !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IsCuQpDeltaCoded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) {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98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1400" b="1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cu_qp_delta_abs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98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if(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cu_qp_delta_abs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98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</a:t>
                      </a: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cu_qp_delta_sign_flag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98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98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99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if(</a:t>
                      </a:r>
                      <a:r>
                        <a:rPr lang="en-CA" sz="14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 </a:t>
                      </a:r>
                      <a:r>
                        <a:rPr lang="en-CA" sz="14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CbWidth</a:t>
                      </a: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</a:t>
                      </a:r>
                      <a:r>
                        <a:rPr lang="en-CA" sz="14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chType</a:t>
                      </a: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][ x0 ][ y0 ]  &gt;  64  | |  </a:t>
                      </a:r>
                      <a:r>
                        <a:rPr lang="en-CA" sz="14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CbHeight</a:t>
                      </a: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</a:t>
                      </a:r>
                      <a:r>
                        <a:rPr lang="en-CA" sz="14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chType</a:t>
                      </a: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][ x0 ][ y0 ]  &gt;  64 </a:t>
                      </a:r>
                      <a:r>
                        <a:rPr lang="en-CA" sz="14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&amp;&amp;  (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tu_cbf_cb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  | |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tu_cbf_cr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y0 ]) ) {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98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if(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cu_chroma_qp_offset_enabled_flag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&amp;&amp;  !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IsCuChromaQpOffsetCoded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 {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98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1400" b="1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cu_chroma_qp_offset_flag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98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if(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cu_chroma_qp_offset_flag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&amp;&amp;  chroma_qp_offset_list_len_minus1 &gt; 0 )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98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</a:t>
                      </a:r>
                      <a:r>
                        <a:rPr lang="en-CA" sz="1400" b="1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cu_chroma_qp_offset_idx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98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}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98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}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70492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400" dirty="0" smtClean="0"/>
              <a:t>Combined Syntax Changes:</a:t>
            </a:r>
            <a:endParaRPr lang="en-US" sz="34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85800" y="1348581"/>
            <a:ext cx="8229600" cy="1096963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285750" indent="-285750"/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2504049"/>
              </p:ext>
            </p:extLst>
          </p:nvPr>
        </p:nvGraphicFramePr>
        <p:xfrm>
          <a:off x="457200" y="1417638"/>
          <a:ext cx="8001000" cy="4459404"/>
        </p:xfrm>
        <a:graphic>
          <a:graphicData uri="http://schemas.openxmlformats.org/drawingml/2006/table">
            <a:tbl>
              <a:tblPr firstRow="1" firstCol="1" bandRow="1"/>
              <a:tblGrid>
                <a:gridCol w="7031182"/>
                <a:gridCol w="969818"/>
              </a:tblGrid>
              <a:tr h="23419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transform_unit</a:t>
                      </a:r>
                      <a:r>
                        <a:rPr lang="en-CA" sz="1600" b="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( x0, y0</a:t>
                      </a:r>
                      <a:r>
                        <a:rPr lang="en-CA" sz="1600" b="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600" b="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tbWidth</a:t>
                      </a:r>
                      <a:r>
                        <a:rPr lang="en-CA" sz="1600" b="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600" b="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tbHeight</a:t>
                      </a:r>
                      <a:r>
                        <a:rPr lang="en-CA" sz="1600" b="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600" b="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treeType</a:t>
                      </a:r>
                      <a:r>
                        <a:rPr lang="en-CA" sz="1600" b="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600" b="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subTuIndex</a:t>
                      </a:r>
                      <a:r>
                        <a:rPr lang="en-CA" sz="1600" b="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600" b="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chType</a:t>
                      </a:r>
                      <a:r>
                        <a:rPr lang="en-CA" sz="1600" b="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r>
                        <a:rPr lang="en-CA" sz="1600" b="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)</a:t>
                      </a:r>
                      <a:r>
                        <a:rPr lang="en-CA" sz="1600" b="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{</a:t>
                      </a:r>
                      <a:endParaRPr lang="en-US" sz="1600" b="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Descriptor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9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 ….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259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	if( (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CbWidth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[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chType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 ][ x0 ][ y0 ]  &gt;  64  | |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CbHeight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[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chType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 ][ x0 ][ y0 ]  &gt;  64  | |  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tu_cbf_luma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[ x0 ][ y0 ]  | |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tu_cbf_cb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[ x0 ][ y0 ]  | |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tu_cbf_cr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[ x0 ][ y0 ] )  &amp;&amp;</a:t>
                      </a:r>
                      <a:br>
                        <a:rPr lang="en-CA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</a:b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		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treeType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 !=  DUAL_TREE_CHROMA ) {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9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		if(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cu_qp_delta_enabled_flag</a:t>
                      </a: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 &amp;&amp;  !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IsCuQpDeltaCoded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) {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9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			cu_qp_delta_abs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9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			if( cu_qp_delta_abs 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9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				cu_qp_delta_sign_flag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9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		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9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	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39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if(</a:t>
                      </a:r>
                      <a:r>
                        <a:rPr lang="en-CA" sz="140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 </a:t>
                      </a: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CbWidth[ chType ][ x0 ][ y0 ]  &gt;  64  | |  CbHeight[ chType ][ x0 ][ y0 ]  &gt;  64 </a:t>
                      </a:r>
                      <a:r>
                        <a:rPr lang="en-CA" sz="140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</a:t>
                      </a: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&amp;&amp;  ( tu_cbf_cb[ x0 ][ y0 ]  | |  tu_cbf_cr[ x0 ][ y0 ]) </a:t>
                      </a:r>
                      <a:r>
                        <a:rPr lang="en-CA" sz="14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&amp;&amp; treeType  !=  DUAL_TREE_LUMA</a:t>
                      </a: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 {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9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if( cu_chroma_qp_offset_enabled_flag  &amp;&amp;  !IsCuChromaQpOffsetCoded) {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9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cu_chroma_qp_offset_flag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9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if( cu_chroma_qp_offset_flag  &amp;&amp;  chroma_qp_offset_list_len_minus1 &gt; 0 )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9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</a:t>
                      </a: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cu_chroma_qp_offset_idx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9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9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}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211582" y="6096000"/>
            <a:ext cx="57198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highlighted texts are the proposed </a:t>
            </a:r>
            <a:r>
              <a:rPr lang="en-US" dirty="0" smtClean="0"/>
              <a:t>changes. </a:t>
            </a:r>
          </a:p>
          <a:p>
            <a:r>
              <a:rPr lang="en-US" dirty="0" smtClean="0"/>
              <a:t>Propose to adopt these changes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559425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6549</TotalTime>
  <Words>321</Words>
  <Application>Microsoft Office PowerPoint</Application>
  <PresentationFormat>On-screen Show (4:3)</PresentationFormat>
  <Paragraphs>158</Paragraphs>
  <Slides>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DengXian</vt:lpstr>
      <vt:lpstr>MS Mincho</vt:lpstr>
      <vt:lpstr>맑은 고딕</vt:lpstr>
      <vt:lpstr>Calibri</vt:lpstr>
      <vt:lpstr>Lucida Sans Unicode</vt:lpstr>
      <vt:lpstr>Times New Roman</vt:lpstr>
      <vt:lpstr>Verdana</vt:lpstr>
      <vt:lpstr>Wingdings 2</vt:lpstr>
      <vt:lpstr>Wingdings 3</vt:lpstr>
      <vt:lpstr>Concourse</vt:lpstr>
      <vt:lpstr>JVET-P0436: AHG15: On CU Adaptive Chroma QP Offset Signaling</vt:lpstr>
      <vt:lpstr>Introduction</vt:lpstr>
      <vt:lpstr>Background</vt:lpstr>
      <vt:lpstr>QP related syntaxes in transform_unit</vt:lpstr>
      <vt:lpstr>QP related in palette_coding</vt:lpstr>
      <vt:lpstr>Issues 1 and Proposed Fixes:</vt:lpstr>
      <vt:lpstr>Issues 2 and Proposed Fixes:</vt:lpstr>
      <vt:lpstr>Combined Syntax Changes: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Affine Motion Vector Difference Coding</dc:title>
  <dc:creator>Seethal Paluri/LGEMR Video Codec Part(seethal.paluri@lge.com)</dc:creator>
  <cp:lastModifiedBy>Jie Zhao/LGEMR Video Codec Part(jie.zhao@lge.com)</cp:lastModifiedBy>
  <cp:revision>412</cp:revision>
  <dcterms:created xsi:type="dcterms:W3CDTF">2006-08-16T00:00:00Z</dcterms:created>
  <dcterms:modified xsi:type="dcterms:W3CDTF">2019-10-04T18:02:20Z</dcterms:modified>
</cp:coreProperties>
</file>