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1"/>
  </p:notesMasterIdLst>
  <p:handoutMasterIdLst>
    <p:handoutMasterId r:id="rId12"/>
  </p:handoutMasterIdLst>
  <p:sldIdLst>
    <p:sldId id="396" r:id="rId4"/>
    <p:sldId id="544" r:id="rId5"/>
    <p:sldId id="546" r:id="rId6"/>
    <p:sldId id="547" r:id="rId7"/>
    <p:sldId id="548" r:id="rId8"/>
    <p:sldId id="550" r:id="rId9"/>
    <p:sldId id="260" r:id="rId10"/>
  </p:sldIdLst>
  <p:sldSz cx="6858000" cy="51435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380" userDrawn="1">
          <p15:clr>
            <a:srgbClr val="A4A3A4"/>
          </p15:clr>
        </p15:guide>
        <p15:guide id="9" pos="3963" userDrawn="1">
          <p15:clr>
            <a:srgbClr val="A4A3A4"/>
          </p15:clr>
        </p15:guide>
        <p15:guide id="10" pos="1956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51" userDrawn="1">
          <p15:clr>
            <a:srgbClr val="A4A3A4"/>
          </p15:clr>
        </p15:guide>
        <p15:guide id="13" pos="42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29" autoAdjust="0"/>
    <p:restoredTop sz="97087" autoAdjust="0"/>
  </p:normalViewPr>
  <p:slideViewPr>
    <p:cSldViewPr>
      <p:cViewPr varScale="1">
        <p:scale>
          <a:sx n="154" d="100"/>
          <a:sy n="154" d="100"/>
        </p:scale>
        <p:origin x="1722" y="114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380"/>
        <p:guide pos="3963"/>
        <p:guide pos="1956"/>
        <p:guide orient="horz" pos="78"/>
        <p:guide pos="51"/>
        <p:guide pos="4235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2019/10/7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2019/10/7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2019/10/7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946832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2019/10/7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814773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2019/10/7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106239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2019/10/7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110552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2019/10/7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640148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7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12676" y="2715766"/>
            <a:ext cx="4698522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2999"/>
              </a:lnSpc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536778" y="3870553"/>
            <a:ext cx="3132348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9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34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738" y="244087"/>
            <a:ext cx="5724525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738" y="1221590"/>
            <a:ext cx="5724525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 userDrawn="1"/>
        </p:nvSpPr>
        <p:spPr bwMode="auto">
          <a:xfrm>
            <a:off x="2051754" y="4907764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788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7" r="2357"/>
          <a:stretch/>
        </p:blipFill>
        <p:spPr>
          <a:xfrm>
            <a:off x="0" y="-12613"/>
            <a:ext cx="6858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1208" y="4587974"/>
            <a:ext cx="1324994" cy="3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060380" y="4744607"/>
            <a:ext cx="2737247" cy="288035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JVET-P0426</a:t>
            </a:r>
            <a:endParaRPr lang="zh-CN" altLang="en-US" sz="10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4" y="4656492"/>
            <a:ext cx="1925746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 rotWithShape="1">
          <a:blip r:embed="rId6" cstate="print"/>
          <a:srcRect l="3982" r="9437"/>
          <a:stretch/>
        </p:blipFill>
        <p:spPr>
          <a:xfrm>
            <a:off x="0" y="1203607"/>
            <a:ext cx="6858000" cy="201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3" y="4847670"/>
            <a:ext cx="686618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51754" y="4891911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JVET-P0426</a:t>
            </a:r>
            <a:endParaRPr lang="en-US" altLang="zh-CN" sz="1000" b="0" dirty="0" smtClean="0">
              <a:solidFill>
                <a:schemeClr val="tx1"/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53" y="4901406"/>
            <a:ext cx="693682" cy="19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7"/>
            <a:ext cx="152281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5157192" y="4948014"/>
            <a:ext cx="54006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788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788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788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15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557106" indent="-2142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05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246" y="4773799"/>
            <a:ext cx="982956" cy="24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3018" y="901722"/>
            <a:ext cx="2665961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8967" y="1491631"/>
            <a:ext cx="3019215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132859" y="2845677"/>
            <a:ext cx="2830445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2868933" y="694843"/>
            <a:ext cx="11341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7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720955"/>
            <a:ext cx="6741368" cy="1152128"/>
          </a:xfrm>
        </p:spPr>
        <p:txBody>
          <a:bodyPr/>
          <a:lstStyle/>
          <a:p>
            <a:pPr algn="ctr" fontAlgn="ctr"/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AHG17/AHG15: On quantization control </a:t>
            </a:r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/>
            </a:r>
            <a:b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</a:br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parameters </a:t>
            </a:r>
            <a:r>
              <a:rPr lang="en-US" altLang="zh-CN" sz="2000" dirty="0" err="1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signalling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1"/>
          </p:nvPr>
        </p:nvSpPr>
        <p:spPr>
          <a:xfrm>
            <a:off x="3392996" y="3657059"/>
            <a:ext cx="3132348" cy="858907"/>
          </a:xfrm>
        </p:spPr>
        <p:txBody>
          <a:bodyPr/>
          <a:lstStyle/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R. Chernyak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S. Ikonin, </a:t>
            </a:r>
            <a:r>
              <a:rPr lang="en-US" sz="1200" dirty="0" smtClean="0"/>
              <a:t>T. Solovyev,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CA" sz="1200" dirty="0" smtClean="0"/>
              <a:t>M. </a:t>
            </a:r>
            <a:r>
              <a:rPr lang="en-CA" sz="1200" dirty="0" err="1" smtClean="0"/>
              <a:t>Sosulnikov</a:t>
            </a:r>
            <a:r>
              <a:rPr lang="en-CA" sz="1200" dirty="0" smtClean="0"/>
              <a:t>, A. </a:t>
            </a:r>
            <a:r>
              <a:rPr lang="en-CA" sz="1200" dirty="0"/>
              <a:t>Karabutov</a:t>
            </a:r>
            <a:endParaRPr lang="en-US" altLang="zh-CN" sz="1200" dirty="0">
              <a:solidFill>
                <a:schemeClr val="tx1"/>
              </a:solidFill>
              <a:latin typeface="Arial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16632" y="51470"/>
            <a:ext cx="3672408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Aspect 1. Problem statement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033071"/>
              </p:ext>
            </p:extLst>
          </p:nvPr>
        </p:nvGraphicFramePr>
        <p:xfrm>
          <a:off x="116632" y="524149"/>
          <a:ext cx="3672407" cy="2133600"/>
        </p:xfrm>
        <a:graphic>
          <a:graphicData uri="http://schemas.openxmlformats.org/drawingml/2006/table">
            <a:tbl>
              <a:tblPr/>
              <a:tblGrid>
                <a:gridCol w="3672407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ChromaArrayType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0 )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same_qp_table_for_chroma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same_qp_table_for_chroma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? 1 :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++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		</a:t>
                      </a: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	num_points_in_qp_table_minus1[ </a:t>
                      </a:r>
                      <a:r>
                        <a:rPr lang="en-CA" sz="10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i</a:t>
                      </a: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 ]</a:t>
                      </a:r>
                      <a:endParaRPr lang="en-US" sz="10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			for( j = 0; j &lt;= num_points_in_qp_table_minus1[ </a:t>
                      </a:r>
                      <a:r>
                        <a:rPr lang="en-CA" sz="10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i</a:t>
                      </a:r>
                      <a:r>
                        <a:rPr lang="en-CA" sz="1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 ]; j++ ) {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				delta_qp_in_val_minus1[ </a:t>
                      </a:r>
                      <a:r>
                        <a:rPr lang="en-CA" sz="10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i</a:t>
                      </a: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 ][ j ]</a:t>
                      </a:r>
                      <a:endParaRPr lang="en-US" sz="10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				</a:t>
                      </a:r>
                      <a:r>
                        <a:rPr lang="en-CA" sz="10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delta_qp_out_val</a:t>
                      </a: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[ </a:t>
                      </a:r>
                      <a:r>
                        <a:rPr lang="en-CA" sz="10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i</a:t>
                      </a: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 ][ j ]</a:t>
                      </a:r>
                      <a:endParaRPr lang="en-US" sz="10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564471"/>
              </p:ext>
            </p:extLst>
          </p:nvPr>
        </p:nvGraphicFramePr>
        <p:xfrm>
          <a:off x="3933056" y="524149"/>
          <a:ext cx="2808312" cy="2895600"/>
        </p:xfrm>
        <a:graphic>
          <a:graphicData uri="http://schemas.openxmlformats.org/drawingml/2006/table">
            <a:tbl>
              <a:tblPr/>
              <a:tblGrid>
                <a:gridCol w="2808312"/>
              </a:tblGrid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pic_parameter_set_rbsp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pps_cb_qp_offset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pps_cr_qp_offset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pps_joint_cbcr_qp_offset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pps_slice_chroma_qp_offsets_present_flag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cu_chroma_qp_offset_enabled_flag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cu_chroma_qp_offset_enabled_flag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cu_chroma_qp_offset_subdiv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chroma_qp_offset_list_len_minus1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i = 0; i &lt;= chroma_qp_offset_list_len_minus1; i++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cb_qp_offset_list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cr_qp_offset_list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joint_cbcr_qp_offset_list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09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136040"/>
              </p:ext>
            </p:extLst>
          </p:nvPr>
        </p:nvGraphicFramePr>
        <p:xfrm>
          <a:off x="114559" y="2787774"/>
          <a:ext cx="3168352" cy="1981200"/>
        </p:xfrm>
        <a:graphic>
          <a:graphicData uri="http://schemas.openxmlformats.org/drawingml/2006/table">
            <a:tbl>
              <a:tblPr/>
              <a:tblGrid>
                <a:gridCol w="3168352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slice_header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sps_joint_cbcr_enabled_flag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slice_joint_cbcr_sign_flag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slice_qp_delta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pps_slice_chroma_qp_offsets_present_flag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slice_cb_qp_offset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slice_cr_qp_offset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sps_joint_cbcr_enabled_flag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slice_joint_cbcr_qp_offset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73016" y="3651870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JCCR related syntax is being handled </a:t>
            </a:r>
            <a:r>
              <a:rPr lang="en-US" dirty="0" smtClean="0"/>
              <a:t>differently and redundantly in some cases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18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16632" y="51470"/>
            <a:ext cx="3672408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Aspect 1. Proposal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237189"/>
              </p:ext>
            </p:extLst>
          </p:nvPr>
        </p:nvGraphicFramePr>
        <p:xfrm>
          <a:off x="116632" y="524149"/>
          <a:ext cx="3672407" cy="2286000"/>
        </p:xfrm>
        <a:graphic>
          <a:graphicData uri="http://schemas.openxmlformats.org/drawingml/2006/table">
            <a:tbl>
              <a:tblPr/>
              <a:tblGrid>
                <a:gridCol w="3672407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ChromaArrayType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0 )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same_qp_table_for_chroma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for( </a:t>
                      </a:r>
                      <a:r>
                        <a:rPr lang="en-CA" sz="10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0; </a:t>
                      </a:r>
                      <a:r>
                        <a:rPr lang="en-CA" sz="10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</a:t>
                      </a:r>
                      <a:r>
                        <a:rPr lang="en-CA" sz="10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same_qp_table_for_chroma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? 1 : </a:t>
                      </a:r>
                      <a:r>
                        <a:rPr lang="en-CA" sz="1000" b="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(</a:t>
                      </a:r>
                      <a:r>
                        <a:rPr lang="en-CA" sz="1000" b="0" kern="120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sps_joint_cbcr_enabled_flag</a:t>
                      </a:r>
                      <a:r>
                        <a:rPr lang="en-CA" sz="1000" b="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 ? 3 : 2)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</a:t>
                      </a:r>
                      <a:r>
                        <a:rPr lang="en-CA" sz="10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++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		</a:t>
                      </a: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	num_points_in_qp_table_minus1[ </a:t>
                      </a:r>
                      <a:r>
                        <a:rPr lang="en-CA" sz="10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i</a:t>
                      </a: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 ]</a:t>
                      </a:r>
                      <a:endParaRPr lang="en-US" sz="10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			for( j = 0; j &lt;= num_points_in_qp_table_minus1[ </a:t>
                      </a:r>
                      <a:r>
                        <a:rPr lang="en-CA" sz="10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i</a:t>
                      </a:r>
                      <a:r>
                        <a:rPr lang="en-CA" sz="1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 ]; j++ ) {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				delta_qp_in_val_minus1[ </a:t>
                      </a:r>
                      <a:r>
                        <a:rPr lang="en-CA" sz="10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i</a:t>
                      </a: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 ][ j ]</a:t>
                      </a:r>
                      <a:endParaRPr lang="en-US" sz="10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				</a:t>
                      </a:r>
                      <a:r>
                        <a:rPr lang="en-CA" sz="10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delta_qp_out_val</a:t>
                      </a: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[ </a:t>
                      </a:r>
                      <a:r>
                        <a:rPr lang="en-CA" sz="10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i</a:t>
                      </a:r>
                      <a:r>
                        <a:rPr lang="en-CA" sz="10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 ][ j ]</a:t>
                      </a:r>
                      <a:endParaRPr lang="en-US" sz="10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513121"/>
              </p:ext>
            </p:extLst>
          </p:nvPr>
        </p:nvGraphicFramePr>
        <p:xfrm>
          <a:off x="3933057" y="524149"/>
          <a:ext cx="2808312" cy="3200400"/>
        </p:xfrm>
        <a:graphic>
          <a:graphicData uri="http://schemas.openxmlformats.org/drawingml/2006/table">
            <a:tbl>
              <a:tblPr/>
              <a:tblGrid>
                <a:gridCol w="2808312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pic_parameter_set_rbsp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pps_cb_qp_offset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pps_cr_qp_offset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sps_joint_cbcr_enabled_flag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pps_joint_cbcr_qp_offset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pps_slice_chroma_qp_offsets_present_flag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cu_chroma_qp_offset_enabled_flag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cu_chroma_qp_offset_enabled_flag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cu_chroma_qp_offset_subdiv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chroma_qp_offset_list_len_minus1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i = 0; i &lt;= chroma_qp_offset_list_len_minus1; i++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cb_qp_offset_list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cr_qp_offset_list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sps_joint_cbcr_enabled_flag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joint_cbcr_qp_offset_list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60648" y="3075806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 is proposed to simply add missed JCCR conditions to SPS and PPS to:</a:t>
            </a:r>
          </a:p>
          <a:p>
            <a:pPr marL="342900" indent="-342900">
              <a:buAutoNum type="arabicParenR"/>
            </a:pPr>
            <a:r>
              <a:rPr lang="en-US" dirty="0" smtClean="0"/>
              <a:t>Avoid redundant signaling</a:t>
            </a:r>
          </a:p>
          <a:p>
            <a:pPr marL="342900" indent="-342900">
              <a:buAutoNum type="arabicParenR"/>
            </a:pPr>
            <a:r>
              <a:rPr lang="en-US" dirty="0" smtClean="0"/>
              <a:t>Make this part consistent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02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16632" y="51470"/>
            <a:ext cx="3672408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Aspect 2. Problem statement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629685"/>
              </p:ext>
            </p:extLst>
          </p:nvPr>
        </p:nvGraphicFramePr>
        <p:xfrm>
          <a:off x="188640" y="555526"/>
          <a:ext cx="3889423" cy="1524000"/>
        </p:xfrm>
        <a:graphic>
          <a:graphicData uri="http://schemas.openxmlformats.org/drawingml/2006/table">
            <a:tbl>
              <a:tblPr/>
              <a:tblGrid>
                <a:gridCol w="3025327"/>
                <a:gridCol w="864096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slice_header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if( </a:t>
                      </a:r>
                      <a:r>
                        <a:rPr lang="en-CA" sz="1000" b="0" kern="12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pps_slice_chroma_qp_offsets_present_flag</a:t>
                      </a:r>
                      <a:r>
                        <a:rPr lang="en-CA" sz="10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 ) {</a:t>
                      </a:r>
                      <a:endParaRPr lang="en-US" sz="1000" b="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slice_cb_qp_offset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se(v)</a:t>
                      </a:r>
                      <a:endParaRPr lang="en-US" sz="1000" b="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slice_cr_qp_offset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se(v)</a:t>
                      </a:r>
                      <a:endParaRPr lang="en-US" sz="1000" b="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sps_joint_cbcr_enabled_flag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slice_joint_cbcr_qp_offset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se(v)</a:t>
                      </a:r>
                      <a:endParaRPr lang="en-US" sz="1000" b="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99950" y="2283718"/>
            <a:ext cx="63950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400" b="1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slice_cb_qp_offset</a:t>
            </a:r>
            <a:r>
              <a:rPr lang="en-CA" sz="14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CA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specifies a difference to be added to the value of </a:t>
            </a:r>
            <a:r>
              <a:rPr lang="en-CA" sz="14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pps_cb_qp_offset</a:t>
            </a:r>
            <a:r>
              <a:rPr lang="en-CA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when determining the value of the </a:t>
            </a:r>
            <a:r>
              <a:rPr lang="en-CA" sz="14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Qp′</a:t>
            </a:r>
            <a:r>
              <a:rPr lang="en-CA" sz="1400" baseline="-250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Cb</a:t>
            </a:r>
            <a:r>
              <a:rPr lang="en-CA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quantization parameter. The value of </a:t>
            </a:r>
            <a:r>
              <a:rPr lang="en-CA" sz="1400" dirty="0" err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slice_cb_qp_offset</a:t>
            </a:r>
            <a:r>
              <a:rPr lang="en-CA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shall be in the </a:t>
            </a:r>
            <a:r>
              <a:rPr lang="en-CA" sz="1400" dirty="0">
                <a:highlight>
                  <a:srgbClr val="FF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range of −12 to +12</a:t>
            </a:r>
            <a:r>
              <a:rPr lang="en-CA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, inclusive. </a:t>
            </a:r>
            <a:r>
              <a:rPr lang="en-CA" sz="1400" dirty="0">
                <a:highlight>
                  <a:srgbClr val="FF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When </a:t>
            </a:r>
            <a:r>
              <a:rPr lang="en-CA" sz="1400" dirty="0" err="1">
                <a:highlight>
                  <a:srgbClr val="FF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slice_cb_qp_offset</a:t>
            </a:r>
            <a:r>
              <a:rPr lang="en-CA" sz="1400" dirty="0">
                <a:highlight>
                  <a:srgbClr val="FFFF00"/>
                </a:highlight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is not present, it is inferred to be equal to 0</a:t>
            </a:r>
            <a:r>
              <a:rPr lang="en-CA" sz="1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 </a:t>
            </a:r>
            <a:endParaRPr lang="en-US" sz="1400" dirty="0"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6632" y="3507854"/>
            <a:ext cx="629768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/>
              <a:t>Do we need to signal and maintain </a:t>
            </a:r>
            <a:r>
              <a:rPr lang="en-CA" sz="1400" dirty="0" err="1" smtClean="0"/>
              <a:t>pps_slice_chroma_qp_offsets_present_flag</a:t>
            </a:r>
            <a:r>
              <a:rPr lang="en-CA" sz="1400" dirty="0" smtClean="0"/>
              <a:t>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/>
              <a:t>Slice QP offsets are signaled as se(v), which allows to signal zero value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279537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16632" y="51470"/>
            <a:ext cx="3672408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Aspect 2. Proposal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00813"/>
              </p:ext>
            </p:extLst>
          </p:nvPr>
        </p:nvGraphicFramePr>
        <p:xfrm>
          <a:off x="188640" y="552540"/>
          <a:ext cx="2664296" cy="1066800"/>
        </p:xfrm>
        <a:graphic>
          <a:graphicData uri="http://schemas.openxmlformats.org/drawingml/2006/table">
            <a:tbl>
              <a:tblPr/>
              <a:tblGrid>
                <a:gridCol w="2664296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pic_parameter_set_rbsp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pps_joint_cbcr_qp_offset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pps_slice_chroma_qp_offsets_present_flag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cu_chroma_qp_offset_enabled_flag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111384"/>
              </p:ext>
            </p:extLst>
          </p:nvPr>
        </p:nvGraphicFramePr>
        <p:xfrm>
          <a:off x="3429000" y="555526"/>
          <a:ext cx="2953320" cy="1524000"/>
        </p:xfrm>
        <a:graphic>
          <a:graphicData uri="http://schemas.openxmlformats.org/drawingml/2006/table">
            <a:tbl>
              <a:tblPr/>
              <a:tblGrid>
                <a:gridCol w="295332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slice_header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pps_slice_chroma_qp_offsets_present_flag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slice_cb_qp_offset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slice_cr_qp_offset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sps_joint_cbcr_enabled_flag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slice_joint_cbcr_qp_offset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13403" y="2211710"/>
            <a:ext cx="6336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b="1" strike="sngStrike" dirty="0" err="1">
                <a:latin typeface="Times New Roman" panose="02020603050405020304" pitchFamily="18" charset="0"/>
                <a:ea typeface="等线"/>
              </a:rPr>
              <a:t>pps_slice_chroma_qp_offsets_present_flag</a:t>
            </a:r>
            <a:r>
              <a:rPr lang="en-CA" sz="1400" strike="sngStrike" dirty="0">
                <a:latin typeface="Times New Roman" panose="02020603050405020304" pitchFamily="18" charset="0"/>
                <a:ea typeface="等线"/>
              </a:rPr>
              <a:t> equal to 1 indicates that the </a:t>
            </a:r>
            <a:r>
              <a:rPr lang="en-CA" sz="1400" strike="sngStrike" dirty="0" err="1">
                <a:latin typeface="Times New Roman" panose="02020603050405020304" pitchFamily="18" charset="0"/>
                <a:ea typeface="等线"/>
              </a:rPr>
              <a:t>slice_cb_qp_offset</a:t>
            </a:r>
            <a:r>
              <a:rPr lang="en-CA" sz="1400" strike="sngStrike" dirty="0">
                <a:latin typeface="Times New Roman" panose="02020603050405020304" pitchFamily="18" charset="0"/>
                <a:ea typeface="等线"/>
              </a:rPr>
              <a:t> and </a:t>
            </a:r>
            <a:r>
              <a:rPr lang="en-CA" sz="1400" strike="sngStrike" dirty="0" err="1">
                <a:latin typeface="Times New Roman" panose="02020603050405020304" pitchFamily="18" charset="0"/>
                <a:ea typeface="等线"/>
              </a:rPr>
              <a:t>slice_cr_qp_offset</a:t>
            </a:r>
            <a:r>
              <a:rPr lang="en-CA" sz="1400" strike="sngStrike" dirty="0">
                <a:latin typeface="Times New Roman" panose="02020603050405020304" pitchFamily="18" charset="0"/>
                <a:ea typeface="等线"/>
              </a:rPr>
              <a:t> syntax elements are present in the associated slice headers. </a:t>
            </a:r>
            <a:r>
              <a:rPr lang="en-CA" sz="1400" strike="sngStrike" dirty="0" err="1">
                <a:latin typeface="Times New Roman" panose="02020603050405020304" pitchFamily="18" charset="0"/>
                <a:ea typeface="等线"/>
              </a:rPr>
              <a:t>pps_slice_chroma_qp_offsets_present_flag</a:t>
            </a:r>
            <a:r>
              <a:rPr lang="en-CA" sz="1400" strike="sngStrike" dirty="0">
                <a:latin typeface="Times New Roman" panose="02020603050405020304" pitchFamily="18" charset="0"/>
                <a:ea typeface="等线"/>
              </a:rPr>
              <a:t> equal to 0 indicates that these syntax elements are not present in the associated slice headers. When </a:t>
            </a:r>
            <a:r>
              <a:rPr lang="en-CA" sz="1400" strike="sngStrike" dirty="0" err="1">
                <a:latin typeface="Times New Roman" panose="02020603050405020304" pitchFamily="18" charset="0"/>
                <a:ea typeface="等线"/>
              </a:rPr>
              <a:t>ChromaArrayType</a:t>
            </a:r>
            <a:r>
              <a:rPr lang="en-CA" sz="1400" strike="sngStrike" dirty="0">
                <a:latin typeface="Times New Roman" panose="02020603050405020304" pitchFamily="18" charset="0"/>
                <a:ea typeface="等线"/>
              </a:rPr>
              <a:t> is equal to 0, </a:t>
            </a:r>
            <a:r>
              <a:rPr lang="en-CA" sz="1400" strike="sngStrike" dirty="0" err="1">
                <a:latin typeface="Times New Roman" panose="02020603050405020304" pitchFamily="18" charset="0"/>
                <a:ea typeface="等线"/>
              </a:rPr>
              <a:t>pps_slice_chroma_qp_offsets_present_flag</a:t>
            </a:r>
            <a:r>
              <a:rPr lang="en-CA" sz="1400" strike="sngStrike" dirty="0">
                <a:latin typeface="Times New Roman" panose="02020603050405020304" pitchFamily="18" charset="0"/>
                <a:ea typeface="等线"/>
              </a:rPr>
              <a:t> shall be equal to 0.</a:t>
            </a:r>
            <a:endParaRPr lang="en-US" sz="1400" dirty="0">
              <a:effectLst/>
              <a:latin typeface="Times New Roman" panose="02020603050405020304" pitchFamily="18" charset="0"/>
              <a:ea typeface="等线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3403" y="3651870"/>
            <a:ext cx="61789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400" b="1" dirty="0" err="1">
                <a:latin typeface="Times New Roman" panose="02020603050405020304" pitchFamily="18" charset="0"/>
                <a:ea typeface="等线"/>
              </a:rPr>
              <a:t>slice_cb_qp_offset</a:t>
            </a:r>
            <a:r>
              <a:rPr lang="en-CA" sz="1400" b="1" dirty="0">
                <a:latin typeface="Times New Roman" panose="02020603050405020304" pitchFamily="18" charset="0"/>
                <a:ea typeface="等线"/>
              </a:rPr>
              <a:t> </a:t>
            </a:r>
            <a:r>
              <a:rPr lang="en-CA" sz="1400" dirty="0">
                <a:latin typeface="Times New Roman" panose="02020603050405020304" pitchFamily="18" charset="0"/>
                <a:ea typeface="等线"/>
              </a:rPr>
              <a:t>specifies a difference to be added to the value of </a:t>
            </a:r>
            <a:r>
              <a:rPr lang="en-CA" sz="1400" dirty="0" err="1">
                <a:latin typeface="Times New Roman" panose="02020603050405020304" pitchFamily="18" charset="0"/>
                <a:ea typeface="等线"/>
              </a:rPr>
              <a:t>pps_cb_qp_offset</a:t>
            </a:r>
            <a:r>
              <a:rPr lang="en-CA" sz="1400" dirty="0">
                <a:latin typeface="Times New Roman" panose="02020603050405020304" pitchFamily="18" charset="0"/>
                <a:ea typeface="等线"/>
              </a:rPr>
              <a:t> when determining the value of the </a:t>
            </a:r>
            <a:r>
              <a:rPr lang="en-CA" sz="1400" dirty="0" err="1">
                <a:latin typeface="Times New Roman" panose="02020603050405020304" pitchFamily="18" charset="0"/>
                <a:ea typeface="等线"/>
              </a:rPr>
              <a:t>Qp′</a:t>
            </a:r>
            <a:r>
              <a:rPr lang="en-CA" sz="1400" baseline="-25000" dirty="0" err="1">
                <a:latin typeface="Times New Roman" panose="02020603050405020304" pitchFamily="18" charset="0"/>
                <a:ea typeface="等线"/>
              </a:rPr>
              <a:t>Cb</a:t>
            </a:r>
            <a:r>
              <a:rPr lang="en-CA" sz="1400" dirty="0">
                <a:latin typeface="Times New Roman" panose="02020603050405020304" pitchFamily="18" charset="0"/>
                <a:ea typeface="等线"/>
              </a:rPr>
              <a:t> quantization parameter. The value of </a:t>
            </a:r>
            <a:r>
              <a:rPr lang="en-CA" sz="1400" dirty="0" err="1">
                <a:latin typeface="Times New Roman" panose="02020603050405020304" pitchFamily="18" charset="0"/>
                <a:ea typeface="等线"/>
              </a:rPr>
              <a:t>slice_cb_qp_offset</a:t>
            </a:r>
            <a:r>
              <a:rPr lang="en-CA" sz="1400" dirty="0">
                <a:latin typeface="Times New Roman" panose="02020603050405020304" pitchFamily="18" charset="0"/>
                <a:ea typeface="等线"/>
              </a:rPr>
              <a:t> shall be in the range of −12 to +12, inclusive. </a:t>
            </a:r>
            <a:r>
              <a:rPr lang="en-CA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When </a:t>
            </a:r>
            <a:r>
              <a:rPr lang="en-CA" sz="1400" strike="sngStrike" dirty="0" err="1"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slice_cb_qp_offset</a:t>
            </a:r>
            <a:r>
              <a:rPr lang="en-CA" sz="1400" strike="sngStrike" dirty="0"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 is not present, it is inferred to be equal to 0. </a:t>
            </a:r>
            <a:endParaRPr lang="en-US" sz="1400" strike="sngStrike" dirty="0">
              <a:highlight>
                <a:srgbClr val="FFFF00"/>
              </a:highlight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1971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16632" y="51470"/>
            <a:ext cx="3672408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Aspect 2. Benefits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0080" y="535493"/>
            <a:ext cx="534274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Less syntax to be </a:t>
            </a:r>
            <a:r>
              <a:rPr lang="en-US" dirty="0" err="1" smtClean="0"/>
              <a:t>signalled</a:t>
            </a:r>
            <a:endParaRPr lang="en-US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Less conditions during </a:t>
            </a:r>
            <a:r>
              <a:rPr lang="en-US" dirty="0" err="1" smtClean="0"/>
              <a:t>signalling</a:t>
            </a:r>
            <a:endParaRPr lang="en-US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Less and cleaner spec text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No redundancy </a:t>
            </a:r>
            <a:r>
              <a:rPr lang="en-US" dirty="0"/>
              <a:t>in Slice </a:t>
            </a:r>
            <a:r>
              <a:rPr lang="en-US" dirty="0" smtClean="0"/>
              <a:t>Chroma QP </a:t>
            </a:r>
            <a:r>
              <a:rPr lang="en-US" dirty="0"/>
              <a:t>offsets </a:t>
            </a:r>
            <a:r>
              <a:rPr lang="en-US" dirty="0" err="1" smtClean="0"/>
              <a:t>signalling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3269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50756</TotalTime>
  <Words>329</Words>
  <Application>Microsoft Office PowerPoint</Application>
  <PresentationFormat>Custom</PresentationFormat>
  <Paragraphs>149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23" baseType="lpstr">
      <vt:lpstr>Malgun Gothic</vt:lpstr>
      <vt:lpstr>Microsoft YaHei</vt:lpstr>
      <vt:lpstr>MS PGothic</vt:lpstr>
      <vt:lpstr>SimSun</vt:lpstr>
      <vt:lpstr>SimSun</vt:lpstr>
      <vt:lpstr>Arial</vt:lpstr>
      <vt:lpstr>Calibri</vt:lpstr>
      <vt:lpstr>FrutigerNext LT Medium</vt:lpstr>
      <vt:lpstr>黑体</vt:lpstr>
      <vt:lpstr>华文细黑</vt:lpstr>
      <vt:lpstr>Times New Roman</vt:lpstr>
      <vt:lpstr>Wingdings</vt:lpstr>
      <vt:lpstr>等线</vt:lpstr>
      <vt:lpstr>5_以客户为中心</vt:lpstr>
      <vt:lpstr>14_主题1</vt:lpstr>
      <vt:lpstr>17_主题1</vt:lpstr>
      <vt:lpstr>AHG17/AHG15: On quantization control  parameters signalling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Chernyak Roman (A)</cp:lastModifiedBy>
  <cp:revision>1248</cp:revision>
  <dcterms:created xsi:type="dcterms:W3CDTF">2014-12-10T06:05:08Z</dcterms:created>
  <dcterms:modified xsi:type="dcterms:W3CDTF">2019-10-07T18:23:28Z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(3)t/msbPw0qKt6k0DoxFHiM0P36lra3PRGJIV/2u2dKALolp/8GQOTC2j2dPuGTycjbl6M+ek7
d7Nq250pLwftWb8/U5efu69gGG8j9niW7H0DRrNOXPswCYTnQRUsTnRZsjxff0o+qsb173IF
a3xMlSjp69aQpfiSfQi1Wwuyp2K1GaGV4PfqiOpEesNVjyt3ShCRKKL/gBndhbsMu0hMnfc2
YD1eX886/G/SATDvzp</vt:lpwstr>
  </property>
  <property fmtid="{D5CDD505-2E9C-101B-9397-08002B2CF9AE}" pid="10" name="_2015_ms_pID_7253431">
    <vt:lpwstr>x2Z1DLOidmDQxPX60+ybFVcaPdCzp/pBbLB5OT9fbcUDPWPU7NMoin
r8bBhc1V7Ti7CvSdpjC9hrjWN23q2AmtTQLNM8+fnAHW0IpstdeX3Ggd2AJyqgMdFZiRNYaV
d4cUstK9Ue9bEcCZBufAqYRNJM2QR5zYbSZW//OY/3i7A8GES2Z5sREn1GgrCAMmzwZxFZ6w
vu+umwygT5xli3P5p81/D5cixBEEWDnXKxV1</vt:lpwstr>
  </property>
  <property fmtid="{D5CDD505-2E9C-101B-9397-08002B2CF9AE}" pid="11" name="_2015_ms_pID_7253432">
    <vt:lpwstr>7w==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