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4"/>
  </p:notesMasterIdLst>
  <p:handoutMasterIdLst>
    <p:handoutMasterId r:id="rId15"/>
  </p:handoutMasterIdLst>
  <p:sldIdLst>
    <p:sldId id="446" r:id="rId6"/>
    <p:sldId id="453" r:id="rId7"/>
    <p:sldId id="454" r:id="rId8"/>
    <p:sldId id="456" r:id="rId9"/>
    <p:sldId id="460" r:id="rId10"/>
    <p:sldId id="461" r:id="rId11"/>
    <p:sldId id="459" r:id="rId12"/>
    <p:sldId id="451" r:id="rId13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CE"/>
    <a:srgbClr val="FFCCFF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37" d="100"/>
          <a:sy n="137" d="100"/>
        </p:scale>
        <p:origin x="1254" y="114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10/4/2019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425741" y="1127042"/>
            <a:ext cx="7100433" cy="3437814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panose="020B0502020202020204" pitchFamily="34" charset="0"/>
              </a:rPr>
              <a:t>CE6-related: LFNST applied to ISP mode</a:t>
            </a:r>
          </a:p>
          <a:p>
            <a:r>
              <a:rPr lang="en-US" sz="2400" dirty="0">
                <a:latin typeface="Century Gothic" panose="020B0502020202020204" pitchFamily="34" charset="0"/>
              </a:rPr>
              <a:t>JVET-P0342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endParaRPr lang="en-US" sz="1400" dirty="0">
              <a:latin typeface="Century Gothic" panose="020B0502020202020204" pitchFamily="34" charset="0"/>
            </a:endParaRPr>
          </a:p>
          <a:p>
            <a:r>
              <a:rPr lang="en-US" sz="1050" dirty="0">
                <a:latin typeface="Century Gothic" panose="020B0502020202020204" pitchFamily="34" charset="0"/>
              </a:rPr>
              <a:t>F. Le </a:t>
            </a:r>
            <a:r>
              <a:rPr lang="en-US" sz="1050" dirty="0" err="1">
                <a:latin typeface="Century Gothic" panose="020B0502020202020204" pitchFamily="34" charset="0"/>
              </a:rPr>
              <a:t>Léannec</a:t>
            </a:r>
            <a:r>
              <a:rPr lang="en-US" sz="1050" dirty="0">
                <a:latin typeface="Century Gothic" panose="020B0502020202020204" pitchFamily="34" charset="0"/>
              </a:rPr>
              <a:t>, K. Naser, F. Galpin, T. Poirier</a:t>
            </a:r>
          </a:p>
          <a:p>
            <a:endParaRPr lang="en-US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F48D1-4452-40B1-BDC1-CC81B8E20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3CDDC5-66F3-48FC-A092-24F96A1084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In VTM-6.0 the only intra mode where LFNST is not applied is ISP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Proposal: unify the design of VVC  by allowing LFNST with ISP</a:t>
            </a:r>
          </a:p>
          <a:p>
            <a:pPr marL="342900" lvl="1" indent="0">
              <a:buNone/>
            </a:pPr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E13C98-36A3-40A5-88BF-E18F5A640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FDC90F-6264-4E0D-9A63-5BB6B255CF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94225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Proposal</a:t>
            </a:r>
            <a:r>
              <a:rPr lang="fr-FR" dirty="0"/>
              <a:t> description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785630"/>
            <a:ext cx="8245078" cy="3798476"/>
          </a:xfrm>
        </p:spPr>
        <p:txBody>
          <a:bodyPr>
            <a:spAutoFit/>
          </a:bodyPr>
          <a:lstStyle/>
          <a:p>
            <a:pPr lvl="0" hangingPunct="0"/>
            <a:r>
              <a:rPr lang="en-CA" sz="1600" dirty="0"/>
              <a:t>LFNST can be applied in ISP CU with size at least 16 in width and height (same as for LFNST/MIP combination)</a:t>
            </a:r>
          </a:p>
          <a:p>
            <a:pPr lvl="0" hangingPunct="0"/>
            <a:endParaRPr lang="en-US" sz="1600" dirty="0"/>
          </a:p>
          <a:p>
            <a:pPr lvl="0" hangingPunct="0"/>
            <a:r>
              <a:rPr lang="en-CA" sz="1600" dirty="0"/>
              <a:t>If LFNST is applied in an ISP CU, then the primary 2D transform used is always DCT2-DCT2. </a:t>
            </a:r>
            <a:endParaRPr lang="en-US" sz="1600" dirty="0"/>
          </a:p>
          <a:p>
            <a:pPr lvl="0" hangingPunct="0"/>
            <a:endParaRPr lang="en-CA" sz="1600" dirty="0"/>
          </a:p>
          <a:p>
            <a:pPr lvl="0" hangingPunct="0"/>
            <a:r>
              <a:rPr lang="en-CA" sz="1600" dirty="0"/>
              <a:t>The  last non-zero position and DC only conditions to code LFNST index are unchanged compared to VTM6</a:t>
            </a:r>
          </a:p>
          <a:p>
            <a:pPr lvl="0" hangingPunct="0"/>
            <a:endParaRPr lang="en-US" sz="1600" dirty="0"/>
          </a:p>
          <a:p>
            <a:pPr lvl="0" hangingPunct="0"/>
            <a:r>
              <a:rPr lang="en-CA" sz="1600" dirty="0"/>
              <a:t>LFNST index  first bin uses duplicated CABAC contexts based on the use of ISP in considered CU</a:t>
            </a:r>
          </a:p>
          <a:p>
            <a:pPr lvl="0" hangingPunct="0"/>
            <a:endParaRPr lang="en-US" sz="1600" dirty="0"/>
          </a:p>
          <a:p>
            <a:pPr lvl="0" hangingPunct="0"/>
            <a:r>
              <a:rPr lang="en-CA" sz="1600" dirty="0"/>
              <a:t>If LFNST is active in a given ISP CU, then it applies to every TU in that CU. </a:t>
            </a: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07190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836263"/>
            <a:ext cx="8731307" cy="3529317"/>
          </a:xfrm>
        </p:spPr>
        <p:txBody>
          <a:bodyPr/>
          <a:lstStyle/>
          <a:p>
            <a:r>
              <a:rPr lang="fr-FR" b="1" dirty="0"/>
              <a:t>Performances over VTM-6.0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1378C9-3BC0-4280-A7B4-EC6C390F85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8355" y="1355634"/>
            <a:ext cx="3567289" cy="3009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39964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Method 2 </a:t>
            </a:r>
            <a:r>
              <a:rPr lang="fr-FR" dirty="0" err="1"/>
              <a:t>proposed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785630"/>
            <a:ext cx="8245078" cy="3798476"/>
          </a:xfrm>
        </p:spPr>
        <p:txBody>
          <a:bodyPr>
            <a:spAutoFit/>
          </a:bodyPr>
          <a:lstStyle/>
          <a:p>
            <a:pPr lvl="0" hangingPunct="0"/>
            <a:r>
              <a:rPr lang="en-CA" sz="1600" dirty="0">
                <a:solidFill>
                  <a:srgbClr val="FF0000"/>
                </a:solidFill>
              </a:rPr>
              <a:t>LFNST can be applied in ISP CU if ISP splitting leads to TU sizes at least equal to 4x4</a:t>
            </a:r>
          </a:p>
          <a:p>
            <a:pPr lvl="0" hangingPunct="0"/>
            <a:endParaRPr lang="en-US" sz="1600" dirty="0"/>
          </a:p>
          <a:p>
            <a:pPr lvl="0" hangingPunct="0"/>
            <a:r>
              <a:rPr lang="en-CA" sz="1600" dirty="0"/>
              <a:t>If LFNST is applied in an ISP CU, then the primary 2D transform used is always DCT2-DCT2. </a:t>
            </a:r>
            <a:endParaRPr lang="en-US" sz="1600" dirty="0"/>
          </a:p>
          <a:p>
            <a:pPr lvl="0" hangingPunct="0"/>
            <a:endParaRPr lang="en-CA" sz="1600" dirty="0"/>
          </a:p>
          <a:p>
            <a:pPr lvl="0" hangingPunct="0"/>
            <a:r>
              <a:rPr lang="en-CA" sz="1600" dirty="0"/>
              <a:t>The  last non-zero position and DC only conditions to code LFNST index are unchanged compared to VTM6</a:t>
            </a:r>
          </a:p>
          <a:p>
            <a:pPr lvl="0" hangingPunct="0"/>
            <a:endParaRPr lang="en-US" sz="1600" dirty="0"/>
          </a:p>
          <a:p>
            <a:pPr lvl="0" hangingPunct="0"/>
            <a:r>
              <a:rPr lang="en-CA" sz="1600" dirty="0"/>
              <a:t>LFNST index  first bin uses duplicated CABAC contexts based on the use of ISP in considered CU</a:t>
            </a:r>
          </a:p>
          <a:p>
            <a:pPr lvl="0" hangingPunct="0"/>
            <a:endParaRPr lang="en-US" sz="1600" dirty="0"/>
          </a:p>
          <a:p>
            <a:pPr lvl="0" hangingPunct="0"/>
            <a:r>
              <a:rPr lang="en-CA" sz="1600" dirty="0"/>
              <a:t>If LFNST is active in a given ISP CU, then it applies to every TU in that CU. </a:t>
            </a:r>
            <a:endParaRPr lang="en-US" sz="1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52998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692C-4660-4513-A06D-EBE177564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Results</a:t>
            </a:r>
            <a:r>
              <a:rPr lang="fr-FR" dirty="0"/>
              <a:t> of </a:t>
            </a:r>
            <a:r>
              <a:rPr lang="fr-FR" dirty="0" err="1"/>
              <a:t>method</a:t>
            </a:r>
            <a:r>
              <a:rPr lang="fr-FR" dirty="0"/>
              <a:t> 2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506FBF-A013-47D3-9F52-53D0A02FFB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7A3229-84FA-4601-82CB-7CB26469B4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D59470-6FCE-4817-98BC-043B4EC5F43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12692" y="836263"/>
            <a:ext cx="8731307" cy="3529317"/>
          </a:xfrm>
        </p:spPr>
        <p:txBody>
          <a:bodyPr/>
          <a:lstStyle/>
          <a:p>
            <a:r>
              <a:rPr lang="fr-FR" b="1" dirty="0"/>
              <a:t>Performances over VTM-6.0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734D04-28AF-41F8-93F8-951AC6569F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3744" y="1841183"/>
            <a:ext cx="4241990" cy="172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3505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396FB-5923-40B2-AA17-B685F6254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DFE16-8CF4-4B47-B930-4590753E946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 hangingPunct="0">
              <a:buNone/>
            </a:pPr>
            <a:r>
              <a:rPr lang="en-CA" dirty="0"/>
              <a:t>Proposed to allow the combined use of LFNST and ISP</a:t>
            </a:r>
            <a:endParaRPr lang="en-CA" dirty="0">
              <a:highlight>
                <a:srgbClr val="FFFF00"/>
              </a:highlight>
            </a:endParaRPr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r>
              <a:rPr lang="en-CA" dirty="0"/>
              <a:t>Unifies the design of VVC </a:t>
            </a:r>
            <a:r>
              <a:rPr lang="en-CA" dirty="0" err="1"/>
              <a:t>w.r.t.</a:t>
            </a:r>
            <a:r>
              <a:rPr lang="en-CA" dirty="0"/>
              <a:t> LFNST interaction with other tools</a:t>
            </a:r>
          </a:p>
          <a:p>
            <a:pPr marL="0" indent="0" hangingPunct="0">
              <a:buNone/>
            </a:pPr>
            <a:endParaRPr lang="en-CA" dirty="0"/>
          </a:p>
          <a:p>
            <a:pPr marL="0" indent="0" hangingPunct="0">
              <a:buNone/>
            </a:pPr>
            <a:r>
              <a:rPr lang="en-CA" dirty="0"/>
              <a:t>Coding efficiency:</a:t>
            </a:r>
          </a:p>
          <a:p>
            <a:pPr lvl="1" hangingPunct="0"/>
            <a:r>
              <a:rPr lang="en-CA" dirty="0"/>
              <a:t>Slight gain in every class in RA, limited impact in AI. </a:t>
            </a:r>
          </a:p>
          <a:p>
            <a:pPr lvl="1" hangingPunct="0"/>
            <a:r>
              <a:rPr lang="en-CA" dirty="0"/>
              <a:t>BD-rate improved in the currently running method 2</a:t>
            </a:r>
          </a:p>
          <a:p>
            <a:pPr lvl="1" hangingPunct="0"/>
            <a:endParaRPr lang="en-CA" dirty="0"/>
          </a:p>
          <a:p>
            <a:pPr lvl="1" hangingPunct="0"/>
            <a:r>
              <a:rPr lang="en-CA" dirty="0"/>
              <a:t>May provide coding efficiency improvement with a better adapted RDO</a:t>
            </a:r>
          </a:p>
          <a:p>
            <a:pPr lvl="2" hangingPunct="0"/>
            <a:r>
              <a:rPr lang="fr-FR" dirty="0" err="1"/>
              <a:t>See</a:t>
            </a:r>
            <a:r>
              <a:rPr lang="fr-FR" dirty="0"/>
              <a:t> JVET-P0392</a:t>
            </a:r>
            <a:endParaRPr lang="en-US" dirty="0"/>
          </a:p>
          <a:p>
            <a:pPr lvl="1" hangingPunct="0"/>
            <a:endParaRPr lang="en-US" dirty="0"/>
          </a:p>
          <a:p>
            <a:pPr marL="0" indent="0" hangingPunct="0">
              <a:buNone/>
            </a:pPr>
            <a:r>
              <a:rPr lang="en-US" dirty="0"/>
              <a:t>Thanks to HHI for cross-checking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D2113C-B9FA-4971-BFD9-30ACA03DE2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37BED9-A99B-4635-BB23-521D3BCD97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6353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13455</TotalTime>
  <Words>390</Words>
  <Application>Microsoft Office PowerPoint</Application>
  <PresentationFormat>On-screen Show (16:9)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Motivation</vt:lpstr>
      <vt:lpstr>Proposal description</vt:lpstr>
      <vt:lpstr>Results</vt:lpstr>
      <vt:lpstr>Method 2 proposed</vt:lpstr>
      <vt:lpstr>Results of method 2</vt:lpstr>
      <vt:lpstr>Conclusion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1102</cp:revision>
  <cp:lastPrinted>2018-02-07T16:54:36Z</cp:lastPrinted>
  <dcterms:created xsi:type="dcterms:W3CDTF">2015-05-07T16:31:13Z</dcterms:created>
  <dcterms:modified xsi:type="dcterms:W3CDTF">2019-10-04T13:11:22Z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