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3" r:id="rId2"/>
  </p:sldMasterIdLst>
  <p:notesMasterIdLst>
    <p:notesMasterId r:id="rId8"/>
  </p:notesMasterIdLst>
  <p:handoutMasterIdLst>
    <p:handoutMasterId r:id="rId9"/>
  </p:handoutMasterIdLst>
  <p:sldIdLst>
    <p:sldId id="256" r:id="rId3"/>
    <p:sldId id="384" r:id="rId4"/>
    <p:sldId id="396" r:id="rId5"/>
    <p:sldId id="387" r:id="rId6"/>
    <p:sldId id="392" r:id="rId7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84"/>
            <p14:sldId id="396"/>
            <p14:sldId id="387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DC128C-465A-4CEF-9CF0-7D0F01BBE39D}" v="72" dt="2019-10-03T09:31:54.656"/>
    <p1510:client id="{F2031EF1-07B3-47A9-8248-AFD3300A779F}" v="6" dt="2019-10-03T07:34:59.7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 autoAdjust="0"/>
    <p:restoredTop sz="96353" autoAdjust="0"/>
  </p:normalViewPr>
  <p:slideViewPr>
    <p:cSldViewPr snapToGrid="0">
      <p:cViewPr varScale="1">
        <p:scale>
          <a:sx n="82" d="100"/>
          <a:sy n="82" d="100"/>
        </p:scale>
        <p:origin x="96" y="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2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 dirty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2019-10-03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 descr="logo-f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9505" y="6560419"/>
            <a:ext cx="1194495" cy="3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5798" y="2172865"/>
            <a:ext cx="7182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ko-KR" sz="32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Non-CE4:</a:t>
            </a:r>
            <a:b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BCW</a:t>
            </a:r>
            <a:r>
              <a:rPr lang="ko-KR" altLang="en-US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clean-up</a:t>
            </a:r>
            <a:r>
              <a:rPr lang="ko-KR" altLang="en-US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 </a:t>
            </a:r>
            <a:b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for</a:t>
            </a:r>
            <a:r>
              <a:rPr lang="ko-KR" altLang="en-US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weight</a:t>
            </a:r>
            <a:r>
              <a:rPr lang="ko-KR" altLang="en-US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signalling</a:t>
            </a:r>
            <a:endParaRPr lang="ko-KR" altLang="en-US" sz="4000" b="1" dirty="0">
              <a:solidFill>
                <a:schemeClr val="bg1"/>
              </a:solidFill>
              <a:latin typeface="Arial Narrow" panose="020B0606020202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JVET-P0317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16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Oct. 2019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Jihoon Do, Jae-Gon Kim (KAU)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 Lee, Jungwon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7D639-B38E-4B5D-912C-027F46FE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I. Introduction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217878" cy="5105400"/>
              </a:xfrm>
            </p:spPr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CA" altLang="ko-KR" dirty="0"/>
                  <a:t>BCW weights are restricted depending 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NoBackwardPredFlag</m:t>
                    </m:r>
                  </m:oMath>
                </a14:m>
                <a:endParaRPr lang="en-US" altLang="ko-KR" dirty="0">
                  <a:latin typeface="Arial Narrow" panose="020B0606020202030204" pitchFamily="34" charset="0"/>
                </a:endParaRPr>
              </a:p>
              <a:p>
                <a:pPr lvl="1">
                  <a:spcBef>
                    <a:spcPts val="300"/>
                  </a:spcBef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NoBackwardPredFlag</m:t>
                    </m:r>
                  </m:oMath>
                </a14:m>
                <a:r>
                  <a:rPr lang="en-CA" altLang="ko-KR" dirty="0"/>
                  <a:t> </a:t>
                </a:r>
                <a:r>
                  <a:rPr lang="en-US" altLang="ko-KR" dirty="0"/>
                  <a:t>indicates if</a:t>
                </a:r>
                <a:r>
                  <a:rPr lang="en-CA" altLang="ko-KR" dirty="0"/>
                  <a:t> there is no future picture in the display order among the reference pictures</a:t>
                </a:r>
              </a:p>
              <a:p>
                <a:pPr>
                  <a:spcBef>
                    <a:spcPts val="300"/>
                  </a:spcBef>
                </a:pPr>
                <a:r>
                  <a:rPr lang="en-CA" altLang="ko-KR" dirty="0"/>
                  <a:t>Issues on the parsing of bcw_idx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/>
                  <a:t>Normative restriction on the possible weights can violate the decoding flexibility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>
                    <a:latin typeface="Cambria Math" panose="02040503050406030204" pitchFamily="18" charset="0"/>
                  </a:rPr>
                  <a:t>NoBackwardPredFlag</a:t>
                </a:r>
                <a:r>
                  <a:rPr lang="en-CA" altLang="ko-KR" dirty="0"/>
                  <a:t> may cause a dependency</a:t>
                </a:r>
              </a:p>
            </p:txBody>
          </p:sp>
        </mc:Choice>
        <mc:Fallback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217878" cy="5105400"/>
              </a:xfrm>
              <a:blipFill>
                <a:blip r:embed="rId2"/>
                <a:stretch>
                  <a:fillRect l="-74" t="-477" r="-7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B357A87-6736-426E-93E2-F95785B99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51515"/>
              </p:ext>
            </p:extLst>
          </p:nvPr>
        </p:nvGraphicFramePr>
        <p:xfrm>
          <a:off x="879231" y="3900854"/>
          <a:ext cx="7537940" cy="1981931"/>
        </p:xfrm>
        <a:graphic>
          <a:graphicData uri="http://schemas.openxmlformats.org/drawingml/2006/table">
            <a:tbl>
              <a:tblPr firstRow="1" firstCol="1" bandRow="1"/>
              <a:tblGrid>
                <a:gridCol w="1390930">
                  <a:extLst>
                    <a:ext uri="{9D8B030D-6E8A-4147-A177-3AD203B41FA5}">
                      <a16:colId xmlns:a16="http://schemas.microsoft.com/office/drawing/2014/main" val="2658744430"/>
                    </a:ext>
                  </a:extLst>
                </a:gridCol>
                <a:gridCol w="1255386">
                  <a:extLst>
                    <a:ext uri="{9D8B030D-6E8A-4147-A177-3AD203B41FA5}">
                      <a16:colId xmlns:a16="http://schemas.microsoft.com/office/drawing/2014/main" val="4210078768"/>
                    </a:ext>
                  </a:extLst>
                </a:gridCol>
                <a:gridCol w="2445812">
                  <a:extLst>
                    <a:ext uri="{9D8B030D-6E8A-4147-A177-3AD203B41FA5}">
                      <a16:colId xmlns:a16="http://schemas.microsoft.com/office/drawing/2014/main" val="1503150776"/>
                    </a:ext>
                  </a:extLst>
                </a:gridCol>
                <a:gridCol w="2445812">
                  <a:extLst>
                    <a:ext uri="{9D8B030D-6E8A-4147-A177-3AD203B41FA5}">
                      <a16:colId xmlns:a16="http://schemas.microsoft.com/office/drawing/2014/main" val="2373543048"/>
                    </a:ext>
                  </a:extLst>
                </a:gridCol>
              </a:tblGrid>
              <a:tr h="5198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bcw_idx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Weights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Code word</a:t>
                      </a:r>
                      <a:b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sz="1600" baseline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맑은 고딕" panose="020B0503020000020004" pitchFamily="50" charset="-127"/>
                          <a:cs typeface="Arial" pitchFamily="34" charset="0"/>
                        </a:rPr>
                        <a:t>NoBackwardPredFlag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== 1)</a:t>
                      </a:r>
                      <a:endParaRPr lang="ko-KR" sz="1600" dirty="0">
                        <a:effectLst/>
                        <a:latin typeface="Arial Narrow" panose="020B060602020203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Code word</a:t>
                      </a:r>
                      <a:b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sz="1600" kern="1200" baseline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맑은 고딕" panose="020B0503020000020004" pitchFamily="50" charset="-127"/>
                          <a:cs typeface="Arial" pitchFamily="34" charset="0"/>
                        </a:rPr>
                        <a:t>NoBackwardPredFlag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== 0)</a:t>
                      </a:r>
                      <a:endParaRPr lang="ko-KR" sz="1600" dirty="0">
                        <a:effectLst/>
                        <a:latin typeface="Arial Narrow" panose="020B060602020203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563941"/>
                  </a:ext>
                </a:extLst>
              </a:tr>
              <a:tr h="2924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603358"/>
                  </a:ext>
                </a:extLst>
              </a:tr>
              <a:tr h="2924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539164"/>
                  </a:ext>
                </a:extLst>
              </a:tr>
              <a:tr h="2924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80944"/>
                  </a:ext>
                </a:extLst>
              </a:tr>
              <a:tr h="2924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1110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Not allowed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86398"/>
                  </a:ext>
                </a:extLst>
              </a:tr>
              <a:tr h="2924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-2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1111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Not allowed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137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55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27D44D-CB25-492F-AACA-DA10661AB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II. Proposed Simplification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EF90228D-9F29-4049-B2C3-CF87B16D31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CA" altLang="ko-KR" dirty="0"/>
                  <a:t>Proposed clean-up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US" altLang="ko-KR" dirty="0"/>
                  <a:t>Removing the condition check of </a:t>
                </a:r>
                <a:r>
                  <a:rPr lang="en-US" altLang="ko-KR" dirty="0">
                    <a:latin typeface="Cambria Math" panose="02040503050406030204" pitchFamily="18" charset="0"/>
                  </a:rPr>
                  <a:t>NoBackwardPredFlag</a:t>
                </a:r>
                <a:r>
                  <a:rPr lang="en-US" altLang="ko-KR" dirty="0"/>
                  <a:t> at the parsing of bcw_idx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w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ko-KR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ko-KR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altLang="ko-KR">
                            <a:latin typeface="Cambria Math" panose="02040503050406030204" pitchFamily="18" charset="0"/>
                          </a:rPr>
                          <m:t>2, 3, 4, 5, 10</m:t>
                        </m:r>
                      </m:e>
                    </m:d>
                  </m:oMath>
                </a14:m>
                <a:r>
                  <a:rPr lang="en-US" altLang="ko-KR" dirty="0"/>
                  <a:t>)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/>
                  <a:t>The adjustment on the number of available weights could be handled non-normatively</a:t>
                </a:r>
                <a:endParaRPr lang="ko-KR" altLang="en-US" dirty="0"/>
              </a:p>
            </p:txBody>
          </p:sp>
        </mc:Choice>
        <mc:Fallback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EF90228D-9F29-4049-B2C3-CF87B16D31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" t="-477" r="-7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9552D98D-8FE4-4A46-B327-C0F837ED7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088367"/>
              </p:ext>
            </p:extLst>
          </p:nvPr>
        </p:nvGraphicFramePr>
        <p:xfrm>
          <a:off x="836187" y="3345180"/>
          <a:ext cx="7602417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2568212">
                  <a:extLst>
                    <a:ext uri="{9D8B030D-6E8A-4147-A177-3AD203B41FA5}">
                      <a16:colId xmlns:a16="http://schemas.microsoft.com/office/drawing/2014/main" val="1060101716"/>
                    </a:ext>
                  </a:extLst>
                </a:gridCol>
                <a:gridCol w="851235">
                  <a:extLst>
                    <a:ext uri="{9D8B030D-6E8A-4147-A177-3AD203B41FA5}">
                      <a16:colId xmlns:a16="http://schemas.microsoft.com/office/drawing/2014/main" val="3317364664"/>
                    </a:ext>
                  </a:extLst>
                </a:gridCol>
                <a:gridCol w="795746">
                  <a:extLst>
                    <a:ext uri="{9D8B030D-6E8A-4147-A177-3AD203B41FA5}">
                      <a16:colId xmlns:a16="http://schemas.microsoft.com/office/drawing/2014/main" val="4275356783"/>
                    </a:ext>
                  </a:extLst>
                </a:gridCol>
                <a:gridCol w="795746">
                  <a:extLst>
                    <a:ext uri="{9D8B030D-6E8A-4147-A177-3AD203B41FA5}">
                      <a16:colId xmlns:a16="http://schemas.microsoft.com/office/drawing/2014/main" val="2548643526"/>
                    </a:ext>
                  </a:extLst>
                </a:gridCol>
                <a:gridCol w="863826">
                  <a:extLst>
                    <a:ext uri="{9D8B030D-6E8A-4147-A177-3AD203B41FA5}">
                      <a16:colId xmlns:a16="http://schemas.microsoft.com/office/drawing/2014/main" val="3428988752"/>
                    </a:ext>
                  </a:extLst>
                </a:gridCol>
                <a:gridCol w="863826">
                  <a:extLst>
                    <a:ext uri="{9D8B030D-6E8A-4147-A177-3AD203B41FA5}">
                      <a16:colId xmlns:a16="http://schemas.microsoft.com/office/drawing/2014/main" val="1849930231"/>
                    </a:ext>
                  </a:extLst>
                </a:gridCol>
                <a:gridCol w="863826">
                  <a:extLst>
                    <a:ext uri="{9D8B030D-6E8A-4147-A177-3AD203B41FA5}">
                      <a16:colId xmlns:a16="http://schemas.microsoft.com/office/drawing/2014/main" val="183892366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binIdx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0235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  5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43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bcw_idx[ ][ ]</a:t>
                      </a:r>
                      <a:b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NoBackwardPredFlag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= = 0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46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bcw_idx[ ][ ] </a:t>
                      </a:r>
                      <a:b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NoBackwardPredFlag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= = 1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2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523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48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r>
              <a:rPr lang="en-US" altLang="ko-KR" dirty="0"/>
              <a:t>Anchor: VTM6.0 with CTC, Test: anchor + proposed method</a:t>
            </a:r>
          </a:p>
          <a:p>
            <a:r>
              <a:rPr lang="en-CA" altLang="ko-KR" dirty="0"/>
              <a:t>The algorithm for weight searching in VTM6 is not changed</a:t>
            </a:r>
          </a:p>
          <a:p>
            <a:pPr lvl="1"/>
            <a:r>
              <a:rPr lang="en-CA" altLang="ko-KR" dirty="0"/>
              <a:t>3 weights are searched in RA (the same as in VTM6)</a:t>
            </a:r>
            <a:endParaRPr lang="en-US" altLang="ko-KR" dirty="0"/>
          </a:p>
          <a:p>
            <a:endParaRPr lang="en-US" altLang="ko-KR" b="1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377766E8-F54E-4252-BFD7-1A0B2FEE0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53248"/>
              </p:ext>
            </p:extLst>
          </p:nvPr>
        </p:nvGraphicFramePr>
        <p:xfrm>
          <a:off x="1953846" y="2667733"/>
          <a:ext cx="4978400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419141853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70946113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74118031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24634789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7142922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461231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158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416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806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94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69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227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980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473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180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444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551516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7BF996CD-750E-4F90-8677-3BB387815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79515"/>
              </p:ext>
            </p:extLst>
          </p:nvPr>
        </p:nvGraphicFramePr>
        <p:xfrm>
          <a:off x="1953846" y="4624754"/>
          <a:ext cx="4978400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252374172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48961535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93694085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7511177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43005930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501618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753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51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494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972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259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64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541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915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531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027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2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63F2CB3-323C-45E6-8501-2E8AC676A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93608" cy="5105400"/>
          </a:xfrm>
        </p:spPr>
        <p:txBody>
          <a:bodyPr/>
          <a:lstStyle/>
          <a:p>
            <a:r>
              <a:rPr lang="en-CA" altLang="ko-KR" dirty="0"/>
              <a:t>The proposed clean-up</a:t>
            </a:r>
          </a:p>
          <a:p>
            <a:pPr lvl="1"/>
            <a:r>
              <a:rPr lang="en-CA" altLang="ko-KR" dirty="0"/>
              <a:t>It presents a clean-up design for the syntax of BCW which removes the condition check of </a:t>
            </a:r>
            <a:r>
              <a:rPr lang="en-CA" altLang="ko-KR" dirty="0">
                <a:latin typeface="Cambria Math" panose="02040503050406030204" pitchFamily="18" charset="0"/>
              </a:rPr>
              <a:t>NoBackwardPredFlag </a:t>
            </a:r>
            <a:r>
              <a:rPr lang="en-CA" altLang="ko-KR" dirty="0"/>
              <a:t>at the parsing of bcw_idx</a:t>
            </a:r>
          </a:p>
          <a:p>
            <a:pPr lvl="1"/>
            <a:r>
              <a:rPr lang="en-CA" altLang="ko-KR" dirty="0"/>
              <a:t>It resolves the flexibility and latency issues of BCW with negligible loss</a:t>
            </a:r>
          </a:p>
          <a:p>
            <a:pPr marL="0" indent="0">
              <a:buNone/>
            </a:pPr>
            <a:endParaRPr lang="en-CA" altLang="ko-KR" dirty="0"/>
          </a:p>
          <a:p>
            <a:r>
              <a:rPr lang="en-CA" altLang="ko-KR" dirty="0"/>
              <a:t>Experimental results show that 0.02% and 0.00% luma BD-rate performance for RA and LDB, respectively, in the proposed method</a:t>
            </a:r>
          </a:p>
          <a:p>
            <a:endParaRPr lang="en-CA" altLang="ko-KR" dirty="0"/>
          </a:p>
          <a:p>
            <a:r>
              <a:rPr lang="en-US" altLang="ko-KR" dirty="0"/>
              <a:t>It is recommended to consider the proposed method in the next VTM</a:t>
            </a:r>
            <a:endParaRPr lang="en-CA" altLang="ko-KR" dirty="0"/>
          </a:p>
        </p:txBody>
      </p:sp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477</Words>
  <Application>Microsoft Office PowerPoint</Application>
  <PresentationFormat>화면 슬라이드 쇼(4:3)</PresentationFormat>
  <Paragraphs>185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6" baseType="lpstr">
      <vt:lpstr>굴림</vt:lpstr>
      <vt:lpstr>맑은 고딕</vt:lpstr>
      <vt:lpstr>Arial</vt:lpstr>
      <vt:lpstr>Arial Narrow</vt:lpstr>
      <vt:lpstr>Cambria Math</vt:lpstr>
      <vt:lpstr>Symbol</vt:lpstr>
      <vt:lpstr>Times New Roman</vt:lpstr>
      <vt:lpstr>Wingdings</vt:lpstr>
      <vt:lpstr>1_모자이크</vt:lpstr>
      <vt:lpstr>2_모자이크</vt:lpstr>
      <vt:lpstr>Image</vt:lpstr>
      <vt:lpstr>PowerPoint 프레젠테이션</vt:lpstr>
      <vt:lpstr>I. Introduction</vt:lpstr>
      <vt:lpstr>II. Proposed Simplification</vt:lpstr>
      <vt:lpstr>III. Experimental Results</vt:lpstr>
      <vt:lpstr>IV.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2019-10-03T09:34:11Z</dcterms:modified>
</cp:coreProperties>
</file>