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38" r:id="rId1"/>
  </p:sldMasterIdLst>
  <p:notesMasterIdLst>
    <p:notesMasterId r:id="rId15"/>
  </p:notesMasterIdLst>
  <p:handoutMasterIdLst>
    <p:handoutMasterId r:id="rId16"/>
  </p:handoutMasterIdLst>
  <p:sldIdLst>
    <p:sldId id="256" r:id="rId2"/>
    <p:sldId id="341" r:id="rId3"/>
    <p:sldId id="348" r:id="rId4"/>
    <p:sldId id="342" r:id="rId5"/>
    <p:sldId id="347" r:id="rId6"/>
    <p:sldId id="346" r:id="rId7"/>
    <p:sldId id="350" r:id="rId8"/>
    <p:sldId id="352" r:id="rId9"/>
    <p:sldId id="353" r:id="rId10"/>
    <p:sldId id="354" r:id="rId11"/>
    <p:sldId id="351" r:id="rId12"/>
    <p:sldId id="331" r:id="rId13"/>
    <p:sldId id="355" r:id="rId14"/>
  </p:sldIdLst>
  <p:sldSz cx="12192000" cy="6858000"/>
  <p:notesSz cx="7099300" cy="10234613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1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thias Wien" initials="mwi" lastIdx="4" clrIdx="0">
    <p:extLst>
      <p:ext uri="{19B8F6BF-5375-455C-9EA6-DF929625EA0E}">
        <p15:presenceInfo xmlns:p15="http://schemas.microsoft.com/office/powerpoint/2012/main" userId="Mathias Wien" providerId="None"/>
      </p:ext>
    </p:extLst>
  </p:cmAuthor>
  <p:cmAuthor id="2" name="Max Bläser" initials="MB" lastIdx="2" clrIdx="1">
    <p:extLst>
      <p:ext uri="{19B8F6BF-5375-455C-9EA6-DF929625EA0E}">
        <p15:presenceInfo xmlns:p15="http://schemas.microsoft.com/office/powerpoint/2012/main" userId="6670f4aadfb6528b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Helle Formatvorlag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4" autoAdjust="0"/>
    <p:restoredTop sz="94660"/>
  </p:normalViewPr>
  <p:slideViewPr>
    <p:cSldViewPr snapToGrid="0" showGuides="1">
      <p:cViewPr>
        <p:scale>
          <a:sx n="110" d="100"/>
          <a:sy n="110" d="100"/>
        </p:scale>
        <p:origin x="666" y="78"/>
      </p:cViewPr>
      <p:guideLst>
        <p:guide orient="horz" pos="81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69" d="100"/>
          <a:sy n="69" d="100"/>
        </p:scale>
        <p:origin x="4176" y="7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4021138" y="0"/>
            <a:ext cx="3076575" cy="51276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B76EB8B4-EA2E-4415-A494-DC2AD88C606F}" type="datetimeFigureOut">
              <a:rPr lang="de-DE" altLang="de-DE"/>
              <a:pPr>
                <a:defRPr/>
              </a:pPr>
              <a:t>01.10.2019</a:t>
            </a:fld>
            <a:endParaRPr lang="de-DE" alt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000"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4021138" y="9721850"/>
            <a:ext cx="3076575" cy="51276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60426418-DCF4-4BF5-BA89-616676F10DB3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63750804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000"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4021138" y="0"/>
            <a:ext cx="3076575" cy="51276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05007A59-3A8A-4D4B-BC06-264B1457569D}" type="datetimeFigureOut">
              <a:rPr lang="de-DE" altLang="de-DE"/>
              <a:pPr>
                <a:defRPr/>
              </a:pPr>
              <a:t>01.10.2019</a:t>
            </a:fld>
            <a:endParaRPr lang="de-DE" alt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79425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de-DE" noProof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709613" y="4926013"/>
            <a:ext cx="5680075" cy="40290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noProof="0"/>
              <a:t>Textmasterformat bearbeiten</a:t>
            </a:r>
          </a:p>
          <a:p>
            <a:pPr lvl="1"/>
            <a:r>
              <a:rPr lang="de-DE" altLang="de-DE" noProof="0"/>
              <a:t>Zweite Ebene</a:t>
            </a:r>
          </a:p>
          <a:p>
            <a:pPr lvl="2"/>
            <a:r>
              <a:rPr lang="de-DE" altLang="de-DE" noProof="0"/>
              <a:t>Dritte Ebene</a:t>
            </a:r>
          </a:p>
          <a:p>
            <a:pPr lvl="3"/>
            <a:r>
              <a:rPr lang="de-DE" altLang="de-DE" noProof="0"/>
              <a:t>Vierte Ebene</a:t>
            </a:r>
          </a:p>
          <a:p>
            <a:pPr lvl="4"/>
            <a:r>
              <a:rPr lang="de-DE" altLang="de-DE" noProof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000"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4021138" y="9721850"/>
            <a:ext cx="3076575" cy="51276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A1238FF8-EB10-4855-849F-EC74DDE7D7DF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79572286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ＭＳ Ｐゴシック" charset="0"/>
        <a:cs typeface="Arial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Arial" charset="0"/>
        <a:cs typeface="Arial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Arial" charset="0"/>
        <a:cs typeface="Arial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Arial" charset="0"/>
        <a:cs typeface="Arial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Arial" charset="0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Gerader Verbinder 7"/>
          <p:cNvCxnSpPr/>
          <p:nvPr/>
        </p:nvCxnSpPr>
        <p:spPr>
          <a:xfrm>
            <a:off x="360363" y="6040438"/>
            <a:ext cx="114839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384000" y="1893239"/>
            <a:ext cx="11484000" cy="540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32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384000" y="2980800"/>
            <a:ext cx="11484000" cy="1655762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2159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Tx/>
              <a:buFont typeface="Arial" panose="020B0604020202020204" pitchFamily="34" charset="0"/>
              <a:buNone/>
              <a:tabLst>
                <a:tab pos="215900" algn="l"/>
              </a:tabLst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1756" y="6040438"/>
            <a:ext cx="2653833" cy="817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8600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Aufzählung_no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platzhalter 11"/>
          <p:cNvSpPr>
            <a:spLocks noGrp="1"/>
          </p:cNvSpPr>
          <p:nvPr>
            <p:ph type="body" sz="quarter" idx="13"/>
          </p:nvPr>
        </p:nvSpPr>
        <p:spPr>
          <a:xfrm>
            <a:off x="373038" y="1152000"/>
            <a:ext cx="11484000" cy="44487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2300"/>
              </a:lnSpc>
              <a:defRPr sz="1800"/>
            </a:lvl1pPr>
            <a:lvl2pPr>
              <a:lnSpc>
                <a:spcPts val="2300"/>
              </a:lnSpc>
              <a:defRPr sz="1800"/>
            </a:lvl2pPr>
            <a:lvl3pPr>
              <a:lnSpc>
                <a:spcPts val="2300"/>
              </a:lnSpc>
              <a:defRPr sz="1800"/>
            </a:lvl3pPr>
            <a:lvl4pPr>
              <a:lnSpc>
                <a:spcPts val="2300"/>
              </a:lnSpc>
              <a:defRPr sz="1800"/>
            </a:lvl4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84000" y="201600"/>
            <a:ext cx="11484000" cy="5436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183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_mittig, horizontale Li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Gerader Verbinder 7"/>
          <p:cNvCxnSpPr/>
          <p:nvPr/>
        </p:nvCxnSpPr>
        <p:spPr>
          <a:xfrm>
            <a:off x="392113" y="3036888"/>
            <a:ext cx="114839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384000" y="2487600"/>
            <a:ext cx="11484000" cy="540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32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384000" y="3196800"/>
            <a:ext cx="11484000" cy="165576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Formatvorlage des Untertitelmasters durch Klicken bearbeiten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1756" y="6040438"/>
            <a:ext cx="2653833" cy="817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16560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Aufzähl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platzhalter 11"/>
          <p:cNvSpPr>
            <a:spLocks noGrp="1"/>
          </p:cNvSpPr>
          <p:nvPr>
            <p:ph type="body" sz="quarter" idx="13"/>
          </p:nvPr>
        </p:nvSpPr>
        <p:spPr>
          <a:xfrm>
            <a:off x="373038" y="1684800"/>
            <a:ext cx="11484000" cy="31932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2300"/>
              </a:lnSpc>
              <a:defRPr sz="1800"/>
            </a:lvl1pPr>
            <a:lvl2pPr>
              <a:lnSpc>
                <a:spcPts val="2300"/>
              </a:lnSpc>
              <a:defRPr sz="1800"/>
            </a:lvl2pPr>
            <a:lvl3pPr>
              <a:lnSpc>
                <a:spcPts val="2300"/>
              </a:lnSpc>
              <a:defRPr sz="1800"/>
            </a:lvl3pPr>
            <a:lvl4pPr>
              <a:lnSpc>
                <a:spcPts val="2300"/>
              </a:lnSpc>
              <a:defRPr sz="1800"/>
            </a:lvl4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84000" y="201600"/>
            <a:ext cx="11484000" cy="5436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84000" y="1152000"/>
            <a:ext cx="11484000" cy="252000"/>
          </a:xfrm>
          <a:prstGeom prst="rect">
            <a:avLst/>
          </a:prstGeom>
          <a:noFill/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000" b="1" i="0"/>
            </a:lvl1pPr>
            <a:lvl2pPr marL="216000" indent="180000">
              <a:buClr>
                <a:schemeClr val="tx2"/>
              </a:buClr>
              <a:defRPr sz="1800"/>
            </a:lvl2pPr>
            <a:lvl3pPr marL="432000" indent="180000">
              <a:buClr>
                <a:schemeClr val="tx2"/>
              </a:buClr>
              <a:buFont typeface="Symbol" panose="05050102010706020507" pitchFamily="18" charset="2"/>
              <a:buChar char="-"/>
              <a:defRPr sz="1600"/>
            </a:lvl3pPr>
            <a:lvl4pPr marL="648000" indent="180000">
              <a:buClr>
                <a:schemeClr val="tx2"/>
              </a:buClr>
              <a:buFont typeface="Wingdings" panose="05000000000000000000" pitchFamily="2" charset="2"/>
              <a:buChar char="§"/>
              <a:defRPr sz="1600"/>
            </a:lvl4pPr>
            <a:lvl5pPr marL="864000" indent="180000">
              <a:buClr>
                <a:schemeClr val="tx2"/>
              </a:buClr>
              <a:buFont typeface="Arial" panose="020B0604020202020204" pitchFamily="34" charset="0"/>
              <a:buChar char="-"/>
              <a:defRPr sz="1600"/>
            </a:lvl5pPr>
          </a:lstStyle>
          <a:p>
            <a:pPr lvl="0"/>
            <a:r>
              <a:rPr lang="de-DE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7570749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Text_no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4000" y="201600"/>
            <a:ext cx="11484000" cy="5436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2"/>
          </p:nvPr>
        </p:nvSpPr>
        <p:spPr>
          <a:xfrm>
            <a:off x="383117" y="1152001"/>
            <a:ext cx="11484000" cy="428406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300"/>
              </a:lnSpc>
              <a:buFontTx/>
              <a:buNone/>
              <a:defRPr/>
            </a:lvl1pPr>
          </a:lstStyle>
          <a:p>
            <a:pPr lvl="0"/>
            <a:r>
              <a:rPr lang="de-DE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5929263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halt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4000" y="201600"/>
            <a:ext cx="11484000" cy="5436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4000" y="1152000"/>
            <a:ext cx="11484000" cy="252000"/>
          </a:xfrm>
          <a:prstGeom prst="rect">
            <a:avLst/>
          </a:prstGeom>
          <a:noFill/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000" b="1" i="0"/>
            </a:lvl1pPr>
            <a:lvl2pPr marL="216000" indent="180000">
              <a:buClr>
                <a:schemeClr val="tx2"/>
              </a:buClr>
              <a:defRPr sz="1800"/>
            </a:lvl2pPr>
            <a:lvl3pPr marL="432000" indent="180000">
              <a:buClr>
                <a:schemeClr val="tx2"/>
              </a:buClr>
              <a:buFont typeface="Symbol" panose="05050102010706020507" pitchFamily="18" charset="2"/>
              <a:buChar char="-"/>
              <a:defRPr sz="1600"/>
            </a:lvl3pPr>
            <a:lvl4pPr marL="648000" indent="180000">
              <a:buClr>
                <a:schemeClr val="tx2"/>
              </a:buClr>
              <a:buFont typeface="Wingdings" panose="05000000000000000000" pitchFamily="2" charset="2"/>
              <a:buChar char="§"/>
              <a:defRPr sz="1600"/>
            </a:lvl4pPr>
            <a:lvl5pPr marL="864000" indent="180000">
              <a:buClr>
                <a:schemeClr val="tx2"/>
              </a:buClr>
              <a:buFont typeface="Arial" panose="020B0604020202020204" pitchFamily="34" charset="0"/>
              <a:buChar char="-"/>
              <a:defRPr sz="1600"/>
            </a:lvl5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2"/>
          </p:nvPr>
        </p:nvSpPr>
        <p:spPr>
          <a:xfrm>
            <a:off x="383117" y="1684801"/>
            <a:ext cx="11484000" cy="37512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300"/>
              </a:lnSpc>
              <a:buFontTx/>
              <a:buNone/>
              <a:defRPr/>
            </a:lvl1pPr>
          </a:lstStyle>
          <a:p>
            <a:pPr lvl="0"/>
            <a:r>
              <a:rPr lang="de-DE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405803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Diagramm_no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iagrammplatzhalter 8"/>
          <p:cNvSpPr>
            <a:spLocks noGrp="1"/>
          </p:cNvSpPr>
          <p:nvPr>
            <p:ph type="chart" sz="quarter" idx="13"/>
          </p:nvPr>
        </p:nvSpPr>
        <p:spPr>
          <a:xfrm>
            <a:off x="383117" y="1152000"/>
            <a:ext cx="11484000" cy="4165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2300"/>
              </a:lnSpc>
              <a:defRPr/>
            </a:lvl1pPr>
          </a:lstStyle>
          <a:p>
            <a:pPr lvl="0"/>
            <a:r>
              <a:rPr lang="de-DE" noProof="0"/>
              <a:t>Diagramm durch Klicken auf Symbol hinzufügen</a:t>
            </a:r>
            <a:endParaRPr lang="de-DE" noProof="0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84000" y="201600"/>
            <a:ext cx="11484000" cy="5436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34726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halt_Diagram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platzhalter 24"/>
          <p:cNvSpPr>
            <a:spLocks noGrp="1"/>
          </p:cNvSpPr>
          <p:nvPr>
            <p:ph type="body" sz="quarter" idx="11"/>
          </p:nvPr>
        </p:nvSpPr>
        <p:spPr>
          <a:xfrm>
            <a:off x="384000" y="1152000"/>
            <a:ext cx="11484000" cy="25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000" b="1"/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9" name="Diagrammplatzhalter 8"/>
          <p:cNvSpPr>
            <a:spLocks noGrp="1"/>
          </p:cNvSpPr>
          <p:nvPr>
            <p:ph type="chart" sz="quarter" idx="13"/>
          </p:nvPr>
        </p:nvSpPr>
        <p:spPr>
          <a:xfrm>
            <a:off x="383117" y="1684800"/>
            <a:ext cx="11484000" cy="36322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2300"/>
              </a:lnSpc>
              <a:defRPr/>
            </a:lvl1pPr>
          </a:lstStyle>
          <a:p>
            <a:pPr lvl="0"/>
            <a:r>
              <a:rPr lang="de-DE" noProof="0"/>
              <a:t>Diagramm durch Klicken auf Symbol hinzufügen</a:t>
            </a:r>
            <a:endParaRPr lang="de-DE" noProof="0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84000" y="201600"/>
            <a:ext cx="11484000" cy="5436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70430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bschluss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382588" y="2487613"/>
            <a:ext cx="11483975" cy="1079500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lnSpc>
                <a:spcPct val="90000"/>
              </a:lnSpc>
              <a:defRPr/>
            </a:pPr>
            <a:r>
              <a:rPr lang="de-DE" altLang="de-DE" sz="3200" b="1">
                <a:solidFill>
                  <a:schemeClr val="tx2"/>
                </a:solidFill>
              </a:rPr>
              <a:t>Vielen Dank</a:t>
            </a:r>
            <a:br>
              <a:rPr lang="de-DE" altLang="de-DE" sz="3200" b="1">
                <a:solidFill>
                  <a:schemeClr val="tx2"/>
                </a:solidFill>
              </a:rPr>
            </a:br>
            <a:r>
              <a:rPr lang="de-DE" altLang="de-DE" sz="3200" b="1">
                <a:solidFill>
                  <a:schemeClr val="tx2"/>
                </a:solidFill>
              </a:rPr>
              <a:t>für Ihre Aufmerksamkeit</a:t>
            </a:r>
            <a:endParaRPr lang="en-US" altLang="de-DE" sz="3200" b="1">
              <a:solidFill>
                <a:schemeClr val="tx2"/>
              </a:solidFill>
            </a:endParaRPr>
          </a:p>
        </p:txBody>
      </p:sp>
      <p:cxnSp>
        <p:nvCxnSpPr>
          <p:cNvPr id="5" name="Gerader Verbinder 11"/>
          <p:cNvCxnSpPr/>
          <p:nvPr/>
        </p:nvCxnSpPr>
        <p:spPr>
          <a:xfrm>
            <a:off x="360363" y="6040438"/>
            <a:ext cx="114839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platzhalter 24"/>
          <p:cNvSpPr>
            <a:spLocks noGrp="1"/>
          </p:cNvSpPr>
          <p:nvPr>
            <p:ph type="body" sz="quarter" idx="11"/>
          </p:nvPr>
        </p:nvSpPr>
        <p:spPr>
          <a:xfrm>
            <a:off x="384000" y="3988800"/>
            <a:ext cx="11484000" cy="1656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 b="0"/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de-DE"/>
              <a:t>Textmasterformat bearbeiten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1756" y="6040438"/>
            <a:ext cx="2653833" cy="817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39504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/>
          <p:cNvSpPr txBox="1">
            <a:spLocks/>
          </p:cNvSpPr>
          <p:nvPr/>
        </p:nvSpPr>
        <p:spPr>
          <a:xfrm>
            <a:off x="857250" y="6227763"/>
            <a:ext cx="7340600" cy="630237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900" kern="1200" dirty="0" smtClean="0">
                <a:solidFill>
                  <a:schemeClr val="tx2"/>
                </a:solidFill>
                <a:effectLst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Johannes </a:t>
            </a:r>
            <a:r>
              <a:rPr lang="de-DE" sz="900" kern="1200" dirty="0">
                <a:solidFill>
                  <a:schemeClr val="tx2"/>
                </a:solidFill>
                <a:effectLst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Sauer | Institut für Nachrichtentechnik  |  RWTH Aachen University    </a:t>
            </a:r>
            <a:br>
              <a:rPr lang="de-DE" sz="900" kern="1200" dirty="0">
                <a:solidFill>
                  <a:schemeClr val="tx2"/>
                </a:solidFill>
                <a:effectLst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</a:br>
            <a:endParaRPr lang="de-DE" altLang="de-DE" sz="900" dirty="0">
              <a:solidFill>
                <a:schemeClr val="tx2"/>
              </a:solidFill>
            </a:endParaRPr>
          </a:p>
        </p:txBody>
      </p:sp>
      <p:cxnSp>
        <p:nvCxnSpPr>
          <p:cNvPr id="11" name="Gerader Verbinder 10"/>
          <p:cNvCxnSpPr/>
          <p:nvPr/>
        </p:nvCxnSpPr>
        <p:spPr>
          <a:xfrm>
            <a:off x="360363" y="814388"/>
            <a:ext cx="114839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r Verbinder 11"/>
          <p:cNvCxnSpPr/>
          <p:nvPr/>
        </p:nvCxnSpPr>
        <p:spPr>
          <a:xfrm>
            <a:off x="360363" y="6040438"/>
            <a:ext cx="114839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0" name="Textfeld 6"/>
          <p:cNvSpPr txBox="1">
            <a:spLocks noChangeArrowheads="1"/>
          </p:cNvSpPr>
          <p:nvPr/>
        </p:nvSpPr>
        <p:spPr bwMode="auto">
          <a:xfrm>
            <a:off x="-1784350" y="5073650"/>
            <a:ext cx="1668462" cy="178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defRPr/>
            </a:pPr>
            <a:r>
              <a:rPr lang="de-DE" altLang="de-DE" sz="1000" b="1"/>
              <a:t>Fußzeile anpassen:</a:t>
            </a:r>
            <a:endParaRPr lang="de-DE" altLang="de-DE" sz="1000"/>
          </a:p>
          <a:p>
            <a:pPr eaLnBrk="1" hangingPunct="1">
              <a:defRPr/>
            </a:pPr>
            <a:r>
              <a:rPr lang="de-DE" altLang="de-DE" sz="1000"/>
              <a:t>Zum Anpassen der Fußzeile unter Karteireiter Ansicht &gt; auf Folienmaster klicken. Links in der Übersicht auf die oberste Folie scrollen und dort in die Fußzeile klicken. So wird der Text automatisch auf allen Seiten angepasst.</a:t>
            </a:r>
            <a:endParaRPr lang="de-DE" altLang="de-DE" sz="1000" b="1"/>
          </a:p>
        </p:txBody>
      </p:sp>
      <p:sp>
        <p:nvSpPr>
          <p:cNvPr id="1031" name="Textfeld 13"/>
          <p:cNvSpPr txBox="1">
            <a:spLocks noChangeArrowheads="1"/>
          </p:cNvSpPr>
          <p:nvPr/>
        </p:nvSpPr>
        <p:spPr bwMode="auto">
          <a:xfrm>
            <a:off x="360363" y="6227763"/>
            <a:ext cx="730250" cy="39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5FA73494-3DFC-47C8-BB23-3609CA6778B8}" type="slidenum">
              <a:rPr lang="de-DE" altLang="de-DE" sz="900">
                <a:solidFill>
                  <a:schemeClr val="tx2"/>
                </a:solidFill>
              </a:rPr>
              <a:pPr eaLnBrk="1" hangingPunct="1"/>
              <a:t>‹Nr.›</a:t>
            </a:fld>
            <a:endParaRPr lang="de-DE" altLang="de-DE" sz="900">
              <a:solidFill>
                <a:schemeClr val="tx2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1756" y="6040438"/>
            <a:ext cx="2653833" cy="81756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63" r:id="rId1"/>
    <p:sldLayoutId id="2147483868" r:id="rId2"/>
    <p:sldLayoutId id="2147483864" r:id="rId3"/>
    <p:sldLayoutId id="2147483857" r:id="rId4"/>
    <p:sldLayoutId id="2147483858" r:id="rId5"/>
    <p:sldLayoutId id="2147483869" r:id="rId6"/>
    <p:sldLayoutId id="2147483859" r:id="rId7"/>
    <p:sldLayoutId id="2147483870" r:id="rId8"/>
    <p:sldLayoutId id="2147483867" r:id="rId9"/>
  </p:sldLayoutIdLst>
  <p:hf hdr="0" ft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215900" indent="-215900" algn="l" defTabSz="215900" rtl="0" eaLnBrk="1" fontAlgn="base" hangingPunct="1">
        <a:spcBef>
          <a:spcPct val="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•"/>
        <a:tabLst>
          <a:tab pos="215900" algn="l"/>
        </a:tabLst>
        <a:defRPr kern="1200">
          <a:solidFill>
            <a:schemeClr val="tx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1pPr>
      <a:lvl2pPr marL="431800" indent="-215900" algn="l" rtl="0" eaLnBrk="1" fontAlgn="base" hangingPunct="1">
        <a:spcBef>
          <a:spcPct val="0"/>
        </a:spcBef>
        <a:spcAft>
          <a:spcPct val="0"/>
        </a:spcAft>
        <a:buClr>
          <a:schemeClr val="tx2"/>
        </a:buClr>
        <a:buFont typeface="Symbol" panose="05050102010706020507" pitchFamily="18" charset="2"/>
        <a:buChar char="-"/>
        <a:tabLst>
          <a:tab pos="431800" algn="l"/>
        </a:tabLst>
        <a:defRPr sz="1600" kern="1200">
          <a:solidFill>
            <a:schemeClr val="tx1"/>
          </a:solidFill>
          <a:latin typeface="Arial" panose="020B0604020202020204" pitchFamily="34" charset="0"/>
          <a:ea typeface="Arial" charset="0"/>
          <a:cs typeface="Arial" panose="020B0604020202020204" pitchFamily="34" charset="0"/>
        </a:defRPr>
      </a:lvl2pPr>
      <a:lvl3pPr marL="647700" indent="-215900" algn="l" defTabSz="215900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0000"/>
        <a:buFont typeface="Wingdings" panose="05000000000000000000" pitchFamily="2" charset="2"/>
        <a:buChar char="§"/>
        <a:tabLst>
          <a:tab pos="647700" algn="l"/>
        </a:tabLst>
        <a:defRPr sz="1600" kern="1200">
          <a:solidFill>
            <a:schemeClr val="tx1"/>
          </a:solidFill>
          <a:latin typeface="Arial" panose="020B0604020202020204" pitchFamily="34" charset="0"/>
          <a:ea typeface="Arial" charset="0"/>
          <a:cs typeface="Arial" panose="020B0604020202020204" pitchFamily="34" charset="0"/>
        </a:defRPr>
      </a:lvl3pPr>
      <a:lvl4pPr marL="863600" indent="-215900" algn="l" defTabSz="215900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100000"/>
        <a:buFont typeface="Arial" panose="020B0604020202020204" pitchFamily="34" charset="0"/>
        <a:buChar char="-"/>
        <a:tabLst>
          <a:tab pos="863600" algn="l"/>
        </a:tabLst>
        <a:defRPr sz="1600" kern="1200">
          <a:solidFill>
            <a:schemeClr val="tx1"/>
          </a:solidFill>
          <a:latin typeface="Arial" panose="020B0604020202020204" pitchFamily="34" charset="0"/>
          <a:ea typeface="Arial" charset="0"/>
          <a:cs typeface="Arial" panose="020B0604020202020204" pitchFamily="34" charset="0"/>
        </a:defRPr>
      </a:lvl4pPr>
      <a:lvl5pPr marL="863600" indent="-2159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-"/>
        <a:tabLst>
          <a:tab pos="895350" algn="l"/>
        </a:tabLst>
        <a:defRPr sz="1600" kern="1200">
          <a:solidFill>
            <a:schemeClr val="tx1"/>
          </a:solidFill>
          <a:latin typeface="Arial" panose="020B0604020202020204" pitchFamily="34" charset="0"/>
          <a:ea typeface="Arial" charset="0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dirty="0" smtClean="0"/>
              <a:t>JVET-P0316</a:t>
            </a:r>
            <a:endParaRPr lang="de-D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4000" y="2980800"/>
            <a:ext cx="11484000" cy="1970468"/>
          </a:xfrm>
        </p:spPr>
        <p:txBody>
          <a:bodyPr/>
          <a:lstStyle/>
          <a:p>
            <a:r>
              <a:rPr lang="de-DE" dirty="0" smtClean="0"/>
              <a:t>Johannes Sauer </a:t>
            </a:r>
          </a:p>
          <a:p>
            <a:r>
              <a:rPr lang="de-DE" dirty="0" smtClean="0"/>
              <a:t>RWTH Aachen University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11657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VTM 5.2 </a:t>
            </a:r>
          </a:p>
          <a:p>
            <a:r>
              <a:rPr lang="en-US" dirty="0" smtClean="0"/>
              <a:t>360CTC (HEC, face size 1280, </a:t>
            </a:r>
            <a:r>
              <a:rPr lang="en-US" dirty="0"/>
              <a:t>QP 22…37, no padding)</a:t>
            </a:r>
            <a:endParaRPr lang="en-US" dirty="0" smtClean="0"/>
          </a:p>
          <a:p>
            <a:r>
              <a:rPr lang="en-US" dirty="0" smtClean="0"/>
              <a:t>Tested: Non-compact </a:t>
            </a:r>
            <a:r>
              <a:rPr lang="en-US" b="1" dirty="0" smtClean="0"/>
              <a:t>with </a:t>
            </a:r>
            <a:r>
              <a:rPr lang="en-US" dirty="0" smtClean="0"/>
              <a:t>reference sample wrap-around. Two face row slices. Unused regions </a:t>
            </a:r>
            <a:r>
              <a:rPr lang="en-US" b="1" dirty="0" smtClean="0"/>
              <a:t>are</a:t>
            </a:r>
            <a:r>
              <a:rPr lang="en-US" dirty="0" smtClean="0"/>
              <a:t> encoded.</a:t>
            </a:r>
          </a:p>
          <a:p>
            <a:r>
              <a:rPr lang="en-US" dirty="0" smtClean="0"/>
              <a:t>Anchor: Compact layout. </a:t>
            </a:r>
            <a:r>
              <a:rPr lang="en-US" b="1" dirty="0" smtClean="0"/>
              <a:t>Single</a:t>
            </a:r>
            <a:r>
              <a:rPr lang="en-US" dirty="0" smtClean="0"/>
              <a:t> slice.</a:t>
            </a:r>
            <a:endParaRPr lang="en-US" dirty="0" smtClean="0"/>
          </a:p>
          <a:p>
            <a:endParaRPr lang="en-US" i="1" dirty="0" smtClean="0"/>
          </a:p>
          <a:p>
            <a:endParaRPr lang="en-US" i="1" dirty="0"/>
          </a:p>
          <a:p>
            <a:endParaRPr lang="en-US" i="1" dirty="0" smtClean="0"/>
          </a:p>
          <a:p>
            <a:endParaRPr lang="en-US" i="1" dirty="0"/>
          </a:p>
          <a:p>
            <a:endParaRPr lang="en-US" i="1" dirty="0" smtClean="0"/>
          </a:p>
          <a:p>
            <a:pPr marL="0" indent="0">
              <a:buNone/>
            </a:pPr>
            <a:endParaRPr lang="en-US" i="1" dirty="0" smtClean="0"/>
          </a:p>
          <a:p>
            <a:endParaRPr lang="en-US" i="1" dirty="0"/>
          </a:p>
          <a:p>
            <a:endParaRPr lang="de-DE" i="1" dirty="0"/>
          </a:p>
          <a:p>
            <a:endParaRPr lang="en-CA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 #4</a:t>
            </a:r>
            <a:endParaRPr lang="de-DE" dirty="0"/>
          </a:p>
        </p:txBody>
      </p:sp>
      <p:graphicFrame>
        <p:nvGraphicFramePr>
          <p:cNvPr id="4" name="Tabel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323519"/>
              </p:ext>
            </p:extLst>
          </p:nvPr>
        </p:nvGraphicFramePr>
        <p:xfrm>
          <a:off x="1323963" y="3090600"/>
          <a:ext cx="3543300" cy="143377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85825"/>
                <a:gridCol w="916745"/>
                <a:gridCol w="824820"/>
                <a:gridCol w="915910"/>
              </a:tblGrid>
              <a:tr h="276390">
                <a:tc>
                  <a:txBody>
                    <a:bodyPr/>
                    <a:lstStyle/>
                    <a:p>
                      <a:endParaRPr lang="de-DE" sz="16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 dirty="0">
                          <a:effectLst/>
                        </a:rPr>
                        <a:t>End-to-end WS-PSNR</a:t>
                      </a:r>
                      <a:endParaRPr lang="de-D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293665">
                <a:tc>
                  <a:txBody>
                    <a:bodyPr/>
                    <a:lstStyle/>
                    <a:p>
                      <a:endParaRPr lang="de-DE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>
                          <a:effectLst/>
                        </a:rPr>
                        <a:t>Y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>
                          <a:effectLst/>
                        </a:rPr>
                        <a:t>U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dirty="0">
                          <a:effectLst/>
                        </a:rPr>
                        <a:t>V</a:t>
                      </a:r>
                      <a:endParaRPr lang="de-D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</a:tr>
              <a:tr h="27639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dirty="0">
                          <a:effectLst/>
                        </a:rPr>
                        <a:t>Class S1</a:t>
                      </a:r>
                      <a:endParaRPr lang="de-D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0.84%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1.09%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0.91%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29366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>
                          <a:effectLst/>
                        </a:rPr>
                        <a:t>Class S2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0.15%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-0.52%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-0.97%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29366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dirty="0">
                          <a:effectLst/>
                        </a:rPr>
                        <a:t>Overall </a:t>
                      </a:r>
                      <a:endParaRPr lang="de-D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0.56%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0.44%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0.16%</a:t>
                      </a:r>
                      <a:endParaRPr lang="de-D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367251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CA" dirty="0" smtClean="0"/>
              <a:t>Increased </a:t>
            </a:r>
            <a:r>
              <a:rPr lang="en-CA" dirty="0"/>
              <a:t>number of continuous face boundaries </a:t>
            </a:r>
            <a:endParaRPr lang="en-CA" dirty="0" smtClean="0"/>
          </a:p>
          <a:p>
            <a:r>
              <a:rPr lang="en-CA" dirty="0" smtClean="0"/>
              <a:t>Average </a:t>
            </a:r>
            <a:r>
              <a:rPr lang="en-CA" dirty="0"/>
              <a:t>gains of the moving camera sequences in WS-PSNR are 0.25% (Y), 0.78% (U) and 1.24% (V</a:t>
            </a:r>
            <a:r>
              <a:rPr lang="en-CA" dirty="0" smtClean="0"/>
              <a:t>) </a:t>
            </a:r>
          </a:p>
          <a:p>
            <a:r>
              <a:rPr lang="en-CA" dirty="0" smtClean="0"/>
              <a:t>Likely also </a:t>
            </a:r>
            <a:r>
              <a:rPr lang="en-CA" dirty="0"/>
              <a:t>has subjective benefits</a:t>
            </a:r>
            <a:endParaRPr lang="en-US" i="1" dirty="0" smtClean="0"/>
          </a:p>
          <a:p>
            <a:endParaRPr lang="en-US" i="1" dirty="0" smtClean="0"/>
          </a:p>
          <a:p>
            <a:endParaRPr lang="en-US" i="1" dirty="0"/>
          </a:p>
          <a:p>
            <a:endParaRPr lang="en-US" i="1" dirty="0" smtClean="0"/>
          </a:p>
          <a:p>
            <a:endParaRPr lang="en-US" i="1" dirty="0"/>
          </a:p>
          <a:p>
            <a:endParaRPr lang="en-US" i="1" dirty="0" smtClean="0"/>
          </a:p>
          <a:p>
            <a:endParaRPr lang="en-US" i="1" dirty="0"/>
          </a:p>
          <a:p>
            <a:endParaRPr lang="en-US" i="1" dirty="0" smtClean="0"/>
          </a:p>
          <a:p>
            <a:endParaRPr lang="en-US" i="1" dirty="0"/>
          </a:p>
          <a:p>
            <a:pPr marL="0" indent="0">
              <a:buNone/>
            </a:pPr>
            <a:r>
              <a:rPr lang="en-US" dirty="0" smtClean="0"/>
              <a:t>             Usage of reference sample </a:t>
            </a:r>
            <a:br>
              <a:rPr lang="en-US" dirty="0" smtClean="0"/>
            </a:br>
            <a:r>
              <a:rPr lang="en-US" dirty="0" smtClean="0"/>
              <a:t>                                     wraparound:</a:t>
            </a:r>
            <a:endParaRPr lang="en-US" dirty="0"/>
          </a:p>
          <a:p>
            <a:endParaRPr lang="en-US" i="1" dirty="0" smtClean="0"/>
          </a:p>
          <a:p>
            <a:endParaRPr lang="en-US" i="1" dirty="0"/>
          </a:p>
          <a:p>
            <a:endParaRPr lang="en-US" i="1" dirty="0" smtClean="0"/>
          </a:p>
          <a:p>
            <a:pPr marL="0" indent="0">
              <a:buNone/>
            </a:pPr>
            <a:endParaRPr lang="en-US" i="1" dirty="0" smtClean="0"/>
          </a:p>
          <a:p>
            <a:endParaRPr lang="en-US" i="1" dirty="0"/>
          </a:p>
          <a:p>
            <a:endParaRPr lang="de-DE" i="1" dirty="0"/>
          </a:p>
          <a:p>
            <a:endParaRPr lang="en-CA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Impact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moving</a:t>
            </a:r>
            <a:r>
              <a:rPr lang="de-DE" dirty="0" smtClean="0"/>
              <a:t> </a:t>
            </a:r>
            <a:r>
              <a:rPr lang="de-DE" dirty="0" err="1" smtClean="0"/>
              <a:t>camera</a:t>
            </a:r>
            <a:r>
              <a:rPr lang="de-DE" dirty="0" smtClean="0"/>
              <a:t> </a:t>
            </a:r>
            <a:r>
              <a:rPr lang="de-DE" dirty="0" err="1" smtClean="0"/>
              <a:t>sequences</a:t>
            </a:r>
            <a:r>
              <a:rPr lang="de-DE" dirty="0" smtClean="0"/>
              <a:t> </a:t>
            </a:r>
            <a:endParaRPr lang="de-DE" dirty="0"/>
          </a:p>
        </p:txBody>
      </p:sp>
      <p:pic>
        <p:nvPicPr>
          <p:cNvPr id="1026" name="Picture 2" descr="Screenshot from 2019-08-20 16-09-3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2075610"/>
            <a:ext cx="7818438" cy="38632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75712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CA" dirty="0" smtClean="0"/>
              <a:t>Increased buffer space (twice of </a:t>
            </a:r>
            <a:r>
              <a:rPr lang="en-CA" dirty="0" smtClean="0"/>
              <a:t>compact </a:t>
            </a:r>
            <a:r>
              <a:rPr lang="en-CA" dirty="0" err="1" smtClean="0"/>
              <a:t>layour</a:t>
            </a:r>
            <a:r>
              <a:rPr lang="en-CA" dirty="0" smtClean="0"/>
              <a:t>) </a:t>
            </a:r>
          </a:p>
          <a:p>
            <a:pPr lvl="1"/>
            <a:r>
              <a:rPr lang="en-CA" dirty="0" smtClean="0"/>
              <a:t>Implementation issue, since empty regions are never used</a:t>
            </a:r>
          </a:p>
          <a:p>
            <a:r>
              <a:rPr lang="en-CA" dirty="0" smtClean="0"/>
              <a:t>Interference with padding </a:t>
            </a:r>
          </a:p>
          <a:p>
            <a:pPr lvl="1"/>
            <a:r>
              <a:rPr lang="en-CA" dirty="0" smtClean="0"/>
              <a:t>potentiall</a:t>
            </a:r>
            <a:r>
              <a:rPr lang="en-CA" dirty="0" smtClean="0"/>
              <a:t>y reduces number of continuous face boundaries</a:t>
            </a:r>
            <a:endParaRPr lang="en-CA" dirty="0" smtClean="0"/>
          </a:p>
          <a:p>
            <a:endParaRPr lang="en-CA" dirty="0" smtClean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Problems</a:t>
            </a:r>
            <a:endParaRPr lang="de-DE" dirty="0"/>
          </a:p>
        </p:txBody>
      </p:sp>
      <p:grpSp>
        <p:nvGrpSpPr>
          <p:cNvPr id="4" name="Gruppieren 3"/>
          <p:cNvGrpSpPr/>
          <p:nvPr/>
        </p:nvGrpSpPr>
        <p:grpSpPr>
          <a:xfrm>
            <a:off x="1540827" y="2654899"/>
            <a:ext cx="4707573" cy="3198214"/>
            <a:chOff x="0" y="0"/>
            <a:chExt cx="3014883" cy="2048104"/>
          </a:xfrm>
        </p:grpSpPr>
        <p:grpSp>
          <p:nvGrpSpPr>
            <p:cNvPr id="5" name="Gruppieren 4"/>
            <p:cNvGrpSpPr/>
            <p:nvPr/>
          </p:nvGrpSpPr>
          <p:grpSpPr>
            <a:xfrm>
              <a:off x="0" y="0"/>
              <a:ext cx="3014883" cy="2048104"/>
              <a:chOff x="0" y="0"/>
              <a:chExt cx="6801757" cy="4611502"/>
            </a:xfrm>
          </p:grpSpPr>
          <p:sp>
            <p:nvSpPr>
              <p:cNvPr id="8" name="Rechteck 7"/>
              <p:cNvSpPr/>
              <p:nvPr/>
            </p:nvSpPr>
            <p:spPr>
              <a:xfrm>
                <a:off x="0" y="0"/>
                <a:ext cx="6801757" cy="4611502"/>
              </a:xfrm>
              <a:prstGeom prst="rect">
                <a:avLst/>
              </a:prstGeom>
              <a:solidFill>
                <a:schemeClr val="bg1"/>
              </a:solidFill>
              <a:ln w="38100"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de-DE"/>
              </a:p>
            </p:txBody>
          </p:sp>
          <p:sp>
            <p:nvSpPr>
              <p:cNvPr id="9" name="Rechteck 8"/>
              <p:cNvSpPr/>
              <p:nvPr/>
            </p:nvSpPr>
            <p:spPr>
              <a:xfrm>
                <a:off x="1633658" y="1661914"/>
                <a:ext cx="1746504" cy="1286974"/>
              </a:xfrm>
              <a:prstGeom prst="rect">
                <a:avLst/>
              </a:prstGeom>
              <a:solidFill>
                <a:schemeClr val="bg1"/>
              </a:solidFill>
              <a:ln w="38100"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algn="ctr" eaLnBrk="0" fontAlgn="base" hangingPunct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200" kern="1200">
                    <a:solidFill>
                      <a:srgbClr val="000000"/>
                    </a:solidFill>
                    <a:effectLst>
                      <a:outerShdw blurRad="38100" dist="19050" dir="2700000" algn="tl">
                        <a:schemeClr val="dk1">
                          <a:alpha val="40000"/>
                        </a:schemeClr>
                      </a:outerShdw>
                    </a:effectLst>
                    <a:ea typeface="Times New Roman" panose="02020603050405020304" pitchFamily="18" charset="0"/>
                    <a:cs typeface="Mangal" panose="02040503050203030202" pitchFamily="18" charset="0"/>
                  </a:rPr>
                  <a:t>0</a:t>
                </a:r>
                <a:endParaRPr lang="de-DE" sz="12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  <p:sp>
            <p:nvSpPr>
              <p:cNvPr id="10" name="Rechteck 9"/>
              <p:cNvSpPr/>
              <p:nvPr/>
            </p:nvSpPr>
            <p:spPr>
              <a:xfrm>
                <a:off x="2457" y="1661914"/>
                <a:ext cx="1631781" cy="1286974"/>
              </a:xfrm>
              <a:prstGeom prst="rect">
                <a:avLst/>
              </a:prstGeom>
              <a:solidFill>
                <a:schemeClr val="bg1"/>
              </a:solidFill>
              <a:ln w="38100"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algn="ctr" eaLnBrk="0" fontAlgn="base" hangingPunct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200" kern="1200">
                    <a:solidFill>
                      <a:srgbClr val="000000"/>
                    </a:solidFill>
                    <a:effectLst>
                      <a:outerShdw blurRad="38100" dist="19050" dir="2700000" algn="tl">
                        <a:schemeClr val="dk1">
                          <a:alpha val="40000"/>
                        </a:schemeClr>
                      </a:outerShdw>
                    </a:effectLst>
                    <a:ea typeface="Times New Roman" panose="02020603050405020304" pitchFamily="18" charset="0"/>
                    <a:cs typeface="Mangal" panose="02040503050203030202" pitchFamily="18" charset="0"/>
                  </a:rPr>
                  <a:t>4</a:t>
                </a:r>
                <a:endParaRPr lang="de-DE" sz="12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  <p:sp>
            <p:nvSpPr>
              <p:cNvPr id="11" name="Rechteck 10"/>
              <p:cNvSpPr/>
              <p:nvPr/>
            </p:nvSpPr>
            <p:spPr>
              <a:xfrm>
                <a:off x="0" y="3082372"/>
                <a:ext cx="1629496" cy="1529129"/>
              </a:xfrm>
              <a:prstGeom prst="rect">
                <a:avLst/>
              </a:prstGeom>
              <a:solidFill>
                <a:schemeClr val="bg1"/>
              </a:solidFill>
              <a:ln w="38100"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algn="ctr" eaLnBrk="0" fontAlgn="base" hangingPunct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200" kern="1200">
                    <a:solidFill>
                      <a:srgbClr val="000000"/>
                    </a:solidFill>
                    <a:effectLst>
                      <a:outerShdw blurRad="38100" dist="19050" dir="2700000" algn="tl">
                        <a:schemeClr val="dk1">
                          <a:alpha val="40000"/>
                        </a:schemeClr>
                      </a:outerShdw>
                    </a:effectLst>
                    <a:ea typeface="Times New Roman" panose="02020603050405020304" pitchFamily="18" charset="0"/>
                    <a:cs typeface="Mangal" panose="02040503050203030202" pitchFamily="18" charset="0"/>
                  </a:rPr>
                  <a:t>3</a:t>
                </a:r>
                <a:endParaRPr lang="de-DE" sz="12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  <p:sp>
            <p:nvSpPr>
              <p:cNvPr id="12" name="Rechteck 11"/>
              <p:cNvSpPr/>
              <p:nvPr/>
            </p:nvSpPr>
            <p:spPr>
              <a:xfrm>
                <a:off x="3381820" y="1661914"/>
                <a:ext cx="1629496" cy="1286974"/>
              </a:xfrm>
              <a:prstGeom prst="rect">
                <a:avLst/>
              </a:prstGeom>
              <a:solidFill>
                <a:schemeClr val="bg1"/>
              </a:solidFill>
              <a:ln w="38100"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algn="ctr" eaLnBrk="0" fontAlgn="base" hangingPunct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200" kern="1200">
                    <a:solidFill>
                      <a:srgbClr val="000000"/>
                    </a:solidFill>
                    <a:effectLst>
                      <a:outerShdw blurRad="38100" dist="19050" dir="2700000" algn="tl">
                        <a:schemeClr val="dk1">
                          <a:alpha val="40000"/>
                        </a:schemeClr>
                      </a:outerShdw>
                    </a:effectLst>
                    <a:ea typeface="Times New Roman" panose="02020603050405020304" pitchFamily="18" charset="0"/>
                    <a:cs typeface="Mangal" panose="02040503050203030202" pitchFamily="18" charset="0"/>
                  </a:rPr>
                  <a:t>5</a:t>
                </a:r>
                <a:endParaRPr lang="de-DE" sz="12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  <p:sp>
            <p:nvSpPr>
              <p:cNvPr id="13" name="Rechteck 12"/>
              <p:cNvSpPr/>
              <p:nvPr/>
            </p:nvSpPr>
            <p:spPr>
              <a:xfrm>
                <a:off x="5053448" y="1662576"/>
                <a:ext cx="1746504" cy="1286974"/>
              </a:xfrm>
              <a:prstGeom prst="rect">
                <a:avLst/>
              </a:prstGeom>
              <a:solidFill>
                <a:schemeClr val="bg1"/>
              </a:solidFill>
              <a:ln w="38100"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algn="ctr" eaLnBrk="0" fontAlgn="base" hangingPunct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200" kern="1200">
                    <a:solidFill>
                      <a:srgbClr val="000000"/>
                    </a:solidFill>
                    <a:effectLst>
                      <a:outerShdw blurRad="38100" dist="19050" dir="2700000" algn="tl">
                        <a:schemeClr val="dk1">
                          <a:alpha val="40000"/>
                        </a:schemeClr>
                      </a:outerShdw>
                    </a:effectLst>
                    <a:ea typeface="Times New Roman" panose="02020603050405020304" pitchFamily="18" charset="0"/>
                    <a:cs typeface="Mangal" panose="02040503050203030202" pitchFamily="18" charset="0"/>
                  </a:rPr>
                  <a:t>1</a:t>
                </a:r>
                <a:endParaRPr lang="de-DE" sz="12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  <p:sp>
            <p:nvSpPr>
              <p:cNvPr id="14" name="Rechteck 13"/>
              <p:cNvSpPr/>
              <p:nvPr/>
            </p:nvSpPr>
            <p:spPr>
              <a:xfrm>
                <a:off x="0" y="1"/>
                <a:ext cx="1629496" cy="1529129"/>
              </a:xfrm>
              <a:prstGeom prst="rect">
                <a:avLst/>
              </a:prstGeom>
              <a:solidFill>
                <a:schemeClr val="bg1"/>
              </a:solidFill>
              <a:ln w="38100"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algn="ctr" eaLnBrk="0" fontAlgn="base" hangingPunct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200" kern="1200">
                    <a:solidFill>
                      <a:srgbClr val="000000"/>
                    </a:solidFill>
                    <a:effectLst>
                      <a:outerShdw blurRad="38100" dist="19050" dir="2700000" algn="tl">
                        <a:schemeClr val="dk1">
                          <a:alpha val="40000"/>
                        </a:schemeClr>
                      </a:outerShdw>
                    </a:effectLst>
                    <a:ea typeface="Times New Roman" panose="02020603050405020304" pitchFamily="18" charset="0"/>
                    <a:cs typeface="Mangal" panose="02040503050203030202" pitchFamily="18" charset="0"/>
                  </a:rPr>
                  <a:t>2</a:t>
                </a:r>
                <a:endParaRPr lang="de-DE" sz="12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p:grpSp>
        <p:sp>
          <p:nvSpPr>
            <p:cNvPr id="6" name="Rechteck 5"/>
            <p:cNvSpPr/>
            <p:nvPr/>
          </p:nvSpPr>
          <p:spPr>
            <a:xfrm>
              <a:off x="49085" y="53178"/>
              <a:ext cx="617766" cy="567425"/>
            </a:xfrm>
            <a:prstGeom prst="rect">
              <a:avLst/>
            </a:prstGeom>
            <a:solidFill>
              <a:schemeClr val="bg1"/>
            </a:solidFill>
            <a:ln w="38100"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algn="ctr" eaLnBrk="0" fontAlgn="base" hangingPunct="0">
                <a:spcBef>
                  <a:spcPts val="0"/>
                </a:spcBef>
                <a:spcAft>
                  <a:spcPts val="0"/>
                </a:spcAft>
              </a:pPr>
              <a:r>
                <a:rPr lang="en-US" sz="1200" kern="1200">
                  <a:solidFill>
                    <a:srgbClr val="000000"/>
                  </a:solidFill>
                  <a:effectLst>
                    <a:outerShdw blurRad="38100" dist="19050" dir="2700000" algn="tl">
                      <a:schemeClr val="dk1">
                        <a:alpha val="40000"/>
                      </a:schemeClr>
                    </a:outerShdw>
                  </a:effectLst>
                  <a:ea typeface="Times New Roman" panose="02020603050405020304" pitchFamily="18" charset="0"/>
                  <a:cs typeface="Mangal" panose="02040503050203030202" pitchFamily="18" charset="0"/>
                </a:rPr>
                <a:t>2</a:t>
              </a:r>
              <a:endParaRPr lang="de-DE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7" name="Rechteck 6"/>
            <p:cNvSpPr/>
            <p:nvPr/>
          </p:nvSpPr>
          <p:spPr>
            <a:xfrm>
              <a:off x="52275" y="1429541"/>
              <a:ext cx="614575" cy="566737"/>
            </a:xfrm>
            <a:prstGeom prst="rect">
              <a:avLst/>
            </a:prstGeom>
            <a:solidFill>
              <a:schemeClr val="bg1"/>
            </a:solidFill>
            <a:ln w="38100"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algn="ctr" eaLnBrk="0" fontAlgn="base" hangingPunct="0">
                <a:spcBef>
                  <a:spcPts val="0"/>
                </a:spcBef>
                <a:spcAft>
                  <a:spcPts val="0"/>
                </a:spcAft>
              </a:pPr>
              <a:r>
                <a:rPr lang="en-US" sz="1200" kern="1200">
                  <a:solidFill>
                    <a:srgbClr val="000000"/>
                  </a:solidFill>
                  <a:effectLst>
                    <a:outerShdw blurRad="38100" dist="19050" dir="2700000" algn="tl">
                      <a:schemeClr val="dk1">
                        <a:alpha val="40000"/>
                      </a:schemeClr>
                    </a:outerShdw>
                  </a:effectLst>
                  <a:ea typeface="Times New Roman" panose="02020603050405020304" pitchFamily="18" charset="0"/>
                  <a:cs typeface="Mangal" panose="02040503050203030202" pitchFamily="18" charset="0"/>
                </a:rPr>
                <a:t>3</a:t>
              </a:r>
              <a:endParaRPr lang="de-DE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5" name="Rechteck 14"/>
          <p:cNvSpPr/>
          <p:nvPr/>
        </p:nvSpPr>
        <p:spPr>
          <a:xfrm>
            <a:off x="1557711" y="3722620"/>
            <a:ext cx="4689440" cy="75815"/>
          </a:xfrm>
          <a:prstGeom prst="rect">
            <a:avLst/>
          </a:prstGeom>
          <a:solidFill>
            <a:schemeClr val="bg1"/>
          </a:solidFill>
          <a:ln w="38100"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algn="ctr" eaLnBrk="0" hangingPunct="0">
              <a:spcBef>
                <a:spcPts val="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de-DE" sz="10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6" name="Rechteck 15"/>
          <p:cNvSpPr/>
          <p:nvPr/>
        </p:nvSpPr>
        <p:spPr>
          <a:xfrm>
            <a:off x="1540827" y="4716315"/>
            <a:ext cx="4689440" cy="75815"/>
          </a:xfrm>
          <a:prstGeom prst="rect">
            <a:avLst/>
          </a:prstGeom>
          <a:solidFill>
            <a:schemeClr val="bg1"/>
          </a:solidFill>
          <a:ln w="38100"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algn="ctr" eaLnBrk="0" hangingPunct="0">
              <a:spcBef>
                <a:spcPts val="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de-DE" sz="10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5454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CA" dirty="0" smtClean="0"/>
              <a:t>Further </a:t>
            </a:r>
            <a:r>
              <a:rPr lang="en-CA" dirty="0" smtClean="0"/>
              <a:t>study of non-compact cube face arrangement using </a:t>
            </a:r>
            <a:r>
              <a:rPr lang="en-CA" dirty="0" err="1"/>
              <a:t>uncoded</a:t>
            </a:r>
            <a:r>
              <a:rPr lang="en-CA" dirty="0"/>
              <a:t> areas </a:t>
            </a:r>
            <a:endParaRPr lang="en-CA" dirty="0" smtClean="0"/>
          </a:p>
          <a:p>
            <a:r>
              <a:rPr lang="en-CA" dirty="0" smtClean="0"/>
              <a:t>Exploration of other </a:t>
            </a:r>
            <a:r>
              <a:rPr lang="en-CA" dirty="0" smtClean="0"/>
              <a:t>applications </a:t>
            </a:r>
            <a:r>
              <a:rPr lang="en-CA" dirty="0"/>
              <a:t>of </a:t>
            </a:r>
            <a:r>
              <a:rPr lang="en-CA" dirty="0" err="1"/>
              <a:t>uncoded</a:t>
            </a:r>
            <a:r>
              <a:rPr lang="en-CA" dirty="0"/>
              <a:t> </a:t>
            </a:r>
            <a:r>
              <a:rPr lang="en-CA" dirty="0" smtClean="0"/>
              <a:t>areas</a:t>
            </a:r>
            <a:endParaRPr lang="en-US" dirty="0"/>
          </a:p>
          <a:p>
            <a:r>
              <a:rPr lang="en-US" dirty="0" smtClean="0"/>
              <a:t>Recommendation</a:t>
            </a:r>
          </a:p>
          <a:p>
            <a:pPr lvl="1"/>
            <a:r>
              <a:rPr lang="en-US" dirty="0" smtClean="0"/>
              <a:t>Add support </a:t>
            </a:r>
            <a:r>
              <a:rPr lang="en-US" dirty="0"/>
              <a:t>for </a:t>
            </a:r>
            <a:r>
              <a:rPr lang="en-US" dirty="0" err="1"/>
              <a:t>uncoded</a:t>
            </a:r>
            <a:r>
              <a:rPr lang="en-US" dirty="0"/>
              <a:t> areas to </a:t>
            </a:r>
            <a:r>
              <a:rPr lang="en-US" dirty="0" smtClean="0"/>
              <a:t>VVC</a:t>
            </a:r>
            <a:endParaRPr lang="en-US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73177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 smtClean="0"/>
              <a:t>Non-</a:t>
            </a:r>
            <a:r>
              <a:rPr lang="de-DE" dirty="0" err="1" smtClean="0"/>
              <a:t>compact</a:t>
            </a:r>
            <a:r>
              <a:rPr lang="de-DE" dirty="0" smtClean="0"/>
              <a:t> (4x3) </a:t>
            </a:r>
            <a:r>
              <a:rPr lang="de-DE" dirty="0" err="1" smtClean="0"/>
              <a:t>face</a:t>
            </a:r>
            <a:r>
              <a:rPr lang="de-DE" dirty="0" smtClean="0"/>
              <a:t> </a:t>
            </a:r>
            <a:r>
              <a:rPr lang="de-DE" dirty="0" err="1" smtClean="0"/>
              <a:t>arrangement</a:t>
            </a:r>
            <a:r>
              <a:rPr lang="de-DE" dirty="0" smtClean="0"/>
              <a:t> </a:t>
            </a:r>
          </a:p>
          <a:p>
            <a:r>
              <a:rPr lang="de-DE" dirty="0" err="1" smtClean="0"/>
              <a:t>Allows</a:t>
            </a:r>
            <a:r>
              <a:rPr lang="de-DE" dirty="0" smtClean="0"/>
              <a:t> </a:t>
            </a:r>
            <a:r>
              <a:rPr lang="de-DE" dirty="0" err="1" smtClean="0"/>
              <a:t>usage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reference</a:t>
            </a:r>
            <a:r>
              <a:rPr lang="de-DE" dirty="0" smtClean="0"/>
              <a:t> sample </a:t>
            </a:r>
            <a:r>
              <a:rPr lang="de-DE" dirty="0" err="1" smtClean="0"/>
              <a:t>wrap-around</a:t>
            </a:r>
            <a:endParaRPr lang="de-DE" dirty="0" smtClean="0"/>
          </a:p>
          <a:p>
            <a:r>
              <a:rPr lang="de-DE" dirty="0" smtClean="0"/>
              <a:t>6 </a:t>
            </a:r>
            <a:r>
              <a:rPr lang="de-DE" dirty="0" err="1" smtClean="0"/>
              <a:t>continous</a:t>
            </a:r>
            <a:r>
              <a:rPr lang="de-DE" dirty="0" smtClean="0"/>
              <a:t> </a:t>
            </a:r>
            <a:r>
              <a:rPr lang="de-DE" dirty="0" err="1" smtClean="0"/>
              <a:t>face</a:t>
            </a:r>
            <a:r>
              <a:rPr lang="de-DE" dirty="0" smtClean="0"/>
              <a:t> </a:t>
            </a:r>
            <a:r>
              <a:rPr lang="de-DE" dirty="0" err="1" smtClean="0"/>
              <a:t>boundaries</a:t>
            </a:r>
            <a:r>
              <a:rPr lang="de-DE" dirty="0" smtClean="0"/>
              <a:t> (</a:t>
            </a:r>
            <a:r>
              <a:rPr lang="de-DE" dirty="0" err="1" smtClean="0"/>
              <a:t>compact</a:t>
            </a:r>
            <a:r>
              <a:rPr lang="de-DE" dirty="0" smtClean="0"/>
              <a:t> </a:t>
            </a:r>
            <a:r>
              <a:rPr lang="de-DE" dirty="0" err="1" smtClean="0"/>
              <a:t>layout</a:t>
            </a:r>
            <a:r>
              <a:rPr lang="de-DE" dirty="0" smtClean="0"/>
              <a:t> </a:t>
            </a:r>
            <a:r>
              <a:rPr lang="de-DE" dirty="0" err="1" smtClean="0"/>
              <a:t>has</a:t>
            </a:r>
            <a:r>
              <a:rPr lang="de-DE" dirty="0" smtClean="0"/>
              <a:t> </a:t>
            </a:r>
            <a:r>
              <a:rPr lang="de-DE" dirty="0" err="1" smtClean="0"/>
              <a:t>only</a:t>
            </a:r>
            <a:r>
              <a:rPr lang="de-DE" dirty="0" smtClean="0"/>
              <a:t> 4)</a:t>
            </a:r>
            <a:endParaRPr lang="de-DE" dirty="0" smtClean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Uncoded</a:t>
            </a:r>
            <a:r>
              <a:rPr lang="de-DE" dirty="0" smtClean="0"/>
              <a:t> </a:t>
            </a:r>
            <a:r>
              <a:rPr lang="de-DE" dirty="0" err="1" smtClean="0"/>
              <a:t>areas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smtClean="0"/>
              <a:t>non-</a:t>
            </a:r>
            <a:r>
              <a:rPr lang="de-DE" dirty="0" err="1" smtClean="0"/>
              <a:t>compact</a:t>
            </a:r>
            <a:r>
              <a:rPr lang="de-DE" dirty="0" smtClean="0"/>
              <a:t> cubemap </a:t>
            </a:r>
            <a:r>
              <a:rPr lang="de-DE" dirty="0" err="1" smtClean="0"/>
              <a:t>face</a:t>
            </a:r>
            <a:r>
              <a:rPr lang="de-DE" dirty="0"/>
              <a:t> </a:t>
            </a:r>
            <a:r>
              <a:rPr lang="de-DE" dirty="0" err="1"/>
              <a:t>arrangement</a:t>
            </a:r>
            <a:r>
              <a:rPr lang="de-DE" dirty="0"/>
              <a:t> </a:t>
            </a:r>
            <a:endParaRPr lang="de-DE" dirty="0"/>
          </a:p>
        </p:txBody>
      </p:sp>
      <p:grpSp>
        <p:nvGrpSpPr>
          <p:cNvPr id="8" name="Gruppieren 7"/>
          <p:cNvGrpSpPr/>
          <p:nvPr/>
        </p:nvGrpSpPr>
        <p:grpSpPr>
          <a:xfrm>
            <a:off x="1811313" y="2157462"/>
            <a:ext cx="6437337" cy="3709938"/>
            <a:chOff x="0" y="0"/>
            <a:chExt cx="4325653" cy="2493177"/>
          </a:xfrm>
        </p:grpSpPr>
        <p:grpSp>
          <p:nvGrpSpPr>
            <p:cNvPr id="9" name="Gruppieren 8"/>
            <p:cNvGrpSpPr/>
            <p:nvPr/>
          </p:nvGrpSpPr>
          <p:grpSpPr>
            <a:xfrm>
              <a:off x="585092" y="0"/>
              <a:ext cx="3014883" cy="2048104"/>
              <a:chOff x="585092" y="0"/>
              <a:chExt cx="3014883" cy="2048104"/>
            </a:xfrm>
          </p:grpSpPr>
          <p:grpSp>
            <p:nvGrpSpPr>
              <p:cNvPr id="11" name="Gruppieren 10"/>
              <p:cNvGrpSpPr/>
              <p:nvPr/>
            </p:nvGrpSpPr>
            <p:grpSpPr>
              <a:xfrm>
                <a:off x="585092" y="0"/>
                <a:ext cx="3014883" cy="2048104"/>
                <a:chOff x="585092" y="0"/>
                <a:chExt cx="6801757" cy="4611502"/>
              </a:xfrm>
            </p:grpSpPr>
            <p:sp>
              <p:nvSpPr>
                <p:cNvPr id="14" name="Rechteck 13"/>
                <p:cNvSpPr/>
                <p:nvPr/>
              </p:nvSpPr>
              <p:spPr>
                <a:xfrm>
                  <a:off x="585092" y="0"/>
                  <a:ext cx="6801757" cy="4611502"/>
                </a:xfrm>
                <a:prstGeom prst="rect">
                  <a:avLst/>
                </a:prstGeom>
                <a:solidFill>
                  <a:schemeClr val="bg1"/>
                </a:solidFill>
                <a:ln w="38100"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de-DE"/>
                </a:p>
              </p:txBody>
            </p:sp>
            <p:sp>
              <p:nvSpPr>
                <p:cNvPr id="15" name="Rechteck 14"/>
                <p:cNvSpPr/>
                <p:nvPr/>
              </p:nvSpPr>
              <p:spPr>
                <a:xfrm>
                  <a:off x="2219333" y="1553244"/>
                  <a:ext cx="1746504" cy="1529129"/>
                </a:xfrm>
                <a:prstGeom prst="rect">
                  <a:avLst/>
                </a:prstGeom>
                <a:solidFill>
                  <a:schemeClr val="bg1"/>
                </a:solidFill>
                <a:ln w="38100"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algn="ctr" eaLnBrk="0" fontAlgn="base" hangingPunct="0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en-US" sz="1200" kern="1200">
                      <a:solidFill>
                        <a:srgbClr val="000000"/>
                      </a:solidFill>
                      <a:effectLst>
                        <a:outerShdw blurRad="38100" dist="19050" dir="2700000" algn="tl">
                          <a:schemeClr val="dk1">
                            <a:alpha val="40000"/>
                          </a:schemeClr>
                        </a:outerShdw>
                      </a:effectLst>
                      <a:ea typeface="Times New Roman" panose="02020603050405020304" pitchFamily="18" charset="0"/>
                      <a:cs typeface="Mangal" panose="02040503050203030202" pitchFamily="18" charset="0"/>
                    </a:rPr>
                    <a:t>0</a:t>
                  </a:r>
                  <a:endParaRPr lang="de-DE" sz="120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sp>
              <p:nvSpPr>
                <p:cNvPr id="16" name="Rechteck 15"/>
                <p:cNvSpPr/>
                <p:nvPr/>
              </p:nvSpPr>
              <p:spPr>
                <a:xfrm>
                  <a:off x="587549" y="1553244"/>
                  <a:ext cx="1631781" cy="1529129"/>
                </a:xfrm>
                <a:prstGeom prst="rect">
                  <a:avLst/>
                </a:prstGeom>
                <a:solidFill>
                  <a:schemeClr val="bg1"/>
                </a:solidFill>
                <a:ln w="38100"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algn="ctr" eaLnBrk="0" fontAlgn="base" hangingPunct="0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en-US" sz="1200" kern="1200">
                      <a:solidFill>
                        <a:srgbClr val="000000"/>
                      </a:solidFill>
                      <a:effectLst>
                        <a:outerShdw blurRad="38100" dist="19050" dir="2700000" algn="tl">
                          <a:schemeClr val="dk1">
                            <a:alpha val="40000"/>
                          </a:schemeClr>
                        </a:outerShdw>
                      </a:effectLst>
                      <a:ea typeface="Times New Roman" panose="02020603050405020304" pitchFamily="18" charset="0"/>
                      <a:cs typeface="Mangal" panose="02040503050203030202" pitchFamily="18" charset="0"/>
                    </a:rPr>
                    <a:t>4</a:t>
                  </a:r>
                  <a:endParaRPr lang="de-DE" sz="120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sp>
              <p:nvSpPr>
                <p:cNvPr id="17" name="Rechteck 16"/>
                <p:cNvSpPr/>
                <p:nvPr/>
              </p:nvSpPr>
              <p:spPr>
                <a:xfrm>
                  <a:off x="585092" y="3082372"/>
                  <a:ext cx="1629496" cy="1529129"/>
                </a:xfrm>
                <a:prstGeom prst="rect">
                  <a:avLst/>
                </a:prstGeom>
                <a:solidFill>
                  <a:schemeClr val="bg1"/>
                </a:solidFill>
                <a:ln w="38100"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algn="ctr" eaLnBrk="0" fontAlgn="base" hangingPunct="0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en-US" sz="1200" kern="1200">
                      <a:solidFill>
                        <a:srgbClr val="000000"/>
                      </a:solidFill>
                      <a:effectLst>
                        <a:outerShdw blurRad="38100" dist="19050" dir="2700000" algn="tl">
                          <a:schemeClr val="dk1">
                            <a:alpha val="40000"/>
                          </a:schemeClr>
                        </a:outerShdw>
                      </a:effectLst>
                      <a:ea typeface="Times New Roman" panose="02020603050405020304" pitchFamily="18" charset="0"/>
                      <a:cs typeface="Mangal" panose="02040503050203030202" pitchFamily="18" charset="0"/>
                    </a:rPr>
                    <a:t>3</a:t>
                  </a:r>
                  <a:endParaRPr lang="de-DE" sz="120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sp>
              <p:nvSpPr>
                <p:cNvPr id="18" name="Rechteck 17"/>
                <p:cNvSpPr/>
                <p:nvPr/>
              </p:nvSpPr>
              <p:spPr>
                <a:xfrm>
                  <a:off x="3968122" y="1553244"/>
                  <a:ext cx="1629496" cy="1529129"/>
                </a:xfrm>
                <a:prstGeom prst="rect">
                  <a:avLst/>
                </a:prstGeom>
                <a:solidFill>
                  <a:schemeClr val="bg1"/>
                </a:solidFill>
                <a:ln w="38100"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algn="ctr" eaLnBrk="0" fontAlgn="base" hangingPunct="0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en-US" sz="1200" kern="1200">
                      <a:solidFill>
                        <a:srgbClr val="000000"/>
                      </a:solidFill>
                      <a:effectLst>
                        <a:outerShdw blurRad="38100" dist="19050" dir="2700000" algn="tl">
                          <a:schemeClr val="dk1">
                            <a:alpha val="40000"/>
                          </a:schemeClr>
                        </a:outerShdw>
                      </a:effectLst>
                      <a:ea typeface="Times New Roman" panose="02020603050405020304" pitchFamily="18" charset="0"/>
                      <a:cs typeface="Mangal" panose="02040503050203030202" pitchFamily="18" charset="0"/>
                    </a:rPr>
                    <a:t>5</a:t>
                  </a:r>
                  <a:endParaRPr lang="de-DE" sz="120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sp>
              <p:nvSpPr>
                <p:cNvPr id="19" name="Rechteck 18"/>
                <p:cNvSpPr/>
                <p:nvPr/>
              </p:nvSpPr>
              <p:spPr>
                <a:xfrm>
                  <a:off x="5640345" y="1553906"/>
                  <a:ext cx="1746504" cy="1529129"/>
                </a:xfrm>
                <a:prstGeom prst="rect">
                  <a:avLst/>
                </a:prstGeom>
                <a:solidFill>
                  <a:schemeClr val="bg1"/>
                </a:solidFill>
                <a:ln w="38100"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algn="ctr" eaLnBrk="0" fontAlgn="base" hangingPunct="0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en-US" sz="1200" kern="1200">
                      <a:solidFill>
                        <a:srgbClr val="000000"/>
                      </a:solidFill>
                      <a:effectLst>
                        <a:outerShdw blurRad="38100" dist="19050" dir="2700000" algn="tl">
                          <a:schemeClr val="dk1">
                            <a:alpha val="40000"/>
                          </a:schemeClr>
                        </a:outerShdw>
                      </a:effectLst>
                      <a:ea typeface="Times New Roman" panose="02020603050405020304" pitchFamily="18" charset="0"/>
                      <a:cs typeface="Mangal" panose="02040503050203030202" pitchFamily="18" charset="0"/>
                    </a:rPr>
                    <a:t>1</a:t>
                  </a:r>
                  <a:endParaRPr lang="de-DE" sz="120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sp>
              <p:nvSpPr>
                <p:cNvPr id="20" name="Rechteck 19"/>
                <p:cNvSpPr/>
                <p:nvPr/>
              </p:nvSpPr>
              <p:spPr>
                <a:xfrm>
                  <a:off x="585092" y="1"/>
                  <a:ext cx="1629496" cy="1529129"/>
                </a:xfrm>
                <a:prstGeom prst="rect">
                  <a:avLst/>
                </a:prstGeom>
                <a:solidFill>
                  <a:schemeClr val="bg1"/>
                </a:solidFill>
                <a:ln w="38100"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algn="ctr" eaLnBrk="0" fontAlgn="base" hangingPunct="0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en-US" sz="1200" kern="1200">
                      <a:solidFill>
                        <a:srgbClr val="000000"/>
                      </a:solidFill>
                      <a:effectLst>
                        <a:outerShdw blurRad="38100" dist="19050" dir="2700000" algn="tl">
                          <a:schemeClr val="dk1">
                            <a:alpha val="40000"/>
                          </a:schemeClr>
                        </a:outerShdw>
                      </a:effectLst>
                      <a:ea typeface="Times New Roman" panose="02020603050405020304" pitchFamily="18" charset="0"/>
                      <a:cs typeface="Mangal" panose="02040503050203030202" pitchFamily="18" charset="0"/>
                    </a:rPr>
                    <a:t>2</a:t>
                  </a:r>
                  <a:endParaRPr lang="de-DE" sz="120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12" name="Rechteck 11"/>
              <p:cNvSpPr/>
              <p:nvPr/>
            </p:nvSpPr>
            <p:spPr>
              <a:xfrm>
                <a:off x="1307367" y="10710"/>
                <a:ext cx="2292608" cy="679131"/>
              </a:xfrm>
              <a:prstGeom prst="rect">
                <a:avLst/>
              </a:prstGeom>
              <a:solidFill>
                <a:srgbClr val="FFC000"/>
              </a:solidFill>
              <a:ln w="38100"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algn="ctr" eaLnBrk="0" fontAlgn="base" hangingPunct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200" kern="1200" dirty="0" err="1">
                    <a:solidFill>
                      <a:srgbClr val="000000"/>
                    </a:solidFill>
                    <a:effectLst>
                      <a:outerShdw blurRad="38100" dist="19050" dir="2700000" algn="tl">
                        <a:schemeClr val="dk1">
                          <a:alpha val="40000"/>
                        </a:schemeClr>
                      </a:outerShdw>
                    </a:effectLst>
                    <a:ea typeface="Times New Roman" panose="02020603050405020304" pitchFamily="18" charset="0"/>
                    <a:cs typeface="Mangal" panose="02040503050203030202" pitchFamily="18" charset="0"/>
                  </a:rPr>
                  <a:t>uncoded</a:t>
                </a:r>
                <a:endParaRPr lang="de-DE" sz="12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  <p:sp>
            <p:nvSpPr>
              <p:cNvPr id="13" name="Rechteck 12"/>
              <p:cNvSpPr/>
              <p:nvPr/>
            </p:nvSpPr>
            <p:spPr>
              <a:xfrm>
                <a:off x="1307367" y="1379682"/>
                <a:ext cx="2292608" cy="668421"/>
              </a:xfrm>
              <a:prstGeom prst="rect">
                <a:avLst/>
              </a:prstGeom>
              <a:solidFill>
                <a:srgbClr val="FFC000"/>
              </a:solidFill>
              <a:ln w="38100"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algn="ctr" eaLnBrk="0" fontAlgn="base" hangingPunct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200" kern="1200">
                    <a:solidFill>
                      <a:srgbClr val="000000"/>
                    </a:solidFill>
                    <a:effectLst>
                      <a:outerShdw blurRad="38100" dist="19050" dir="2700000" algn="tl">
                        <a:schemeClr val="dk1">
                          <a:alpha val="40000"/>
                        </a:schemeClr>
                      </a:outerShdw>
                    </a:effectLst>
                    <a:ea typeface="Times New Roman" panose="02020603050405020304" pitchFamily="18" charset="0"/>
                    <a:cs typeface="Mangal" panose="02040503050203030202" pitchFamily="18" charset="0"/>
                  </a:rPr>
                  <a:t>uncoded</a:t>
                </a:r>
                <a:endParaRPr lang="de-DE" sz="12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p:grpSp>
        <p:sp>
          <p:nvSpPr>
            <p:cNvPr id="10" name="Freihandform 9"/>
            <p:cNvSpPr/>
            <p:nvPr/>
          </p:nvSpPr>
          <p:spPr>
            <a:xfrm rot="10800000">
              <a:off x="0" y="923898"/>
              <a:ext cx="4325653" cy="1569279"/>
            </a:xfrm>
            <a:custGeom>
              <a:avLst/>
              <a:gdLst>
                <a:gd name="connsiteX0" fmla="*/ 617414 w 4325653"/>
                <a:gd name="connsiteY0" fmla="*/ 1555974 h 1569279"/>
                <a:gd name="connsiteX1" fmla="*/ 187646 w 4325653"/>
                <a:gd name="connsiteY1" fmla="*/ 1400526 h 1569279"/>
                <a:gd name="connsiteX2" fmla="*/ 87062 w 4325653"/>
                <a:gd name="connsiteY2" fmla="*/ 367254 h 1569279"/>
                <a:gd name="connsiteX3" fmla="*/ 1440374 w 4325653"/>
                <a:gd name="connsiteY3" fmla="*/ 28926 h 1569279"/>
                <a:gd name="connsiteX4" fmla="*/ 3223454 w 4325653"/>
                <a:gd name="connsiteY4" fmla="*/ 47214 h 1569279"/>
                <a:gd name="connsiteX5" fmla="*/ 4183574 w 4325653"/>
                <a:gd name="connsiteY5" fmla="*/ 284958 h 1569279"/>
                <a:gd name="connsiteX6" fmla="*/ 4302446 w 4325653"/>
                <a:gd name="connsiteY6" fmla="*/ 1199358 h 1569279"/>
                <a:gd name="connsiteX7" fmla="*/ 4000694 w 4325653"/>
                <a:gd name="connsiteY7" fmla="*/ 1409670 h 1569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25653" h="1569279">
                  <a:moveTo>
                    <a:pt x="617414" y="1555974"/>
                  </a:moveTo>
                  <a:cubicBezTo>
                    <a:pt x="446726" y="1577310"/>
                    <a:pt x="276038" y="1598646"/>
                    <a:pt x="187646" y="1400526"/>
                  </a:cubicBezTo>
                  <a:cubicBezTo>
                    <a:pt x="99254" y="1202406"/>
                    <a:pt x="-121726" y="595854"/>
                    <a:pt x="87062" y="367254"/>
                  </a:cubicBezTo>
                  <a:cubicBezTo>
                    <a:pt x="295850" y="138654"/>
                    <a:pt x="917642" y="82266"/>
                    <a:pt x="1440374" y="28926"/>
                  </a:cubicBezTo>
                  <a:cubicBezTo>
                    <a:pt x="1963106" y="-24414"/>
                    <a:pt x="2766254" y="4542"/>
                    <a:pt x="3223454" y="47214"/>
                  </a:cubicBezTo>
                  <a:cubicBezTo>
                    <a:pt x="3680654" y="89886"/>
                    <a:pt x="4003742" y="92934"/>
                    <a:pt x="4183574" y="284958"/>
                  </a:cubicBezTo>
                  <a:cubicBezTo>
                    <a:pt x="4363406" y="476982"/>
                    <a:pt x="4332926" y="1011906"/>
                    <a:pt x="4302446" y="1199358"/>
                  </a:cubicBezTo>
                  <a:cubicBezTo>
                    <a:pt x="4271966" y="1386810"/>
                    <a:pt x="4136330" y="1398240"/>
                    <a:pt x="4000694" y="1409670"/>
                  </a:cubicBezTo>
                </a:path>
              </a:pathLst>
            </a:custGeom>
            <a:noFill/>
            <a:ln>
              <a:headEnd type="triangle"/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2473429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 smtClean="0"/>
              <a:t>Additional </a:t>
            </a:r>
            <a:r>
              <a:rPr lang="de-DE" dirty="0" err="1" smtClean="0"/>
              <a:t>reference</a:t>
            </a:r>
            <a:r>
              <a:rPr lang="de-DE" dirty="0" smtClean="0"/>
              <a:t> </a:t>
            </a:r>
            <a:r>
              <a:rPr lang="de-DE" dirty="0" err="1" smtClean="0"/>
              <a:t>pictures</a:t>
            </a:r>
            <a:endParaRPr lang="de-DE" dirty="0" smtClean="0"/>
          </a:p>
          <a:p>
            <a:pPr lvl="1"/>
            <a:r>
              <a:rPr lang="de-DE" dirty="0" smtClean="0"/>
              <a:t>Encoder </a:t>
            </a:r>
            <a:r>
              <a:rPr lang="de-DE" dirty="0" err="1" smtClean="0"/>
              <a:t>needs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code</a:t>
            </a:r>
            <a:r>
              <a:rPr lang="de-DE" dirty="0" smtClean="0"/>
              <a:t> different </a:t>
            </a:r>
            <a:r>
              <a:rPr lang="de-DE" dirty="0" err="1" smtClean="0"/>
              <a:t>motion</a:t>
            </a:r>
            <a:r>
              <a:rPr lang="de-DE" dirty="0" smtClean="0"/>
              <a:t> </a:t>
            </a:r>
            <a:r>
              <a:rPr lang="de-DE" dirty="0" err="1" smtClean="0"/>
              <a:t>vector</a:t>
            </a:r>
            <a:endParaRPr lang="de-DE" dirty="0" smtClean="0"/>
          </a:p>
          <a:p>
            <a:r>
              <a:rPr lang="de-DE" dirty="0" smtClean="0"/>
              <a:t>Multi </a:t>
            </a:r>
            <a:r>
              <a:rPr lang="de-DE" dirty="0" err="1" smtClean="0"/>
              <a:t>layer</a:t>
            </a:r>
            <a:r>
              <a:rPr lang="de-DE" dirty="0" smtClean="0"/>
              <a:t> </a:t>
            </a:r>
            <a:r>
              <a:rPr lang="de-DE" dirty="0" err="1" smtClean="0"/>
              <a:t>coding</a:t>
            </a:r>
            <a:r>
              <a:rPr lang="de-DE" dirty="0" smtClean="0"/>
              <a:t> </a:t>
            </a:r>
          </a:p>
          <a:p>
            <a:r>
              <a:rPr lang="de-DE" dirty="0" err="1" smtClean="0"/>
              <a:t>Scalable</a:t>
            </a:r>
            <a:r>
              <a:rPr lang="de-DE" dirty="0" smtClean="0"/>
              <a:t> </a:t>
            </a:r>
            <a:r>
              <a:rPr lang="de-DE" dirty="0" err="1" smtClean="0"/>
              <a:t>coding</a:t>
            </a:r>
            <a:endParaRPr lang="de-DE" dirty="0" smtClean="0"/>
          </a:p>
          <a:p>
            <a:r>
              <a:rPr lang="de-DE" dirty="0" smtClean="0"/>
              <a:t>360°: Providing </a:t>
            </a:r>
            <a:r>
              <a:rPr lang="de-DE" dirty="0" err="1" smtClean="0"/>
              <a:t>buffer</a:t>
            </a:r>
            <a:r>
              <a:rPr lang="de-DE" dirty="0" smtClean="0"/>
              <a:t> </a:t>
            </a:r>
            <a:r>
              <a:rPr lang="de-DE" dirty="0" err="1" smtClean="0"/>
              <a:t>space</a:t>
            </a:r>
            <a:r>
              <a:rPr lang="de-DE" dirty="0" smtClean="0"/>
              <a:t> </a:t>
            </a:r>
            <a:r>
              <a:rPr lang="de-DE" dirty="0" err="1" smtClean="0"/>
              <a:t>which</a:t>
            </a:r>
            <a:r>
              <a:rPr lang="de-DE" dirty="0" smtClean="0"/>
              <a:t> </a:t>
            </a:r>
            <a:r>
              <a:rPr lang="de-DE" dirty="0" err="1" smtClean="0"/>
              <a:t>can</a:t>
            </a:r>
            <a:r>
              <a:rPr lang="de-DE" dirty="0" smtClean="0"/>
              <a:t> </a:t>
            </a:r>
            <a:r>
              <a:rPr lang="de-DE" dirty="0" err="1" smtClean="0"/>
              <a:t>be</a:t>
            </a:r>
            <a:r>
              <a:rPr lang="de-DE" dirty="0" smtClean="0"/>
              <a:t> </a:t>
            </a:r>
            <a:r>
              <a:rPr lang="de-DE" dirty="0" err="1" smtClean="0"/>
              <a:t>used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br>
              <a:rPr lang="de-DE" dirty="0" smtClean="0"/>
            </a:br>
            <a:r>
              <a:rPr lang="de-DE" dirty="0" smtClean="0"/>
              <a:t>high-level </a:t>
            </a:r>
            <a:r>
              <a:rPr lang="de-DE" dirty="0" err="1" smtClean="0"/>
              <a:t>geometry</a:t>
            </a:r>
            <a:r>
              <a:rPr lang="de-DE" dirty="0" smtClean="0"/>
              <a:t> </a:t>
            </a:r>
            <a:r>
              <a:rPr lang="de-DE" dirty="0" err="1" smtClean="0"/>
              <a:t>padding</a:t>
            </a:r>
            <a:endParaRPr lang="de-DE" dirty="0"/>
          </a:p>
          <a:p>
            <a:r>
              <a:rPr lang="de-DE" dirty="0" err="1" smtClean="0"/>
              <a:t>Issues</a:t>
            </a:r>
            <a:r>
              <a:rPr lang="de-DE" dirty="0" smtClean="0"/>
              <a:t>:</a:t>
            </a:r>
          </a:p>
          <a:p>
            <a:pPr lvl="1"/>
            <a:r>
              <a:rPr lang="de-DE" dirty="0" err="1" smtClean="0"/>
              <a:t>Dependencies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slices</a:t>
            </a:r>
            <a:r>
              <a:rPr lang="de-DE" dirty="0" smtClean="0"/>
              <a:t> on </a:t>
            </a:r>
            <a:r>
              <a:rPr lang="de-DE" dirty="0" err="1" smtClean="0"/>
              <a:t>other</a:t>
            </a:r>
            <a:r>
              <a:rPr lang="de-DE" dirty="0" smtClean="0"/>
              <a:t> </a:t>
            </a:r>
            <a:r>
              <a:rPr lang="de-DE" dirty="0" err="1" smtClean="0"/>
              <a:t>slices</a:t>
            </a:r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Other </a:t>
            </a:r>
            <a:r>
              <a:rPr lang="de-DE" dirty="0" err="1" smtClean="0"/>
              <a:t>applications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uncoded</a:t>
            </a:r>
            <a:r>
              <a:rPr lang="de-DE" dirty="0" smtClean="0"/>
              <a:t> </a:t>
            </a:r>
            <a:r>
              <a:rPr lang="de-DE" dirty="0" err="1" smtClean="0"/>
              <a:t>areas</a:t>
            </a:r>
            <a:r>
              <a:rPr lang="de-DE" dirty="0" smtClean="0"/>
              <a:t>	</a:t>
            </a:r>
            <a:endParaRPr lang="de-DE" dirty="0"/>
          </a:p>
        </p:txBody>
      </p:sp>
      <p:sp>
        <p:nvSpPr>
          <p:cNvPr id="4" name="Rechteck 3"/>
          <p:cNvSpPr/>
          <p:nvPr/>
        </p:nvSpPr>
        <p:spPr>
          <a:xfrm>
            <a:off x="7059564" y="1101215"/>
            <a:ext cx="2202426" cy="1494503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Reference </a:t>
            </a:r>
            <a:br>
              <a:rPr lang="de-DE" dirty="0" smtClean="0"/>
            </a:br>
            <a:r>
              <a:rPr lang="de-DE" dirty="0" err="1" smtClean="0"/>
              <a:t>picture</a:t>
            </a:r>
            <a:endParaRPr lang="de-DE" dirty="0"/>
          </a:p>
        </p:txBody>
      </p:sp>
      <p:sp>
        <p:nvSpPr>
          <p:cNvPr id="5" name="Rechteck 4"/>
          <p:cNvSpPr/>
          <p:nvPr/>
        </p:nvSpPr>
        <p:spPr>
          <a:xfrm>
            <a:off x="9261990" y="1101215"/>
            <a:ext cx="2202426" cy="1494503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Additional </a:t>
            </a:r>
            <a:r>
              <a:rPr lang="de-DE" dirty="0" err="1" smtClean="0"/>
              <a:t>reference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smtClean="0"/>
              <a:t>(</a:t>
            </a:r>
            <a:r>
              <a:rPr lang="de-DE" dirty="0" err="1" smtClean="0"/>
              <a:t>empty</a:t>
            </a:r>
            <a:r>
              <a:rPr lang="de-DE" dirty="0" smtClean="0"/>
              <a:t> </a:t>
            </a:r>
            <a:r>
              <a:rPr lang="de-DE" dirty="0" err="1" smtClean="0"/>
              <a:t>tile</a:t>
            </a:r>
            <a:r>
              <a:rPr lang="de-DE" dirty="0"/>
              <a:t>)</a:t>
            </a:r>
          </a:p>
        </p:txBody>
      </p:sp>
      <p:sp>
        <p:nvSpPr>
          <p:cNvPr id="6" name="Rechteck 5"/>
          <p:cNvSpPr/>
          <p:nvPr/>
        </p:nvSpPr>
        <p:spPr>
          <a:xfrm>
            <a:off x="5626477" y="2719228"/>
            <a:ext cx="1557640" cy="1056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Base </a:t>
            </a:r>
            <a:r>
              <a:rPr lang="de-DE" dirty="0" err="1" smtClean="0"/>
              <a:t>layer</a:t>
            </a:r>
            <a:endParaRPr lang="de-DE" dirty="0" smtClean="0"/>
          </a:p>
        </p:txBody>
      </p:sp>
      <p:sp>
        <p:nvSpPr>
          <p:cNvPr id="7" name="Rechteck 6"/>
          <p:cNvSpPr/>
          <p:nvPr/>
        </p:nvSpPr>
        <p:spPr>
          <a:xfrm>
            <a:off x="5626476" y="3776198"/>
            <a:ext cx="3115281" cy="211394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 smtClean="0"/>
              <a:t>Upsampled</a:t>
            </a:r>
            <a:r>
              <a:rPr lang="de-DE" dirty="0" smtClean="0"/>
              <a:t> </a:t>
            </a:r>
            <a:r>
              <a:rPr lang="de-DE" dirty="0" err="1" smtClean="0"/>
              <a:t>base</a:t>
            </a:r>
            <a:r>
              <a:rPr lang="de-DE" dirty="0" smtClean="0"/>
              <a:t> </a:t>
            </a:r>
            <a:r>
              <a:rPr lang="de-DE" dirty="0" err="1" smtClean="0"/>
              <a:t>layer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dirty="0"/>
              <a:t>(</a:t>
            </a:r>
            <a:r>
              <a:rPr lang="de-DE" dirty="0" err="1"/>
              <a:t>empty</a:t>
            </a:r>
            <a:r>
              <a:rPr lang="de-DE" dirty="0"/>
              <a:t> </a:t>
            </a:r>
            <a:r>
              <a:rPr lang="de-DE" dirty="0" err="1"/>
              <a:t>tile</a:t>
            </a:r>
            <a:r>
              <a:rPr lang="de-DE" dirty="0"/>
              <a:t>)</a:t>
            </a:r>
            <a:endParaRPr lang="de-DE" dirty="0" smtClean="0"/>
          </a:p>
        </p:txBody>
      </p:sp>
      <p:sp>
        <p:nvSpPr>
          <p:cNvPr id="8" name="Rechteck 7"/>
          <p:cNvSpPr/>
          <p:nvPr/>
        </p:nvSpPr>
        <p:spPr>
          <a:xfrm>
            <a:off x="8741757" y="3776198"/>
            <a:ext cx="3115281" cy="211394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 smtClean="0"/>
              <a:t>Enhancement</a:t>
            </a:r>
            <a:r>
              <a:rPr lang="de-DE" dirty="0" smtClean="0"/>
              <a:t> </a:t>
            </a:r>
            <a:r>
              <a:rPr lang="de-DE" dirty="0" err="1" smtClean="0"/>
              <a:t>layer</a:t>
            </a:r>
            <a:endParaRPr lang="de-DE" dirty="0" smtClean="0"/>
          </a:p>
        </p:txBody>
      </p:sp>
      <p:sp>
        <p:nvSpPr>
          <p:cNvPr id="9" name="Rechteck 8"/>
          <p:cNvSpPr/>
          <p:nvPr/>
        </p:nvSpPr>
        <p:spPr>
          <a:xfrm>
            <a:off x="7184118" y="2719228"/>
            <a:ext cx="4683882" cy="105697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 err="1" smtClean="0"/>
              <a:t>Unused</a:t>
            </a:r>
            <a:endParaRPr lang="de-DE" dirty="0" smtClean="0"/>
          </a:p>
        </p:txBody>
      </p:sp>
      <p:pic>
        <p:nvPicPr>
          <p:cNvPr id="10" name="Grafik 9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0213" y="3776198"/>
            <a:ext cx="2924175" cy="1964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455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 err="1" smtClean="0"/>
              <a:t>Allow</a:t>
            </a:r>
            <a:r>
              <a:rPr lang="de-DE" dirty="0" smtClean="0"/>
              <a:t> </a:t>
            </a:r>
            <a:r>
              <a:rPr lang="de-DE" dirty="0" err="1" smtClean="0"/>
              <a:t>uncoded</a:t>
            </a:r>
            <a:r>
              <a:rPr lang="de-DE" dirty="0" smtClean="0"/>
              <a:t> </a:t>
            </a:r>
            <a:r>
              <a:rPr lang="de-DE" dirty="0" err="1" smtClean="0"/>
              <a:t>slices</a:t>
            </a:r>
            <a:r>
              <a:rPr lang="de-DE" dirty="0" smtClean="0"/>
              <a:t>, </a:t>
            </a:r>
            <a:r>
              <a:rPr lang="de-DE" dirty="0" err="1" smtClean="0"/>
              <a:t>which</a:t>
            </a:r>
            <a:r>
              <a:rPr lang="de-DE" dirty="0" smtClean="0"/>
              <a:t> do not hold </a:t>
            </a:r>
            <a:r>
              <a:rPr lang="de-DE" dirty="0" err="1" smtClean="0"/>
              <a:t>any</a:t>
            </a:r>
            <a:r>
              <a:rPr lang="de-DE" dirty="0" smtClean="0"/>
              <a:t> CTUs</a:t>
            </a:r>
          </a:p>
          <a:p>
            <a:r>
              <a:rPr lang="en-US" dirty="0" smtClean="0"/>
              <a:t>Partition picture using tiles. </a:t>
            </a:r>
            <a:endParaRPr lang="en-US" dirty="0"/>
          </a:p>
          <a:p>
            <a:pPr lvl="1"/>
            <a:r>
              <a:rPr lang="en-US" dirty="0" smtClean="0"/>
              <a:t>Group </a:t>
            </a:r>
            <a:r>
              <a:rPr lang="en-US" dirty="0" err="1" smtClean="0"/>
              <a:t>uncoded</a:t>
            </a:r>
            <a:r>
              <a:rPr lang="en-US" dirty="0" smtClean="0"/>
              <a:t> areas/tiles into slices</a:t>
            </a:r>
          </a:p>
          <a:p>
            <a:pPr lvl="1"/>
            <a:r>
              <a:rPr lang="en-US" dirty="0" smtClean="0"/>
              <a:t>Omit corresponding slices from </a:t>
            </a:r>
            <a:r>
              <a:rPr lang="en-US" dirty="0" err="1" smtClean="0"/>
              <a:t>bitstream</a:t>
            </a:r>
            <a:endParaRPr lang="en-US" dirty="0" smtClean="0"/>
          </a:p>
          <a:p>
            <a:pPr lvl="1"/>
            <a:r>
              <a:rPr lang="en-US" dirty="0" smtClean="0"/>
              <a:t>Add signaling in PPS indicating </a:t>
            </a:r>
            <a:r>
              <a:rPr lang="en-US" dirty="0" err="1" smtClean="0"/>
              <a:t>uncoded</a:t>
            </a:r>
            <a:r>
              <a:rPr lang="en-US" dirty="0" smtClean="0"/>
              <a:t> areas at tile granularity</a:t>
            </a:r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Uncoded</a:t>
            </a:r>
            <a:r>
              <a:rPr lang="de-DE" dirty="0" smtClean="0"/>
              <a:t> </a:t>
            </a:r>
            <a:r>
              <a:rPr lang="de-DE" dirty="0" err="1" smtClean="0"/>
              <a:t>areas</a:t>
            </a:r>
            <a:r>
              <a:rPr lang="de-DE" dirty="0" smtClean="0"/>
              <a:t> </a:t>
            </a:r>
            <a:r>
              <a:rPr lang="de-DE" dirty="0" err="1" smtClean="0"/>
              <a:t>using</a:t>
            </a:r>
            <a:r>
              <a:rPr lang="de-DE" dirty="0" smtClean="0"/>
              <a:t> </a:t>
            </a:r>
            <a:r>
              <a:rPr lang="de-DE" dirty="0" err="1" smtClean="0"/>
              <a:t>empty</a:t>
            </a:r>
            <a:r>
              <a:rPr lang="de-DE" dirty="0" smtClean="0"/>
              <a:t> </a:t>
            </a:r>
            <a:r>
              <a:rPr lang="de-DE" dirty="0" err="1" smtClean="0"/>
              <a:t>tiles</a:t>
            </a:r>
            <a:endParaRPr lang="de-DE" dirty="0"/>
          </a:p>
        </p:txBody>
      </p:sp>
      <p:sp>
        <p:nvSpPr>
          <p:cNvPr id="6" name="Textfeld 5"/>
          <p:cNvSpPr txBox="1"/>
          <p:nvPr/>
        </p:nvSpPr>
        <p:spPr>
          <a:xfrm>
            <a:off x="1915437" y="5398149"/>
            <a:ext cx="26350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Slices</a:t>
            </a:r>
            <a:endParaRPr lang="de-DE" dirty="0"/>
          </a:p>
        </p:txBody>
      </p:sp>
      <p:grpSp>
        <p:nvGrpSpPr>
          <p:cNvPr id="9" name="Gruppieren 8"/>
          <p:cNvGrpSpPr/>
          <p:nvPr/>
        </p:nvGrpSpPr>
        <p:grpSpPr>
          <a:xfrm>
            <a:off x="1450987" y="2762250"/>
            <a:ext cx="3860323" cy="2622190"/>
            <a:chOff x="585092" y="0"/>
            <a:chExt cx="3014883" cy="2048104"/>
          </a:xfrm>
        </p:grpSpPr>
        <p:grpSp>
          <p:nvGrpSpPr>
            <p:cNvPr id="11" name="Gruppieren 10"/>
            <p:cNvGrpSpPr/>
            <p:nvPr/>
          </p:nvGrpSpPr>
          <p:grpSpPr>
            <a:xfrm>
              <a:off x="585092" y="0"/>
              <a:ext cx="3014883" cy="2048104"/>
              <a:chOff x="585092" y="0"/>
              <a:chExt cx="6801757" cy="4611502"/>
            </a:xfrm>
          </p:grpSpPr>
          <p:sp>
            <p:nvSpPr>
              <p:cNvPr id="14" name="Rechteck 13"/>
              <p:cNvSpPr/>
              <p:nvPr/>
            </p:nvSpPr>
            <p:spPr>
              <a:xfrm>
                <a:off x="585092" y="0"/>
                <a:ext cx="6801757" cy="4611502"/>
              </a:xfrm>
              <a:prstGeom prst="rect">
                <a:avLst/>
              </a:prstGeom>
              <a:solidFill>
                <a:schemeClr val="bg1"/>
              </a:solidFill>
              <a:ln w="38100"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de-DE" dirty="0" err="1" smtClean="0"/>
                  <a:t>sdf</a:t>
                </a:r>
                <a:endParaRPr lang="de-DE" dirty="0"/>
              </a:p>
            </p:txBody>
          </p:sp>
          <p:sp>
            <p:nvSpPr>
              <p:cNvPr id="15" name="Rechteck 14"/>
              <p:cNvSpPr/>
              <p:nvPr/>
            </p:nvSpPr>
            <p:spPr>
              <a:xfrm>
                <a:off x="2219333" y="1553244"/>
                <a:ext cx="5167516" cy="1529129"/>
              </a:xfrm>
              <a:prstGeom prst="rect">
                <a:avLst/>
              </a:prstGeom>
              <a:solidFill>
                <a:schemeClr val="bg1"/>
              </a:solidFill>
              <a:ln w="38100"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algn="ctr" eaLnBrk="0" fontAlgn="base" hangingPunct="0">
                  <a:spcBef>
                    <a:spcPts val="0"/>
                  </a:spcBef>
                  <a:spcAft>
                    <a:spcPts val="0"/>
                  </a:spcAft>
                </a:pPr>
                <a:endParaRPr lang="de-DE" sz="12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  <p:sp>
            <p:nvSpPr>
              <p:cNvPr id="16" name="Rechteck 15"/>
              <p:cNvSpPr/>
              <p:nvPr/>
            </p:nvSpPr>
            <p:spPr>
              <a:xfrm>
                <a:off x="587549" y="24113"/>
                <a:ext cx="1631780" cy="4587386"/>
              </a:xfrm>
              <a:prstGeom prst="rect">
                <a:avLst/>
              </a:prstGeom>
              <a:solidFill>
                <a:schemeClr val="bg1"/>
              </a:solidFill>
              <a:ln w="38100"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algn="ctr" eaLnBrk="0" fontAlgn="base" hangingPunct="0">
                  <a:spcBef>
                    <a:spcPts val="0"/>
                  </a:spcBef>
                  <a:spcAft>
                    <a:spcPts val="0"/>
                  </a:spcAft>
                </a:pPr>
                <a:endParaRPr lang="de-DE" sz="12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p:grpSp>
        <p:sp>
          <p:nvSpPr>
            <p:cNvPr id="12" name="Rechteck 11"/>
            <p:cNvSpPr/>
            <p:nvPr/>
          </p:nvSpPr>
          <p:spPr>
            <a:xfrm>
              <a:off x="1307367" y="10710"/>
              <a:ext cx="2292608" cy="679131"/>
            </a:xfrm>
            <a:prstGeom prst="rect">
              <a:avLst/>
            </a:prstGeom>
            <a:noFill/>
            <a:ln w="38100"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algn="ctr" eaLnBrk="0" fontAlgn="base" hangingPunct="0">
                <a:spcBef>
                  <a:spcPts val="0"/>
                </a:spcBef>
                <a:spcAft>
                  <a:spcPts val="0"/>
                </a:spcAft>
              </a:pPr>
              <a:endParaRPr lang="de-DE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3" name="Rechteck 12"/>
            <p:cNvSpPr/>
            <p:nvPr/>
          </p:nvSpPr>
          <p:spPr>
            <a:xfrm>
              <a:off x="1307367" y="1379682"/>
              <a:ext cx="2292608" cy="668421"/>
            </a:xfrm>
            <a:prstGeom prst="rect">
              <a:avLst/>
            </a:prstGeom>
            <a:noFill/>
            <a:ln w="38100"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algn="ctr" eaLnBrk="0" fontAlgn="base" hangingPunct="0">
                <a:spcBef>
                  <a:spcPts val="0"/>
                </a:spcBef>
                <a:spcAft>
                  <a:spcPts val="0"/>
                </a:spcAft>
              </a:pPr>
              <a:endParaRPr lang="de-DE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1" name="Rechteck 20"/>
          <p:cNvSpPr/>
          <p:nvPr/>
        </p:nvSpPr>
        <p:spPr>
          <a:xfrm>
            <a:off x="2375804" y="2757228"/>
            <a:ext cx="2932813" cy="869493"/>
          </a:xfrm>
          <a:prstGeom prst="rect">
            <a:avLst/>
          </a:prstGeom>
          <a:solidFill>
            <a:schemeClr val="bg1"/>
          </a:solidFill>
          <a:ln w="38100"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de-DE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Omitted from bitstream</a:t>
            </a:r>
            <a:endParaRPr lang="de-DE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2" name="Rechteck 21"/>
          <p:cNvSpPr/>
          <p:nvPr/>
        </p:nvSpPr>
        <p:spPr>
          <a:xfrm>
            <a:off x="2375804" y="4514945"/>
            <a:ext cx="2932813" cy="869493"/>
          </a:xfrm>
          <a:prstGeom prst="rect">
            <a:avLst/>
          </a:prstGeom>
          <a:solidFill>
            <a:schemeClr val="bg1"/>
          </a:solidFill>
          <a:ln w="38100"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algn="ctr" eaLnBrk="0" fontAlgn="base" hangingPunct="0">
              <a:spcBef>
                <a:spcPts val="0"/>
              </a:spcBef>
              <a:spcAft>
                <a:spcPts val="0"/>
              </a:spcAft>
            </a:pP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Omitted from </a:t>
            </a:r>
            <a:r>
              <a:rPr lang="en-US" dirty="0" err="1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bitstream</a:t>
            </a:r>
            <a:endParaRPr lang="en-US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7110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 err="1" smtClean="0"/>
              <a:t>Allow</a:t>
            </a:r>
            <a:r>
              <a:rPr lang="de-DE" dirty="0" smtClean="0"/>
              <a:t> </a:t>
            </a:r>
            <a:r>
              <a:rPr lang="de-DE" dirty="0" err="1" smtClean="0"/>
              <a:t>uncoded</a:t>
            </a:r>
            <a:r>
              <a:rPr lang="de-DE" dirty="0" smtClean="0"/>
              <a:t> </a:t>
            </a:r>
            <a:r>
              <a:rPr lang="de-DE" dirty="0" err="1" smtClean="0"/>
              <a:t>slices</a:t>
            </a:r>
            <a:r>
              <a:rPr lang="de-DE" dirty="0" smtClean="0"/>
              <a:t>, </a:t>
            </a:r>
            <a:r>
              <a:rPr lang="de-DE" dirty="0" err="1" smtClean="0"/>
              <a:t>which</a:t>
            </a:r>
            <a:r>
              <a:rPr lang="de-DE" dirty="0" smtClean="0"/>
              <a:t> do not hold </a:t>
            </a:r>
            <a:r>
              <a:rPr lang="de-DE" dirty="0" err="1" smtClean="0"/>
              <a:t>any</a:t>
            </a:r>
            <a:r>
              <a:rPr lang="de-DE" dirty="0" smtClean="0"/>
              <a:t> CTUs</a:t>
            </a:r>
          </a:p>
          <a:p>
            <a:r>
              <a:rPr lang="en-US" dirty="0" smtClean="0"/>
              <a:t>Partition picture using tiles. </a:t>
            </a:r>
            <a:endParaRPr lang="en-US" dirty="0"/>
          </a:p>
          <a:p>
            <a:pPr lvl="1"/>
            <a:r>
              <a:rPr lang="en-US" dirty="0" smtClean="0"/>
              <a:t>Group </a:t>
            </a:r>
            <a:r>
              <a:rPr lang="en-US" dirty="0" err="1" smtClean="0"/>
              <a:t>uncoded</a:t>
            </a:r>
            <a:r>
              <a:rPr lang="en-US" dirty="0" smtClean="0"/>
              <a:t> areas/tiles into slices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Omit corresponding slices from </a:t>
            </a:r>
            <a:r>
              <a:rPr lang="en-US" dirty="0" err="1" smtClean="0">
                <a:solidFill>
                  <a:srgbClr val="FF0000"/>
                </a:solidFill>
              </a:rPr>
              <a:t>bitstream</a:t>
            </a:r>
            <a:endParaRPr lang="en-US" dirty="0" smtClean="0">
              <a:solidFill>
                <a:srgbClr val="FF0000"/>
              </a:solidFill>
            </a:endParaRPr>
          </a:p>
          <a:p>
            <a:pPr lvl="1"/>
            <a:r>
              <a:rPr lang="en-US" dirty="0" smtClean="0"/>
              <a:t>Add signaling in PPS indicating </a:t>
            </a:r>
            <a:r>
              <a:rPr lang="en-US" dirty="0" err="1" smtClean="0"/>
              <a:t>uncoded</a:t>
            </a:r>
            <a:r>
              <a:rPr lang="en-US" dirty="0" smtClean="0"/>
              <a:t> areas at tile granularity</a:t>
            </a:r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Uncoded</a:t>
            </a:r>
            <a:r>
              <a:rPr lang="de-DE" dirty="0" smtClean="0"/>
              <a:t> </a:t>
            </a:r>
            <a:r>
              <a:rPr lang="de-DE" dirty="0" err="1" smtClean="0"/>
              <a:t>areas</a:t>
            </a:r>
            <a:r>
              <a:rPr lang="de-DE" dirty="0" smtClean="0"/>
              <a:t> </a:t>
            </a:r>
            <a:r>
              <a:rPr lang="de-DE" dirty="0" err="1" smtClean="0"/>
              <a:t>using</a:t>
            </a:r>
            <a:r>
              <a:rPr lang="de-DE" dirty="0" smtClean="0"/>
              <a:t> </a:t>
            </a:r>
            <a:r>
              <a:rPr lang="de-DE" dirty="0" err="1" smtClean="0"/>
              <a:t>empty</a:t>
            </a:r>
            <a:r>
              <a:rPr lang="de-DE" dirty="0" smtClean="0"/>
              <a:t> </a:t>
            </a:r>
            <a:r>
              <a:rPr lang="de-DE" dirty="0" err="1" smtClean="0"/>
              <a:t>tiles</a:t>
            </a:r>
            <a:endParaRPr lang="de-DE" dirty="0"/>
          </a:p>
        </p:txBody>
      </p:sp>
      <p:graphicFrame>
        <p:nvGraphicFramePr>
          <p:cNvPr id="8" name="Tabel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919637"/>
              </p:ext>
            </p:extLst>
          </p:nvPr>
        </p:nvGraphicFramePr>
        <p:xfrm>
          <a:off x="1190625" y="3171826"/>
          <a:ext cx="8254047" cy="14935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256997"/>
                <a:gridCol w="1997050"/>
              </a:tblGrid>
              <a:tr h="21102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 err="1">
                          <a:effectLst/>
                        </a:rPr>
                        <a:t>slice_header</a:t>
                      </a:r>
                      <a:r>
                        <a:rPr lang="en-CA" sz="1400" dirty="0">
                          <a:effectLst/>
                        </a:rPr>
                        <a:t>( ) {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>
                          <a:effectLst/>
                        </a:rPr>
                        <a:t>Descriptor</a:t>
                      </a:r>
                      <a:endParaRPr lang="de-DE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21102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</a:rPr>
                        <a:t>	slice_pic_parameter_set_id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>
                          <a:effectLst/>
                        </a:rPr>
                        <a:t>ue(v)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21102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</a:rPr>
                        <a:t>	if( rect_slice_flag  | |  NumBricksInPic &gt; 1  </a:t>
                      </a:r>
                      <a:r>
                        <a:rPr lang="en-CA" sz="1400">
                          <a:effectLst/>
                          <a:highlight>
                            <a:srgbClr val="FFFF00"/>
                          </a:highlight>
                        </a:rPr>
                        <a:t>| |  allow_uncoded_areas_flag</a:t>
                      </a:r>
                      <a:r>
                        <a:rPr lang="en-CA" sz="1400">
                          <a:effectLst/>
                        </a:rPr>
                        <a:t> )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>
                          <a:effectLst/>
                        </a:rPr>
                        <a:t> 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21102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</a:rPr>
                        <a:t>		slice_address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>
                          <a:effectLst/>
                        </a:rPr>
                        <a:t>u(v)</a:t>
                      </a:r>
                      <a:endParaRPr lang="de-DE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21102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</a:rPr>
                        <a:t>…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>
                          <a:effectLst/>
                        </a:rPr>
                        <a:t> </a:t>
                      </a:r>
                      <a:endParaRPr lang="de-DE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21102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</a:rPr>
                        <a:t>	byte_alignment( )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>
                          <a:effectLst/>
                        </a:rPr>
                        <a:t> 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21102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</a:rPr>
                        <a:t>}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dirty="0">
                          <a:effectLst/>
                        </a:rPr>
                        <a:t> 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86801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3"/>
          </p:nvPr>
        </p:nvSpPr>
        <p:spPr>
          <a:xfrm>
            <a:off x="373038" y="1152000"/>
            <a:ext cx="5341962" cy="4448700"/>
          </a:xfrm>
        </p:spPr>
        <p:txBody>
          <a:bodyPr/>
          <a:lstStyle/>
          <a:p>
            <a:r>
              <a:rPr lang="de-DE" dirty="0" err="1" smtClean="0"/>
              <a:t>Allow</a:t>
            </a:r>
            <a:r>
              <a:rPr lang="de-DE" dirty="0" smtClean="0"/>
              <a:t> </a:t>
            </a:r>
            <a:r>
              <a:rPr lang="de-DE" dirty="0" err="1" smtClean="0"/>
              <a:t>uncoded</a:t>
            </a:r>
            <a:r>
              <a:rPr lang="de-DE" dirty="0" smtClean="0"/>
              <a:t> </a:t>
            </a:r>
            <a:r>
              <a:rPr lang="de-DE" dirty="0" err="1" smtClean="0"/>
              <a:t>slices</a:t>
            </a:r>
            <a:r>
              <a:rPr lang="de-DE" dirty="0" smtClean="0"/>
              <a:t>, </a:t>
            </a:r>
            <a:r>
              <a:rPr lang="de-DE" dirty="0" err="1" smtClean="0"/>
              <a:t>which</a:t>
            </a:r>
            <a:r>
              <a:rPr lang="de-DE" dirty="0" smtClean="0"/>
              <a:t> do not hold </a:t>
            </a:r>
            <a:r>
              <a:rPr lang="de-DE" dirty="0" err="1" smtClean="0"/>
              <a:t>any</a:t>
            </a:r>
            <a:r>
              <a:rPr lang="de-DE" dirty="0" smtClean="0"/>
              <a:t> CTUs</a:t>
            </a:r>
          </a:p>
          <a:p>
            <a:r>
              <a:rPr lang="en-US" dirty="0" smtClean="0"/>
              <a:t>Partition picture using tiles. </a:t>
            </a:r>
            <a:endParaRPr lang="en-US" dirty="0"/>
          </a:p>
          <a:p>
            <a:pPr lvl="1"/>
            <a:r>
              <a:rPr lang="en-US" dirty="0" smtClean="0"/>
              <a:t>Group </a:t>
            </a:r>
            <a:r>
              <a:rPr lang="en-US" dirty="0" err="1" smtClean="0"/>
              <a:t>uncoded</a:t>
            </a:r>
            <a:r>
              <a:rPr lang="en-US" dirty="0" smtClean="0"/>
              <a:t> areas/tiles into slices</a:t>
            </a:r>
          </a:p>
          <a:p>
            <a:pPr lvl="1"/>
            <a:r>
              <a:rPr lang="en-US" dirty="0" smtClean="0"/>
              <a:t>Omit corresponding slices from </a:t>
            </a:r>
            <a:r>
              <a:rPr lang="en-US" dirty="0" err="1" smtClean="0"/>
              <a:t>bitstream</a:t>
            </a:r>
            <a:endParaRPr lang="en-US" dirty="0" smtClean="0"/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Add signaling in PPS indicating </a:t>
            </a:r>
            <a:r>
              <a:rPr lang="en-US" dirty="0" err="1" smtClean="0">
                <a:solidFill>
                  <a:srgbClr val="FF0000"/>
                </a:solidFill>
              </a:rPr>
              <a:t>uncoded</a:t>
            </a:r>
            <a:r>
              <a:rPr lang="en-US" dirty="0" smtClean="0">
                <a:solidFill>
                  <a:srgbClr val="FF0000"/>
                </a:solidFill>
              </a:rPr>
              <a:t> areas at tile granularity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Uncoded</a:t>
            </a:r>
            <a:r>
              <a:rPr lang="de-DE" dirty="0" smtClean="0"/>
              <a:t> </a:t>
            </a:r>
            <a:r>
              <a:rPr lang="de-DE" dirty="0" err="1" smtClean="0"/>
              <a:t>areas</a:t>
            </a:r>
            <a:r>
              <a:rPr lang="de-DE" dirty="0" smtClean="0"/>
              <a:t> </a:t>
            </a:r>
            <a:r>
              <a:rPr lang="de-DE" dirty="0" err="1" smtClean="0"/>
              <a:t>using</a:t>
            </a:r>
            <a:r>
              <a:rPr lang="de-DE" dirty="0" smtClean="0"/>
              <a:t> </a:t>
            </a:r>
            <a:r>
              <a:rPr lang="de-DE" dirty="0" err="1" smtClean="0"/>
              <a:t>empty</a:t>
            </a:r>
            <a:r>
              <a:rPr lang="de-DE" dirty="0" smtClean="0"/>
              <a:t> </a:t>
            </a:r>
            <a:r>
              <a:rPr lang="de-DE" dirty="0" err="1" smtClean="0"/>
              <a:t>tiles</a:t>
            </a:r>
            <a:endParaRPr lang="de-DE" dirty="0"/>
          </a:p>
        </p:txBody>
      </p:sp>
      <p:graphicFrame>
        <p:nvGraphicFramePr>
          <p:cNvPr id="8" name="Tabel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4857520"/>
              </p:ext>
            </p:extLst>
          </p:nvPr>
        </p:nvGraphicFramePr>
        <p:xfrm>
          <a:off x="6096000" y="914388"/>
          <a:ext cx="5763895" cy="51206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533900"/>
                <a:gridCol w="1229995"/>
              </a:tblGrid>
              <a:tr h="17760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 err="1">
                          <a:effectLst/>
                        </a:rPr>
                        <a:t>pic_parameter_set_rbsp</a:t>
                      </a:r>
                      <a:r>
                        <a:rPr lang="en-CA" sz="1200" dirty="0">
                          <a:effectLst/>
                        </a:rPr>
                        <a:t>( ) {</a:t>
                      </a:r>
                      <a:endParaRPr lang="de-DE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</a:rPr>
                        <a:t>Descriptor</a:t>
                      </a:r>
                      <a:endParaRPr lang="de-DE" sz="12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17760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</a:rPr>
                        <a:t>	pps_pic_parameter_set_id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</a:rPr>
                        <a:t>ue(v)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17760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</a:rPr>
                        <a:t>	pps_seq_parameter_set_id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</a:rPr>
                        <a:t>ue(v)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17760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>
                          <a:effectLst/>
                        </a:rPr>
                        <a:t>	output_flag_present_flag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200">
                          <a:effectLst/>
                        </a:rPr>
                        <a:t>u(1)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17760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</a:rPr>
                        <a:t>	single_tile_in_pic_flag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</a:rPr>
                        <a:t>u(1)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17760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</a:rPr>
                        <a:t>	if( !</a:t>
                      </a:r>
                      <a:r>
                        <a:rPr lang="en-CA" sz="1200" dirty="0" err="1">
                          <a:effectLst/>
                        </a:rPr>
                        <a:t>single_tile_in_pic_flag</a:t>
                      </a:r>
                      <a:r>
                        <a:rPr lang="en-CA" sz="1200" dirty="0">
                          <a:effectLst/>
                        </a:rPr>
                        <a:t> ) {</a:t>
                      </a:r>
                      <a:endParaRPr lang="de-DE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</a:rPr>
                        <a:t> 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17760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</a:rPr>
                        <a:t>		uniform_tile_spacing_flag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</a:rPr>
                        <a:t>u(1)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17760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</a:rPr>
                        <a:t>		if( uniform_tile_spacing_flag ) {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</a:rPr>
                        <a:t> 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17760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</a:rPr>
                        <a:t>			</a:t>
                      </a:r>
                      <a:r>
                        <a:rPr lang="en-GB" sz="1200">
                          <a:effectLst/>
                        </a:rPr>
                        <a:t>tile_cols_width_minus1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200">
                          <a:effectLst/>
                        </a:rPr>
                        <a:t>ue(v)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17760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</a:rPr>
                        <a:t>			</a:t>
                      </a:r>
                      <a:r>
                        <a:rPr lang="en-GB" sz="1200">
                          <a:effectLst/>
                        </a:rPr>
                        <a:t>tile_rows_height_minus1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200">
                          <a:effectLst/>
                        </a:rPr>
                        <a:t>ue(v)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17760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</a:rPr>
                        <a:t>		</a:t>
                      </a:r>
                      <a:r>
                        <a:rPr lang="en-GB" sz="1200">
                          <a:effectLst/>
                        </a:rPr>
                        <a:t>} else {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</a:rPr>
                        <a:t> 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17760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</a:rPr>
                        <a:t>			num_tile_columns_minus1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</a:rPr>
                        <a:t>ue(v)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17760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</a:rPr>
                        <a:t>			num_tile_rows_minus1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</a:rPr>
                        <a:t>ue(v)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17760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</a:rPr>
                        <a:t>			for( </a:t>
                      </a:r>
                      <a:r>
                        <a:rPr lang="en-CA" sz="1200" dirty="0" err="1">
                          <a:effectLst/>
                        </a:rPr>
                        <a:t>i</a:t>
                      </a:r>
                      <a:r>
                        <a:rPr lang="en-CA" sz="1200" dirty="0">
                          <a:effectLst/>
                        </a:rPr>
                        <a:t> = 0; </a:t>
                      </a:r>
                      <a:r>
                        <a:rPr lang="en-CA" sz="1200" dirty="0" err="1">
                          <a:effectLst/>
                        </a:rPr>
                        <a:t>i</a:t>
                      </a:r>
                      <a:r>
                        <a:rPr lang="en-CA" sz="1200" dirty="0">
                          <a:effectLst/>
                        </a:rPr>
                        <a:t> &lt; num_tile_columns_minus1; </a:t>
                      </a:r>
                      <a:r>
                        <a:rPr lang="en-CA" sz="1200" dirty="0" err="1">
                          <a:effectLst/>
                        </a:rPr>
                        <a:t>i</a:t>
                      </a:r>
                      <a:r>
                        <a:rPr lang="en-CA" sz="1200" dirty="0">
                          <a:effectLst/>
                        </a:rPr>
                        <a:t>++ )</a:t>
                      </a:r>
                      <a:endParaRPr lang="de-DE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</a:rPr>
                        <a:t> 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17760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</a:rPr>
                        <a:t>				tile_column_width_minus1[ i ]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</a:rPr>
                        <a:t>ue(v)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17760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</a:rPr>
                        <a:t>			for( i = 0; i &lt; num_tile_rows_minus1; i++ )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</a:rPr>
                        <a:t> 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17760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</a:rPr>
                        <a:t>				tile_row_height_minus1[ i ]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</a:rPr>
                        <a:t>ue(v)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17760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</a:rPr>
                        <a:t>		}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</a:rPr>
                        <a:t> 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17760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  <a:highlight>
                            <a:srgbClr val="FFFF00"/>
                          </a:highlight>
                        </a:rPr>
                        <a:t>		</a:t>
                      </a:r>
                      <a:r>
                        <a:rPr lang="en-CA" sz="1200" dirty="0" err="1">
                          <a:effectLst/>
                          <a:highlight>
                            <a:srgbClr val="FFFF00"/>
                          </a:highlight>
                        </a:rPr>
                        <a:t>allow_uncoded_areas_flag</a:t>
                      </a:r>
                      <a:endParaRPr lang="de-DE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  <a:highlight>
                            <a:srgbClr val="FFFF00"/>
                          </a:highlight>
                        </a:rPr>
                        <a:t>u(1)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17760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highlight>
                            <a:srgbClr val="FFFF00"/>
                          </a:highlight>
                        </a:rPr>
                        <a:t>		if( allow_uncoded_areas_flag ) {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17760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>
                          <a:effectLst/>
                          <a:highlight>
                            <a:srgbClr val="FFFF00"/>
                          </a:highlight>
                        </a:rPr>
                        <a:t>			for( i = 0; i &lt;</a:t>
                      </a:r>
                      <a:r>
                        <a:rPr lang="en-CA" sz="1200">
                          <a:effectLst/>
                          <a:highlight>
                            <a:srgbClr val="FFFF00"/>
                          </a:highlight>
                        </a:rPr>
                        <a:t> NumTilesInPic</a:t>
                      </a:r>
                      <a:r>
                        <a:rPr lang="en-GB" sz="1200">
                          <a:effectLst/>
                          <a:highlight>
                            <a:srgbClr val="FFFF00"/>
                          </a:highlight>
                        </a:rPr>
                        <a:t>; i++ ) {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17760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>
                          <a:effectLst/>
                          <a:highlight>
                            <a:srgbClr val="FFFF00"/>
                          </a:highlight>
                        </a:rPr>
                        <a:t>				tile_is_coded_flag[ i ]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200">
                          <a:effectLst/>
                          <a:highlight>
                            <a:srgbClr val="FFFF00"/>
                          </a:highlight>
                        </a:rPr>
                        <a:t>u(1)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17760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>
                          <a:effectLst/>
                          <a:highlight>
                            <a:srgbClr val="FFFF00"/>
                          </a:highlight>
                        </a:rPr>
                        <a:t>			</a:t>
                      </a:r>
                      <a:r>
                        <a:rPr lang="en-CA" sz="1200">
                          <a:effectLst/>
                          <a:highlight>
                            <a:srgbClr val="FFFF00"/>
                          </a:highlight>
                        </a:rPr>
                        <a:t>}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17760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highlight>
                            <a:srgbClr val="FFFF00"/>
                          </a:highlight>
                        </a:rPr>
                        <a:t>		}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17760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>
                          <a:effectLst/>
                        </a:rPr>
                        <a:t>		brick_splitting_present_flag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200">
                          <a:effectLst/>
                        </a:rPr>
                        <a:t>u(1)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17760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>
                          <a:effectLst/>
                        </a:rPr>
                        <a:t>…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17760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</a:rPr>
                        <a:t>	rbsp_trailing_bits( )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</a:rPr>
                        <a:t> 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17760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</a:rPr>
                        <a:t>}</a:t>
                      </a:r>
                      <a:endParaRPr lang="de-DE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 dirty="0">
                          <a:effectLst/>
                        </a:rPr>
                        <a:t> </a:t>
                      </a:r>
                      <a:endParaRPr lang="de-DE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23225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VTM 5.2 </a:t>
            </a:r>
          </a:p>
          <a:p>
            <a:r>
              <a:rPr lang="en-US" dirty="0" smtClean="0"/>
              <a:t>360CTC (HEC, face size 1280, QP 22…37, no padding)</a:t>
            </a:r>
            <a:endParaRPr lang="en-US" dirty="0" smtClean="0"/>
          </a:p>
          <a:p>
            <a:r>
              <a:rPr lang="en-US" dirty="0" smtClean="0"/>
              <a:t>Tested: Non-compact </a:t>
            </a:r>
            <a:r>
              <a:rPr lang="en-US" b="1" dirty="0" smtClean="0"/>
              <a:t>with</a:t>
            </a:r>
            <a:r>
              <a:rPr lang="en-US" dirty="0" smtClean="0"/>
              <a:t> reference sample wrap-around. Two face row slices. Unused regions </a:t>
            </a:r>
            <a:r>
              <a:rPr lang="en-US" b="1" dirty="0" smtClean="0"/>
              <a:t>not</a:t>
            </a:r>
            <a:r>
              <a:rPr lang="en-US" dirty="0" smtClean="0"/>
              <a:t> encoded.</a:t>
            </a:r>
          </a:p>
          <a:p>
            <a:r>
              <a:rPr lang="en-US" dirty="0" smtClean="0"/>
              <a:t>Anchor: Compact layout. </a:t>
            </a:r>
            <a:r>
              <a:rPr lang="en-US" b="1" dirty="0" smtClean="0"/>
              <a:t>Single</a:t>
            </a:r>
            <a:r>
              <a:rPr lang="en-US" dirty="0" smtClean="0"/>
              <a:t> slice.</a:t>
            </a:r>
            <a:endParaRPr lang="en-US" dirty="0" smtClean="0"/>
          </a:p>
          <a:p>
            <a:endParaRPr lang="en-US" i="1" dirty="0" smtClean="0"/>
          </a:p>
          <a:p>
            <a:endParaRPr lang="en-US" i="1" dirty="0"/>
          </a:p>
          <a:p>
            <a:endParaRPr lang="en-US" i="1" dirty="0" smtClean="0"/>
          </a:p>
          <a:p>
            <a:endParaRPr lang="en-US" i="1" dirty="0"/>
          </a:p>
          <a:p>
            <a:endParaRPr lang="en-US" i="1" dirty="0" smtClean="0"/>
          </a:p>
          <a:p>
            <a:pPr marL="0" indent="0">
              <a:buNone/>
            </a:pPr>
            <a:endParaRPr lang="en-US" i="1" dirty="0" smtClean="0"/>
          </a:p>
          <a:p>
            <a:endParaRPr lang="en-US" i="1" dirty="0"/>
          </a:p>
          <a:p>
            <a:endParaRPr lang="de-DE" i="1" dirty="0"/>
          </a:p>
          <a:p>
            <a:endParaRPr lang="en-CA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 #1</a:t>
            </a:r>
            <a:endParaRPr lang="de-DE" dirty="0"/>
          </a:p>
        </p:txBody>
      </p:sp>
      <p:graphicFrame>
        <p:nvGraphicFramePr>
          <p:cNvPr id="4" name="Tabel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4308782"/>
              </p:ext>
            </p:extLst>
          </p:nvPr>
        </p:nvGraphicFramePr>
        <p:xfrm>
          <a:off x="1323963" y="3090600"/>
          <a:ext cx="3543300" cy="143377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85825"/>
                <a:gridCol w="916745"/>
                <a:gridCol w="824820"/>
                <a:gridCol w="915910"/>
              </a:tblGrid>
              <a:tr h="276390">
                <a:tc>
                  <a:txBody>
                    <a:bodyPr/>
                    <a:lstStyle/>
                    <a:p>
                      <a:endParaRPr lang="de-DE" sz="16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 dirty="0">
                          <a:effectLst/>
                        </a:rPr>
                        <a:t>End-to-end WS-PSNR</a:t>
                      </a:r>
                      <a:endParaRPr lang="de-D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293665">
                <a:tc>
                  <a:txBody>
                    <a:bodyPr/>
                    <a:lstStyle/>
                    <a:p>
                      <a:endParaRPr lang="de-DE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>
                          <a:effectLst/>
                        </a:rPr>
                        <a:t>Y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>
                          <a:effectLst/>
                        </a:rPr>
                        <a:t>U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dirty="0">
                          <a:effectLst/>
                        </a:rPr>
                        <a:t>V</a:t>
                      </a:r>
                      <a:endParaRPr lang="de-D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</a:tr>
              <a:tr h="27639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dirty="0">
                          <a:effectLst/>
                        </a:rPr>
                        <a:t>Class S1</a:t>
                      </a:r>
                      <a:endParaRPr lang="de-D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0.19%</a:t>
                      </a:r>
                      <a:endParaRPr lang="de-D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0.48%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0.11%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29366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>
                          <a:effectLst/>
                        </a:rPr>
                        <a:t>Class S2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-0.27%</a:t>
                      </a:r>
                      <a:endParaRPr lang="de-D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-1.25%</a:t>
                      </a:r>
                      <a:endParaRPr lang="de-D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-1.83%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29366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dirty="0">
                          <a:effectLst/>
                        </a:rPr>
                        <a:t>Overall </a:t>
                      </a:r>
                      <a:endParaRPr lang="de-D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-0.21%</a:t>
                      </a:r>
                      <a:endParaRPr lang="de-D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-0.66%</a:t>
                      </a:r>
                      <a:endParaRPr lang="de-D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57575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VTM 5.2 </a:t>
            </a:r>
          </a:p>
          <a:p>
            <a:r>
              <a:rPr lang="en-US" dirty="0" smtClean="0"/>
              <a:t>360CTC (HEC, face size 1280, </a:t>
            </a:r>
            <a:r>
              <a:rPr lang="en-US" dirty="0"/>
              <a:t>QP </a:t>
            </a:r>
            <a:r>
              <a:rPr lang="en-US" dirty="0" smtClean="0"/>
              <a:t>22…37, </a:t>
            </a:r>
            <a:r>
              <a:rPr lang="en-US" dirty="0"/>
              <a:t>no padding)</a:t>
            </a:r>
            <a:endParaRPr lang="en-US" dirty="0" smtClean="0"/>
          </a:p>
          <a:p>
            <a:r>
              <a:rPr lang="en-US" dirty="0" smtClean="0"/>
              <a:t>Tested: Non-compact </a:t>
            </a:r>
            <a:r>
              <a:rPr lang="en-US" b="1" dirty="0" smtClean="0"/>
              <a:t>with</a:t>
            </a:r>
            <a:r>
              <a:rPr lang="en-US" dirty="0" smtClean="0"/>
              <a:t> reference sample wrap-around. Two face row slices. Unused regions </a:t>
            </a:r>
            <a:r>
              <a:rPr lang="en-US" b="1" dirty="0" smtClean="0"/>
              <a:t>not</a:t>
            </a:r>
            <a:r>
              <a:rPr lang="en-US" dirty="0" smtClean="0"/>
              <a:t> encoded.</a:t>
            </a:r>
          </a:p>
          <a:p>
            <a:r>
              <a:rPr lang="en-US" dirty="0" smtClean="0"/>
              <a:t>Anchor: Compact layout. </a:t>
            </a:r>
            <a:r>
              <a:rPr lang="en-US" b="1" dirty="0"/>
              <a:t>Two</a:t>
            </a:r>
            <a:r>
              <a:rPr lang="en-US" dirty="0"/>
              <a:t> face row slices</a:t>
            </a:r>
            <a:r>
              <a:rPr lang="en-US" dirty="0" smtClean="0"/>
              <a:t>.</a:t>
            </a:r>
            <a:endParaRPr lang="en-US" dirty="0" smtClean="0"/>
          </a:p>
          <a:p>
            <a:endParaRPr lang="en-US" i="1" dirty="0" smtClean="0"/>
          </a:p>
          <a:p>
            <a:endParaRPr lang="en-US" i="1" dirty="0"/>
          </a:p>
          <a:p>
            <a:endParaRPr lang="en-US" i="1" dirty="0" smtClean="0"/>
          </a:p>
          <a:p>
            <a:endParaRPr lang="en-US" i="1" dirty="0"/>
          </a:p>
          <a:p>
            <a:endParaRPr lang="en-US" i="1" dirty="0" smtClean="0"/>
          </a:p>
          <a:p>
            <a:pPr marL="0" indent="0">
              <a:buNone/>
            </a:pPr>
            <a:endParaRPr lang="en-US" i="1" dirty="0" smtClean="0"/>
          </a:p>
          <a:p>
            <a:endParaRPr lang="en-US" i="1" dirty="0"/>
          </a:p>
          <a:p>
            <a:endParaRPr lang="de-DE" i="1" dirty="0"/>
          </a:p>
          <a:p>
            <a:endParaRPr lang="en-CA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 #2</a:t>
            </a:r>
            <a:endParaRPr lang="de-DE" dirty="0"/>
          </a:p>
        </p:txBody>
      </p:sp>
      <p:graphicFrame>
        <p:nvGraphicFramePr>
          <p:cNvPr id="4" name="Tabel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4214414"/>
              </p:ext>
            </p:extLst>
          </p:nvPr>
        </p:nvGraphicFramePr>
        <p:xfrm>
          <a:off x="1323963" y="3090600"/>
          <a:ext cx="3543300" cy="143377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85825"/>
                <a:gridCol w="916745"/>
                <a:gridCol w="824820"/>
                <a:gridCol w="915910"/>
              </a:tblGrid>
              <a:tr h="276390">
                <a:tc>
                  <a:txBody>
                    <a:bodyPr/>
                    <a:lstStyle/>
                    <a:p>
                      <a:endParaRPr lang="de-DE" sz="16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 dirty="0">
                          <a:effectLst/>
                        </a:rPr>
                        <a:t>End-to-end WS-PSNR</a:t>
                      </a:r>
                      <a:endParaRPr lang="de-D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293665">
                <a:tc>
                  <a:txBody>
                    <a:bodyPr/>
                    <a:lstStyle/>
                    <a:p>
                      <a:endParaRPr lang="de-DE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>
                          <a:effectLst/>
                        </a:rPr>
                        <a:t>Y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>
                          <a:effectLst/>
                        </a:rPr>
                        <a:t>U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dirty="0">
                          <a:effectLst/>
                        </a:rPr>
                        <a:t>V</a:t>
                      </a:r>
                      <a:endParaRPr lang="de-D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</a:tr>
              <a:tr h="27639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dirty="0">
                          <a:effectLst/>
                        </a:rPr>
                        <a:t>Class S1</a:t>
                      </a:r>
                      <a:endParaRPr lang="de-D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-0.23%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0.29%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29366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>
                          <a:effectLst/>
                        </a:rPr>
                        <a:t>Class S2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-0.65%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-1.06%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-1.29%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29366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dirty="0">
                          <a:effectLst/>
                        </a:rPr>
                        <a:t>Overall </a:t>
                      </a:r>
                      <a:endParaRPr lang="de-D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-0.40%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-0.25%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-0.46%</a:t>
                      </a:r>
                      <a:endParaRPr lang="de-D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72041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VTM 5.2 </a:t>
            </a:r>
          </a:p>
          <a:p>
            <a:r>
              <a:rPr lang="en-US" dirty="0" smtClean="0"/>
              <a:t>360CTC (HEC, face size 1280, </a:t>
            </a:r>
            <a:r>
              <a:rPr lang="en-US" dirty="0"/>
              <a:t>QP 22…37, </a:t>
            </a:r>
            <a:r>
              <a:rPr lang="en-US" dirty="0" smtClean="0"/>
              <a:t>no </a:t>
            </a:r>
            <a:r>
              <a:rPr lang="en-US" dirty="0"/>
              <a:t>padding)</a:t>
            </a:r>
            <a:endParaRPr lang="en-US" dirty="0" smtClean="0"/>
          </a:p>
          <a:p>
            <a:r>
              <a:rPr lang="en-US" dirty="0" smtClean="0"/>
              <a:t>Tested: Non-compact </a:t>
            </a:r>
            <a:r>
              <a:rPr lang="en-US" b="1" dirty="0" smtClean="0"/>
              <a:t>without</a:t>
            </a:r>
            <a:r>
              <a:rPr lang="en-US" dirty="0" smtClean="0"/>
              <a:t> reference sample wrap-around. Two face row slices. Unused regions </a:t>
            </a:r>
            <a:r>
              <a:rPr lang="en-US" b="1" dirty="0" smtClean="0"/>
              <a:t>not</a:t>
            </a:r>
            <a:r>
              <a:rPr lang="en-US" dirty="0" smtClean="0"/>
              <a:t> encoded.</a:t>
            </a:r>
          </a:p>
          <a:p>
            <a:r>
              <a:rPr lang="en-US" dirty="0" smtClean="0"/>
              <a:t>Anchor: Compact layout. </a:t>
            </a:r>
            <a:r>
              <a:rPr lang="en-US" b="1" dirty="0" smtClean="0"/>
              <a:t>Single</a:t>
            </a:r>
            <a:r>
              <a:rPr lang="en-US" dirty="0" smtClean="0"/>
              <a:t> slice.</a:t>
            </a:r>
            <a:endParaRPr lang="en-US" dirty="0" smtClean="0"/>
          </a:p>
          <a:p>
            <a:endParaRPr lang="en-US" i="1" dirty="0" smtClean="0"/>
          </a:p>
          <a:p>
            <a:endParaRPr lang="en-US" i="1" dirty="0"/>
          </a:p>
          <a:p>
            <a:endParaRPr lang="en-US" i="1" dirty="0" smtClean="0"/>
          </a:p>
          <a:p>
            <a:endParaRPr lang="en-US" i="1" dirty="0"/>
          </a:p>
          <a:p>
            <a:endParaRPr lang="en-US" i="1" dirty="0" smtClean="0"/>
          </a:p>
          <a:p>
            <a:pPr marL="0" indent="0">
              <a:buNone/>
            </a:pPr>
            <a:endParaRPr lang="en-US" i="1" dirty="0" smtClean="0"/>
          </a:p>
          <a:p>
            <a:endParaRPr lang="en-US" i="1" dirty="0"/>
          </a:p>
          <a:p>
            <a:endParaRPr lang="de-DE" i="1" dirty="0"/>
          </a:p>
          <a:p>
            <a:endParaRPr lang="en-CA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 #3</a:t>
            </a:r>
            <a:endParaRPr lang="de-DE" dirty="0"/>
          </a:p>
        </p:txBody>
      </p:sp>
      <p:graphicFrame>
        <p:nvGraphicFramePr>
          <p:cNvPr id="4" name="Tabel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2623503"/>
              </p:ext>
            </p:extLst>
          </p:nvPr>
        </p:nvGraphicFramePr>
        <p:xfrm>
          <a:off x="1323963" y="3090600"/>
          <a:ext cx="3543300" cy="143377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85825"/>
                <a:gridCol w="916745"/>
                <a:gridCol w="824820"/>
                <a:gridCol w="915910"/>
              </a:tblGrid>
              <a:tr h="276390">
                <a:tc>
                  <a:txBody>
                    <a:bodyPr/>
                    <a:lstStyle/>
                    <a:p>
                      <a:endParaRPr lang="de-DE" sz="16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 dirty="0">
                          <a:effectLst/>
                        </a:rPr>
                        <a:t>End-to-end WS-PSNR</a:t>
                      </a:r>
                      <a:endParaRPr lang="de-D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293665">
                <a:tc>
                  <a:txBody>
                    <a:bodyPr/>
                    <a:lstStyle/>
                    <a:p>
                      <a:endParaRPr lang="de-DE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>
                          <a:effectLst/>
                        </a:rPr>
                        <a:t>Y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>
                          <a:effectLst/>
                        </a:rPr>
                        <a:t>U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dirty="0">
                          <a:effectLst/>
                        </a:rPr>
                        <a:t>V</a:t>
                      </a:r>
                      <a:endParaRPr lang="de-D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</a:tr>
              <a:tr h="27639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dirty="0">
                          <a:effectLst/>
                        </a:rPr>
                        <a:t>Class S1</a:t>
                      </a:r>
                      <a:endParaRPr lang="de-D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0.29%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0.68%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0.33%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29366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>
                          <a:effectLst/>
                        </a:rPr>
                        <a:t>Class S2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-0.69%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-1.36%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29366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dirty="0">
                          <a:effectLst/>
                        </a:rPr>
                        <a:t>Overall </a:t>
                      </a:r>
                      <a:endParaRPr lang="de-D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0.13%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0.13%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-0.35%</a:t>
                      </a:r>
                      <a:endParaRPr lang="de-D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22277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äsentation_Master_RWTH_Institute_16zu9">
  <a:themeElements>
    <a:clrScheme name="RWTH Farben">
      <a:dk1>
        <a:sysClr val="windowText" lastClr="000000"/>
      </a:dk1>
      <a:lt1>
        <a:sysClr val="window" lastClr="FFFFFF"/>
      </a:lt1>
      <a:dk2>
        <a:srgbClr val="00549F"/>
      </a:dk2>
      <a:lt2>
        <a:srgbClr val="8EBAE5"/>
      </a:lt2>
      <a:accent1>
        <a:srgbClr val="006165"/>
      </a:accent1>
      <a:accent2>
        <a:srgbClr val="0098A1"/>
      </a:accent2>
      <a:accent3>
        <a:srgbClr val="57AB27"/>
      </a:accent3>
      <a:accent4>
        <a:srgbClr val="BDCD00"/>
      </a:accent4>
      <a:accent5>
        <a:srgbClr val="F6A800"/>
      </a:accent5>
      <a:accent6>
        <a:srgbClr val="CC071E"/>
      </a:accent6>
      <a:hlink>
        <a:srgbClr val="612158"/>
      </a:hlink>
      <a:folHlink>
        <a:srgbClr val="7A6FAC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ent_presentation_16x9.potx" id="{6B3B8077-59DA-4BFD-81E2-F6AE40240848}" vid="{C9E8994A-F1D2-47FF-B8F1-D99CB40782F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JVET-J0023_360_presentation_16x9</Template>
  <TotalTime>0</TotalTime>
  <Words>677</Words>
  <Application>Microsoft Office PowerPoint</Application>
  <PresentationFormat>Breitbild</PresentationFormat>
  <Paragraphs>271</Paragraphs>
  <Slides>13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8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13</vt:i4>
      </vt:variant>
    </vt:vector>
  </HeadingPairs>
  <TitlesOfParts>
    <vt:vector size="22" baseType="lpstr">
      <vt:lpstr>Malgun Gothic</vt:lpstr>
      <vt:lpstr>ＭＳ Ｐゴシック</vt:lpstr>
      <vt:lpstr>Arial</vt:lpstr>
      <vt:lpstr>Calibri</vt:lpstr>
      <vt:lpstr>Mangal</vt:lpstr>
      <vt:lpstr>Symbol</vt:lpstr>
      <vt:lpstr>Times New Roman</vt:lpstr>
      <vt:lpstr>Wingdings</vt:lpstr>
      <vt:lpstr>Präsentation_Master_RWTH_Institute_16zu9</vt:lpstr>
      <vt:lpstr>JVET-P0316</vt:lpstr>
      <vt:lpstr>Uncoded areas for non-compact cubemap face arrangement </vt:lpstr>
      <vt:lpstr>Other applications of uncoded areas </vt:lpstr>
      <vt:lpstr>Uncoded areas using empty tiles</vt:lpstr>
      <vt:lpstr>Uncoded areas using empty tiles</vt:lpstr>
      <vt:lpstr>Uncoded areas using empty tiles</vt:lpstr>
      <vt:lpstr>Results #1</vt:lpstr>
      <vt:lpstr>Results #2</vt:lpstr>
      <vt:lpstr>Results #3</vt:lpstr>
      <vt:lpstr>Results #4</vt:lpstr>
      <vt:lpstr>Impact for moving camera sequences </vt:lpstr>
      <vt:lpstr>Problems</vt:lpstr>
      <vt:lpstr>Conclusion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Johannes Sauer</dc:creator>
  <cp:lastModifiedBy>Johannes Sauer</cp:lastModifiedBy>
  <cp:revision>201</cp:revision>
  <dcterms:created xsi:type="dcterms:W3CDTF">2018-04-07T08:42:10Z</dcterms:created>
  <dcterms:modified xsi:type="dcterms:W3CDTF">2019-10-01T10:36:17Z</dcterms:modified>
</cp:coreProperties>
</file>