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79" r:id="rId3"/>
    <p:sldId id="280" r:id="rId4"/>
    <p:sldId id="281" r:id="rId5"/>
    <p:sldId id="282" r:id="rId6"/>
    <p:sldId id="271" r:id="rId7"/>
    <p:sldId id="283" r:id="rId8"/>
    <p:sldId id="278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75515" autoAdjust="0"/>
  </p:normalViewPr>
  <p:slideViewPr>
    <p:cSldViewPr snapToGrid="0">
      <p:cViewPr varScale="1">
        <p:scale>
          <a:sx n="67" d="100"/>
          <a:sy n="67" d="100"/>
        </p:scale>
        <p:origin x="178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7863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4583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63959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65401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544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JVET-P0282</a:t>
            </a:r>
            <a:br>
              <a:rPr lang="en-US" altLang="ko-KR" dirty="0" smtClean="0"/>
            </a:br>
            <a:r>
              <a:rPr lang="en-CA" altLang="ko-KR" dirty="0"/>
              <a:t>Non-CE4: Block size alignment between PROF and BDOF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" y="567985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In VTM6.0, </a:t>
            </a:r>
            <a:r>
              <a:rPr lang="en-US" altLang="ko-KR" sz="1600" dirty="0" smtClean="0"/>
              <a:t>block </a:t>
            </a:r>
            <a:r>
              <a:rPr lang="en-US" altLang="ko-KR" sz="1600" dirty="0"/>
              <a:t>size constraint between PROF and BDOF is different</a:t>
            </a: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To align with BDOF, block size aligning methods for affine mode are proposed.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b="1" dirty="0"/>
              <a:t>Method I: Block size restriction on </a:t>
            </a:r>
            <a:r>
              <a:rPr lang="en-CA" altLang="ko-KR" sz="1600" b="1" dirty="0" smtClean="0"/>
              <a:t>PROF</a:t>
            </a:r>
            <a:r>
              <a:rPr lang="en-CA" altLang="ko-KR" sz="1600" dirty="0" smtClean="0"/>
              <a:t> </a:t>
            </a:r>
            <a:r>
              <a:rPr lang="en-CA" altLang="ko-KR" sz="1600" i="1" u="sng" dirty="0" smtClean="0">
                <a:sym typeface="Wingdings" panose="05000000000000000000" pitchFamily="2" charset="2"/>
              </a:rPr>
              <a:t> </a:t>
            </a:r>
            <a:r>
              <a:rPr lang="en-CA" altLang="ko-KR" sz="1600" i="1" u="sng" dirty="0" smtClean="0"/>
              <a:t>PROF is performed at same size with BDOF,  </a:t>
            </a:r>
            <a:r>
              <a:rPr lang="en-CA" altLang="ko-KR" sz="1600" i="1" u="sng" dirty="0" smtClean="0">
                <a:sym typeface="Wingdings" panose="05000000000000000000" pitchFamily="2" charset="2"/>
              </a:rPr>
              <a:t>B</a:t>
            </a:r>
            <a:r>
              <a:rPr lang="en-CA" altLang="ko-KR" sz="1600" i="1" u="sng" dirty="0" smtClean="0"/>
              <a:t>lock size for AFFINE mode is not modified. </a:t>
            </a:r>
            <a:endParaRPr lang="en-US" altLang="ko-KR" sz="1600" i="1" u="sng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b="1" dirty="0" smtClean="0"/>
              <a:t>Method </a:t>
            </a:r>
            <a:r>
              <a:rPr lang="en-CA" altLang="ko-KR" sz="1600" b="1" dirty="0"/>
              <a:t>II: Block size restriction on AFFINE </a:t>
            </a:r>
            <a:r>
              <a:rPr lang="en-CA" altLang="ko-KR" sz="1600" b="1" dirty="0" smtClean="0"/>
              <a:t>MERGE </a:t>
            </a:r>
            <a:r>
              <a:rPr lang="en-CA" altLang="ko-KR" sz="1600" i="1" u="sng" dirty="0" smtClean="0">
                <a:sym typeface="Wingdings" panose="05000000000000000000" pitchFamily="2" charset="2"/>
              </a:rPr>
              <a:t> </a:t>
            </a:r>
            <a:r>
              <a:rPr lang="en-CA" altLang="ko-KR" sz="1600" i="1" u="sng" dirty="0"/>
              <a:t>PROF is performed at same size with </a:t>
            </a:r>
            <a:r>
              <a:rPr lang="en-CA" altLang="ko-KR" sz="1600" i="1" u="sng" dirty="0" smtClean="0"/>
              <a:t>BDOF, </a:t>
            </a:r>
            <a:r>
              <a:rPr lang="en-CA" altLang="ko-KR" sz="1600" i="1" u="sng" dirty="0" smtClean="0">
                <a:sym typeface="Wingdings" panose="05000000000000000000" pitchFamily="2" charset="2"/>
              </a:rPr>
              <a:t>B</a:t>
            </a:r>
            <a:r>
              <a:rPr lang="en-CA" altLang="ko-KR" sz="1600" i="1" u="sng" dirty="0" smtClean="0"/>
              <a:t>oth </a:t>
            </a:r>
            <a:r>
              <a:rPr lang="en-CA" altLang="ko-KR" sz="1600" i="1" u="sng" dirty="0"/>
              <a:t>AFFINE MERGE and PROF is </a:t>
            </a:r>
            <a:r>
              <a:rPr lang="en-CA" altLang="ko-KR" sz="1600" i="1" u="sng" dirty="0" smtClean="0"/>
              <a:t>not </a:t>
            </a:r>
            <a:r>
              <a:rPr lang="en-CA" altLang="ko-KR" sz="1600" i="1" u="sng" dirty="0"/>
              <a:t>performed when the block size is 8x8.</a:t>
            </a:r>
            <a:endParaRPr lang="en-US" altLang="ko-KR" sz="1600" i="1" u="sng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b="1" dirty="0"/>
              <a:t>Method III: Block size restriction on AFFINE INTER and AFFINE </a:t>
            </a:r>
            <a:r>
              <a:rPr lang="en-CA" altLang="ko-KR" sz="1600" b="1" dirty="0" smtClean="0"/>
              <a:t>MERGE </a:t>
            </a:r>
            <a:r>
              <a:rPr lang="en-CA" altLang="ko-KR" sz="1600" i="1" u="sng" dirty="0" smtClean="0">
                <a:sym typeface="Wingdings" panose="05000000000000000000" pitchFamily="2" charset="2"/>
              </a:rPr>
              <a:t> </a:t>
            </a:r>
            <a:r>
              <a:rPr lang="en-CA" altLang="ko-KR" sz="1600" i="1" u="sng" dirty="0"/>
              <a:t>PROF is performed at same size with </a:t>
            </a:r>
            <a:r>
              <a:rPr lang="en-CA" altLang="ko-KR" sz="1600" i="1" u="sng" dirty="0" smtClean="0"/>
              <a:t>BDOF, </a:t>
            </a:r>
            <a:r>
              <a:rPr lang="en-CA" altLang="ko-KR" sz="1600" i="1" u="sng" dirty="0" smtClean="0">
                <a:sym typeface="Wingdings" panose="05000000000000000000" pitchFamily="2" charset="2"/>
              </a:rPr>
              <a:t>B</a:t>
            </a:r>
            <a:r>
              <a:rPr lang="en-CA" altLang="ko-KR" sz="1600" i="1" u="sng" dirty="0" smtClean="0"/>
              <a:t>oth </a:t>
            </a:r>
            <a:r>
              <a:rPr lang="en-CA" altLang="ko-KR" sz="1600" i="1" u="sng" dirty="0"/>
              <a:t>AFFINE INTER </a:t>
            </a:r>
            <a:r>
              <a:rPr lang="en-CA" altLang="ko-KR" sz="1600" i="1" u="sng" dirty="0" smtClean="0"/>
              <a:t> and MERGE </a:t>
            </a:r>
            <a:r>
              <a:rPr lang="en-CA" altLang="ko-KR" sz="1600" i="1" u="sng" dirty="0"/>
              <a:t>have </a:t>
            </a:r>
            <a:r>
              <a:rPr lang="en-CA" altLang="ko-KR" sz="1600" i="1" u="sng" dirty="0" smtClean="0"/>
              <a:t>same condition</a:t>
            </a:r>
            <a:r>
              <a:rPr lang="en-CA" altLang="ko-KR" sz="1600" i="1" u="sng" dirty="0"/>
              <a:t>. </a:t>
            </a:r>
            <a:r>
              <a:rPr lang="en-CA" altLang="ko-KR" sz="1600" i="1" u="sng" dirty="0" smtClean="0"/>
              <a:t>(8xN </a:t>
            </a:r>
            <a:r>
              <a:rPr lang="en-CA" altLang="ko-KR" sz="1600" i="1" u="sng" dirty="0"/>
              <a:t>and Nx8 (N != 8</a:t>
            </a:r>
            <a:r>
              <a:rPr lang="en-CA" altLang="ko-KR" sz="1600" i="1" u="sng" dirty="0" smtClean="0"/>
              <a:t>))</a:t>
            </a:r>
            <a:endParaRPr lang="ko-KR" altLang="ko-KR" sz="1600" i="1" u="sng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425308"/>
              </p:ext>
            </p:extLst>
          </p:nvPr>
        </p:nvGraphicFramePr>
        <p:xfrm>
          <a:off x="207392" y="4075623"/>
          <a:ext cx="9474434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961534"/>
                <a:gridCol w="1173779"/>
                <a:gridCol w="1927639"/>
                <a:gridCol w="1941922"/>
                <a:gridCol w="1583703"/>
                <a:gridCol w="1885857"/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 INTER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 MERGE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PROF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BDOF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VTM6.0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w&gt;=16 &amp;&amp; h&gt;=16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 &amp;&amp; w*h&gt;=128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Proposal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Method I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w&gt;=16 &amp;&amp; h&gt;=16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w*h&gt;=128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 &amp;&amp; w*h&gt;=128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Method II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w&gt;=16 &amp;&amp; h&gt;=16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 </a:t>
                      </a: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w*h&gt;=128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 &amp;&amp; w*h&gt;=128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Method III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 &amp;&amp; w*h&gt;=128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 </a:t>
                      </a: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w*h&gt;=128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w&gt;=8 &amp;&amp; h&gt;=8 &amp;&amp; w*h&gt;=128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9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Proposed spec changes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</a:t>
            </a:r>
            <a:r>
              <a:rPr lang="en-CA" altLang="ko-KR" sz="1600" dirty="0"/>
              <a:t>I: Block size restriction on </a:t>
            </a:r>
            <a:r>
              <a:rPr lang="en-CA" altLang="ko-KR" sz="1600" dirty="0" smtClean="0"/>
              <a:t>PROF</a:t>
            </a:r>
            <a:endParaRPr lang="en-US" altLang="ko-KR" sz="1600" u="sng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729168"/>
              </p:ext>
            </p:extLst>
          </p:nvPr>
        </p:nvGraphicFramePr>
        <p:xfrm>
          <a:off x="523220" y="1617054"/>
          <a:ext cx="8752755" cy="2667000"/>
        </p:xfrm>
        <a:graphic>
          <a:graphicData uri="http://schemas.openxmlformats.org/drawingml/2006/table">
            <a:tbl>
              <a:tblPr firstRow="1" firstCol="1" bandRow="1"/>
              <a:tblGrid>
                <a:gridCol w="8752755"/>
              </a:tblGrid>
              <a:tr h="0">
                <a:tc>
                  <a:txBody>
                    <a:bodyPr/>
                    <a:lstStyle/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 one or more of the following conditions are true,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cbProfFlagLX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set equal to FALSE.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sps_affine_prof_enabled_flag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equal to 0.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fallbackModeTriggered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equal to 1.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numCpMv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equal to 2 and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[ 1 ][ 0 ] is equal to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[ 0 ][ 0 ] and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[ 1 ][ 1 ] is equal to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[ 0 ][ 1 ].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numCpMv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equal to 3 and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[ 1 ][ 0 ] is equal to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[ 0 ][ 0 ] and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[ 1 ][ 1 ] is equal to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[ 0 ][ 1 ] and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[ 2 ][ 0 ] is equal to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[ 0 ][ 0 ] and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[ 2 ][ 1 ] is equal to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cpMvLX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[ 0 ][ 1 ].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4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4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* </a:t>
                      </a:r>
                      <a:r>
                        <a:rPr lang="en-CA" altLang="ko-KR" sz="14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4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less than 128.</a:t>
                      </a:r>
                      <a:endParaRPr lang="en-US" altLang="ko-KR" sz="1400" dirty="0" smtClean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285750" lvl="0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Otherwise, </a:t>
                      </a:r>
                      <a:r>
                        <a:rPr lang="en-CA" altLang="ko-KR" sz="14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cbProfFlagLX</a:t>
                      </a:r>
                      <a:r>
                        <a:rPr lang="en-CA" altLang="ko-KR" sz="14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set equal to TRUE.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28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Proposed spec changes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/>
              <a:t>Method II: Block size restriction on AFFINE MERGE</a:t>
            </a:r>
            <a:endParaRPr lang="en-US" altLang="ko-KR" sz="1600" u="sng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941868"/>
              </p:ext>
            </p:extLst>
          </p:nvPr>
        </p:nvGraphicFramePr>
        <p:xfrm>
          <a:off x="582222" y="1598243"/>
          <a:ext cx="8816301" cy="2721256"/>
        </p:xfrm>
        <a:graphic>
          <a:graphicData uri="http://schemas.openxmlformats.org/drawingml/2006/table">
            <a:tbl>
              <a:tblPr/>
              <a:tblGrid>
                <a:gridCol w="7715086"/>
                <a:gridCol w="1101215"/>
              </a:tblGrid>
              <a:tr h="25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merge_data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4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MaxNumSubblockMergeCand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 0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&gt;= 8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&gt;= 8 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(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&gt;= 128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merge_subblock_flag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merge_subblock_flag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= =  1 )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MaxNumSubblockMergeCand &gt; 1 )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merge_subblock_idx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 else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</a:rPr>
                        <a:t>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</a:rPr>
                        <a:t>}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38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Proposed spec changes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/>
              <a:t>Method III: Block size restriction on AFFINE INTER and AFFINE MERGE</a:t>
            </a:r>
            <a:endParaRPr lang="en-US" altLang="ko-KR" sz="1600" u="sng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56245"/>
              </p:ext>
            </p:extLst>
          </p:nvPr>
        </p:nvGraphicFramePr>
        <p:xfrm>
          <a:off x="559558" y="4297680"/>
          <a:ext cx="8838965" cy="2560320"/>
        </p:xfrm>
        <a:graphic>
          <a:graphicData uri="http://schemas.openxmlformats.org/drawingml/2006/table">
            <a:tbl>
              <a:tblPr/>
              <a:tblGrid>
                <a:gridCol w="7777196"/>
                <a:gridCol w="1061769"/>
              </a:tblGrid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…….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slice_type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= =  B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inter_pred_idc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63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sps_affine_enabled_flag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 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  </a:t>
                      </a:r>
                      <a:r>
                        <a:rPr lang="en-CA" sz="14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cbWidth</a:t>
                      </a:r>
                      <a: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 &gt;= 16  </a:t>
                      </a:r>
                      <a: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</a:t>
                      </a:r>
                      <a: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  </a:t>
                      </a:r>
                      <a:r>
                        <a:rPr lang="en-CA" sz="14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cbHeight</a:t>
                      </a:r>
                      <a: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 &gt;= 16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&gt;= 8  &amp;&amp; 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&gt;= 8 &amp;&amp; (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&gt;= 128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inter_affine_flag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sps_affine_type_flag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inter_affine_flag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[ x0 ][ y0 ]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affine_type_flag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}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31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632862"/>
              </p:ext>
            </p:extLst>
          </p:nvPr>
        </p:nvGraphicFramePr>
        <p:xfrm>
          <a:off x="563369" y="1453158"/>
          <a:ext cx="8816301" cy="2720454"/>
        </p:xfrm>
        <a:graphic>
          <a:graphicData uri="http://schemas.openxmlformats.org/drawingml/2006/table">
            <a:tbl>
              <a:tblPr/>
              <a:tblGrid>
                <a:gridCol w="7715086"/>
                <a:gridCol w="1101215"/>
              </a:tblGrid>
              <a:tr h="25803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merge_data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4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MaxNumSubblockMergeCand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 0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&gt;= 8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&gt;= 8 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(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&gt;= 128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merge_subblock_flag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merge_subblock_flag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= =  1 )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MaxNumSubblockMergeCand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 1 )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merge_subblock_idx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 else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</a:rPr>
                        <a:t>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4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</a:rPr>
                        <a:t>}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8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Simulation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Method I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Method II</a:t>
            </a:r>
            <a:endParaRPr lang="en-US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723536"/>
              </p:ext>
            </p:extLst>
          </p:nvPr>
        </p:nvGraphicFramePr>
        <p:xfrm>
          <a:off x="590379" y="1507940"/>
          <a:ext cx="8770793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77282"/>
                <a:gridCol w="767100"/>
                <a:gridCol w="767100"/>
                <a:gridCol w="1063655"/>
                <a:gridCol w="803024"/>
                <a:gridCol w="698772"/>
                <a:gridCol w="698772"/>
                <a:gridCol w="698772"/>
                <a:gridCol w="698772"/>
                <a:gridCol w="698772"/>
                <a:gridCol w="698772"/>
              </a:tblGrid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Low delay B Main10 </a:t>
                      </a:r>
                      <a:endParaRPr lang="ko-KR" altLang="ko-KR" sz="12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94388"/>
              </p:ext>
            </p:extLst>
          </p:nvPr>
        </p:nvGraphicFramePr>
        <p:xfrm>
          <a:off x="692047" y="4361498"/>
          <a:ext cx="8657693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62101"/>
                <a:gridCol w="757208"/>
                <a:gridCol w="757208"/>
                <a:gridCol w="1049940"/>
                <a:gridCol w="792670"/>
                <a:gridCol w="689761"/>
                <a:gridCol w="689761"/>
                <a:gridCol w="689761"/>
                <a:gridCol w="689761"/>
                <a:gridCol w="689761"/>
                <a:gridCol w="689761"/>
              </a:tblGrid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Low delay B Main10 </a:t>
                      </a:r>
                      <a:endParaRPr lang="ko-KR" altLang="ko-KR" sz="12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Simulation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Method III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Method III + encoder modification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In Encoder, affine block is selected when cost </a:t>
            </a:r>
            <a:r>
              <a:rPr lang="en-CA" altLang="ko-KR" sz="1800" dirty="0"/>
              <a:t>of the affine block is lower than cost of the normal block * </a:t>
            </a:r>
            <a:r>
              <a:rPr lang="en-CA" altLang="ko-KR" sz="1800" dirty="0" smtClean="0"/>
              <a:t>lambda. In here, lambda is adjusted to 1.25 from 1.05.</a:t>
            </a:r>
            <a:r>
              <a:rPr lang="en-US" altLang="ko-KR" sz="1800" dirty="0" smtClean="0"/>
              <a:t> </a:t>
            </a:r>
            <a:endParaRPr lang="en-US" altLang="ko-KR" sz="18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601191"/>
              </p:ext>
            </p:extLst>
          </p:nvPr>
        </p:nvGraphicFramePr>
        <p:xfrm>
          <a:off x="1046375" y="1465991"/>
          <a:ext cx="7989477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072408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Low delay B Main10 </a:t>
                      </a:r>
                      <a:endParaRPr lang="ko-KR" altLang="ko-KR" sz="12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557042"/>
              </p:ext>
            </p:extLst>
          </p:nvPr>
        </p:nvGraphicFramePr>
        <p:xfrm>
          <a:off x="1114955" y="4839888"/>
          <a:ext cx="7989477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072408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Low delay B Main10 </a:t>
                      </a:r>
                      <a:endParaRPr lang="ko-KR" altLang="ko-KR" sz="12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93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100623" y="5483313"/>
            <a:ext cx="5907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Sharp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JVET-P0870)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To align with BDOF, </a:t>
            </a:r>
            <a:r>
              <a:rPr lang="en-CA" altLang="ko-KR" sz="1600" dirty="0" smtClean="0"/>
              <a:t>block size aligning methods for affine mode are proposed.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Method I: Block size restriction on PROF</a:t>
            </a: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Method II: Block size restriction on AFFINE MERGE</a:t>
            </a: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Method III: Block size restriction on AFFINE INTER and AFFINE MERGE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For Method I and II, the </a:t>
            </a:r>
            <a:r>
              <a:rPr lang="en-US" altLang="ko-KR" sz="1600" dirty="0">
                <a:ea typeface="LG스마트체 Regular" panose="020B0600000101010101" pitchFamily="50" charset="-127"/>
              </a:rPr>
              <a:t>experimental results reportedly show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negligible </a:t>
            </a:r>
            <a:r>
              <a:rPr lang="en-CA" altLang="ko-KR" sz="1600" dirty="0"/>
              <a:t>BD-rate changes </a:t>
            </a:r>
            <a:r>
              <a:rPr lang="en-CA" altLang="ko-KR" sz="1600" dirty="0" smtClean="0"/>
              <a:t>without no changes in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 run-time</a:t>
            </a:r>
            <a:r>
              <a:rPr lang="en-CA" altLang="ko-KR" sz="16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>
                <a:ea typeface="LG스마트체 Regular" panose="020B0600000101010101" pitchFamily="50" charset="-127"/>
              </a:rPr>
              <a:t>For Method III, </a:t>
            </a:r>
            <a:r>
              <a:rPr lang="en-US" altLang="ko-KR" sz="1600" dirty="0">
                <a:ea typeface="LG스마트체 Regular" panose="020B0600000101010101" pitchFamily="50" charset="-127"/>
              </a:rPr>
              <a:t>the experimental results reportedly show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0.04%(0.05%) gain in RA(LB).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It is recommended to consider this method in the next VTM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3425</TotalTime>
  <Words>1301</Words>
  <Application>Microsoft Office PowerPoint</Application>
  <PresentationFormat>A4 용지(210x297mm)</PresentationFormat>
  <Paragraphs>581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DengXian</vt:lpstr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JVET-P0282 Non-CE4: Block size alignment between PROF and BDOF</vt:lpstr>
      <vt:lpstr>Proposed methods</vt:lpstr>
      <vt:lpstr>Proposed methods</vt:lpstr>
      <vt:lpstr>Proposed methods</vt:lpstr>
      <vt:lpstr>Proposed methods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275</cp:revision>
  <dcterms:created xsi:type="dcterms:W3CDTF">2016-10-06T06:23:02Z</dcterms:created>
  <dcterms:modified xsi:type="dcterms:W3CDTF">2019-10-04T04:00:59Z</dcterms:modified>
</cp:coreProperties>
</file>