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84" r:id="rId3"/>
    <p:sldId id="285" r:id="rId4"/>
    <p:sldId id="275" r:id="rId5"/>
    <p:sldId id="286" r:id="rId6"/>
    <p:sldId id="271" r:id="rId7"/>
    <p:sldId id="290" r:id="rId8"/>
    <p:sldId id="293" r:id="rId9"/>
    <p:sldId id="292" r:id="rId10"/>
    <p:sldId id="289" r:id="rId11"/>
    <p:sldId id="291" r:id="rId12"/>
    <p:sldId id="278" r:id="rId13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34" autoAdjust="0"/>
    <p:restoredTop sz="95394" autoAdjust="0"/>
  </p:normalViewPr>
  <p:slideViewPr>
    <p:cSldViewPr snapToGrid="0">
      <p:cViewPr varScale="1">
        <p:scale>
          <a:sx n="89" d="100"/>
          <a:sy n="89" d="100"/>
        </p:scale>
        <p:origin x="108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812176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91833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91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38417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7935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0282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8502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85045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612243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281294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2900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JVET-P0281</a:t>
            </a:r>
            <a:br>
              <a:rPr lang="en-US" altLang="ko-KR" dirty="0" smtClean="0"/>
            </a:br>
            <a:r>
              <a:rPr lang="en-CA" altLang="ko-KR" dirty="0"/>
              <a:t>Non-CE4: Corrections on parameter calculation 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for </a:t>
            </a:r>
            <a:r>
              <a:rPr lang="en-CA" altLang="ko-KR" dirty="0"/>
              <a:t>PROF and BDOF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/>
              <a:t>J. </a:t>
            </a:r>
            <a:r>
              <a:rPr lang="en-US" altLang="ko-KR" dirty="0" smtClean="0"/>
              <a:t>Nam, </a:t>
            </a:r>
            <a:r>
              <a:rPr lang="en-US" altLang="ko-KR" dirty="0"/>
              <a:t>H</a:t>
            </a:r>
            <a:r>
              <a:rPr lang="en-US" altLang="ko-KR" dirty="0" smtClean="0"/>
              <a:t>. </a:t>
            </a:r>
            <a:r>
              <a:rPr lang="en-US" altLang="ko-KR" dirty="0"/>
              <a:t>Jang</a:t>
            </a:r>
            <a:r>
              <a:rPr lang="en-US" altLang="ko-KR" dirty="0" smtClean="0"/>
              <a:t>, 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III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567985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Prevent the 16-bit overflow for PROF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Prediction samples are in [-23313, 23297] range.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Refinement offsets are in [-46591, 45864] range.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Refined prediction samples are in [-69904, 69161] range.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To prevent the 16-bit overflow, refinement offsets are restricted to [-8192, 8191]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Extension to BDOF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Prediction samples are in </a:t>
            </a:r>
            <a:r>
              <a:rPr lang="en-CA" altLang="ko-KR" dirty="0" smtClean="0"/>
              <a:t>[-25071, 25055] </a:t>
            </a:r>
            <a:r>
              <a:rPr lang="en-CA" altLang="ko-KR" dirty="0"/>
              <a:t>range.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Refinement offsets are in </a:t>
            </a:r>
            <a:r>
              <a:rPr lang="en-CA" altLang="ko-KR" dirty="0" smtClean="0"/>
              <a:t>[-50048, 48484] </a:t>
            </a:r>
            <a:r>
              <a:rPr lang="en-CA" altLang="ko-KR" dirty="0"/>
              <a:t>range.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Refined prediction samples are </a:t>
            </a:r>
            <a:r>
              <a:rPr lang="en-CA" altLang="ko-KR" dirty="0" smtClean="0"/>
              <a:t>clipped to 16-bit </a:t>
            </a:r>
            <a:r>
              <a:rPr lang="en-CA" altLang="ko-KR" dirty="0"/>
              <a:t>range.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To reduce the effect of the refinement offset, refinement offsets are restricted to [-4096, 4095]</a:t>
            </a:r>
            <a:endParaRPr lang="ko-KR" altLang="ko-KR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5716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TEST9 </a:t>
            </a:r>
            <a:r>
              <a:rPr lang="en-US" altLang="ko-KR" sz="1800" dirty="0"/>
              <a:t>in JVET-P0281 shows the results of the Method III for </a:t>
            </a:r>
            <a:r>
              <a:rPr lang="en-US" altLang="ko-KR" sz="1800" dirty="0" smtClean="0"/>
              <a:t>BDOF</a:t>
            </a:r>
            <a:endParaRPr lang="en-US" altLang="ko-KR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11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180644" y="570290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/>
              <a:t>Proposed Method III : Prevent the 16-bit overflow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TEST3 in JVET-P0281 </a:t>
            </a:r>
            <a:r>
              <a:rPr lang="en-US" altLang="ko-KR" sz="1800" dirty="0"/>
              <a:t>shows the results of the Method III for </a:t>
            </a:r>
            <a:r>
              <a:rPr lang="en-US" altLang="ko-KR" sz="1800" dirty="0" smtClean="0"/>
              <a:t>PROF</a:t>
            </a:r>
            <a:endParaRPr lang="en-US" altLang="ko-KR" sz="1800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741749"/>
              </p:ext>
            </p:extLst>
          </p:nvPr>
        </p:nvGraphicFramePr>
        <p:xfrm>
          <a:off x="584126" y="1325900"/>
          <a:ext cx="8783725" cy="2346960"/>
        </p:xfrm>
        <a:graphic>
          <a:graphicData uri="http://schemas.openxmlformats.org/drawingml/2006/table">
            <a:tbl>
              <a:tblPr firstRow="1" firstCol="1" bandRow="1"/>
              <a:tblGrid>
                <a:gridCol w="1195893"/>
                <a:gridCol w="766527"/>
                <a:gridCol w="766527"/>
                <a:gridCol w="1062860"/>
                <a:gridCol w="802424"/>
                <a:gridCol w="698249"/>
                <a:gridCol w="698249"/>
                <a:gridCol w="698249"/>
                <a:gridCol w="698249"/>
                <a:gridCol w="698249"/>
                <a:gridCol w="698249"/>
              </a:tblGrid>
              <a:tr h="161845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Random access Main10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Low delay B Main10 </a:t>
                      </a:r>
                      <a:endParaRPr lang="ko-KR" altLang="ko-KR" sz="14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VTM-6.0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VTM-6.0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B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C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96%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96%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Overall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94%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F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0.07%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0.20%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539303"/>
              </p:ext>
            </p:extLst>
          </p:nvPr>
        </p:nvGraphicFramePr>
        <p:xfrm>
          <a:off x="610188" y="4120486"/>
          <a:ext cx="8783725" cy="2365957"/>
        </p:xfrm>
        <a:graphic>
          <a:graphicData uri="http://schemas.openxmlformats.org/drawingml/2006/table">
            <a:tbl>
              <a:tblPr firstRow="1" firstCol="1" bandRow="1"/>
              <a:tblGrid>
                <a:gridCol w="1195893"/>
                <a:gridCol w="766527"/>
                <a:gridCol w="766527"/>
                <a:gridCol w="1062860"/>
                <a:gridCol w="802424"/>
                <a:gridCol w="698249"/>
                <a:gridCol w="698249"/>
                <a:gridCol w="698249"/>
                <a:gridCol w="698249"/>
                <a:gridCol w="698249"/>
                <a:gridCol w="698249"/>
              </a:tblGrid>
              <a:tr h="215087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Random access Main10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b="1" dirty="0" smtClean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Low delay B Main10 </a:t>
                      </a:r>
                      <a:endParaRPr lang="ko-KR" altLang="ko-KR" sz="1400">
                        <a:effectLst/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087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Over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VTM-6.0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Over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VTM-6.0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087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Y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U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V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EncT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DecT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Y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U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V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EncT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DecT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0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Class A1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-0.01%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100%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100%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-0.01%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100%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100%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150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Class A2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0.01%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0.01%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100%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100%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0.01%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0.01%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100%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100%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150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Class B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0.05%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0.01%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0.05%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0.01%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150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Class C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-0.01%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97%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97%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-0.01%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97%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97%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150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Class E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 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 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0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Overall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0.02%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0.02%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0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Class D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-0.03%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0.05%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95%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92%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-0.03%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0.05%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95%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92%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150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Class F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0.03%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-0.02%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96%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97%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0.03%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-0.02%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96%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97%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423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12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1897042" y="5483313"/>
            <a:ext cx="63151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</a:t>
            </a:r>
            <a:r>
              <a:rPr lang="en-US" altLang="ko-K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InterDigital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JVET-xxx)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crosscheck</a:t>
            </a: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/>
              <a:t>To correct the parameter calculation for PROF/BDOF, 3 solutions are proposed.</a:t>
            </a:r>
            <a:endParaRPr lang="en-CA" altLang="ko-KR" sz="18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Remove the bit-depth factor on parameter calculation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Reduce the truncation error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/>
              <a:t>Prevent the 16-bit overflow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The </a:t>
            </a:r>
            <a:r>
              <a:rPr lang="en-US" altLang="ko-KR" sz="1800" dirty="0">
                <a:ea typeface="LG스마트체 Regular" panose="020B0600000101010101" pitchFamily="50" charset="-127"/>
              </a:rPr>
              <a:t>experimental results reportedly show negligible changes in BD-rate and run-time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>
                <a:ea typeface="LG스마트체 Regular" panose="020B0600000101010101" pitchFamily="50" charset="-127"/>
              </a:rPr>
              <a:t>It is recommended to consider this method in the next VTM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95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5" y="567985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To correct the parameter calculation for PROF/BDOF, 3 solutions are proposed.</a:t>
            </a:r>
            <a:endParaRPr lang="en-CA" altLang="ko-KR" sz="18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Remove the bit-depth factor on parameter </a:t>
            </a:r>
            <a:r>
              <a:rPr lang="en-CA" altLang="ko-KR" dirty="0" smtClean="0"/>
              <a:t>calculation</a:t>
            </a:r>
            <a:endParaRPr lang="en-CA" altLang="ko-KR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Reduce the truncation </a:t>
            </a:r>
            <a:r>
              <a:rPr lang="en-CA" altLang="ko-KR" dirty="0" smtClean="0"/>
              <a:t>error</a:t>
            </a:r>
            <a:endParaRPr lang="en-CA" altLang="ko-KR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/>
              <a:t>Prevent the 16-bit </a:t>
            </a:r>
            <a:r>
              <a:rPr lang="en-US" altLang="ko-KR" dirty="0" smtClean="0"/>
              <a:t>overflow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0409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I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567985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The bit-widths of the PROF parameters according to the input bit-depth.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Refinement offset is calculated with gradient and motion vector difference.</a:t>
            </a:r>
            <a:endParaRPr lang="en-CA" altLang="ko-KR" sz="1400" dirty="0" smtClean="0"/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400" dirty="0" smtClean="0"/>
              <a:t>Refinement offset = (</a:t>
            </a:r>
            <a:r>
              <a:rPr lang="en-CA" altLang="ko-KR" sz="1400" dirty="0" err="1" smtClean="0"/>
              <a:t>gradientH</a:t>
            </a:r>
            <a:r>
              <a:rPr lang="en-CA" altLang="ko-KR" sz="1400" dirty="0"/>
              <a:t>[ x ][ y ] * </a:t>
            </a:r>
            <a:r>
              <a:rPr lang="en-CA" altLang="ko-KR" sz="1400" dirty="0" err="1"/>
              <a:t>diffMv</a:t>
            </a:r>
            <a:r>
              <a:rPr lang="en-CA" altLang="ko-KR" sz="1400" dirty="0"/>
              <a:t>[ x ][ y ][ 0 ] + </a:t>
            </a:r>
            <a:r>
              <a:rPr lang="en-CA" altLang="ko-KR" sz="1400" dirty="0" err="1"/>
              <a:t>gradientV</a:t>
            </a:r>
            <a:r>
              <a:rPr lang="en-CA" altLang="ko-KR" sz="1400" dirty="0"/>
              <a:t>[ x ][ y ] * </a:t>
            </a:r>
            <a:r>
              <a:rPr lang="en-CA" altLang="ko-KR" sz="1400" dirty="0" err="1"/>
              <a:t>diffMv</a:t>
            </a:r>
            <a:r>
              <a:rPr lang="en-CA" altLang="ko-KR" sz="1400" dirty="0"/>
              <a:t>[ x ][ y ][ 1 </a:t>
            </a:r>
            <a:r>
              <a:rPr lang="en-CA" altLang="ko-KR" sz="1400" dirty="0" smtClean="0"/>
              <a:t>] + 1) &gt;&gt; 1</a:t>
            </a:r>
            <a:endParaRPr lang="en-CA" altLang="ko-KR" sz="12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Gradient has fixed bit-width even though it has high correlation.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err="1" smtClean="0"/>
              <a:t>gradientH</a:t>
            </a:r>
            <a:r>
              <a:rPr lang="en-US" altLang="ko-KR" sz="1400" dirty="0"/>
              <a:t>[ x ][ y ]  =  ( </a:t>
            </a:r>
            <a:r>
              <a:rPr lang="en-US" altLang="ko-KR" sz="1400" dirty="0" err="1"/>
              <a:t>predSamples</a:t>
            </a:r>
            <a:r>
              <a:rPr lang="en-US" altLang="ko-KR" sz="1400" dirty="0"/>
              <a:t>[ x + 2 ][ y ] &gt;&gt; shift1 ) − ( </a:t>
            </a:r>
            <a:r>
              <a:rPr lang="en-US" altLang="ko-KR" sz="1400" dirty="0" err="1"/>
              <a:t>predSamples</a:t>
            </a:r>
            <a:r>
              <a:rPr lang="en-US" altLang="ko-KR" sz="1400" dirty="0"/>
              <a:t>[ x ][ y ] &gt;&gt; shift1 )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err="1"/>
              <a:t>gradientV</a:t>
            </a:r>
            <a:r>
              <a:rPr lang="en-US" altLang="ko-KR" sz="1400" dirty="0"/>
              <a:t>[ x ][ y ]  =  ( </a:t>
            </a:r>
            <a:r>
              <a:rPr lang="en-US" altLang="ko-KR" sz="1400" dirty="0" err="1"/>
              <a:t>predSamples</a:t>
            </a:r>
            <a:r>
              <a:rPr lang="en-US" altLang="ko-KR" sz="1400" dirty="0"/>
              <a:t>[ x ][ y + 2 ] &gt;&gt; shift1 ) − ( </a:t>
            </a:r>
            <a:r>
              <a:rPr lang="en-US" altLang="ko-KR" sz="1400" dirty="0" err="1"/>
              <a:t>predSamples</a:t>
            </a:r>
            <a:r>
              <a:rPr lang="en-US" altLang="ko-KR" sz="1400" dirty="0"/>
              <a:t>[ x ][ y ] &gt;&gt; shift1 )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Bit-width </a:t>
            </a:r>
            <a:r>
              <a:rPr lang="en-CA" altLang="ko-KR" sz="1600" dirty="0"/>
              <a:t>of the motion vector difference </a:t>
            </a:r>
            <a:r>
              <a:rPr lang="en-CA" altLang="ko-KR" sz="1600" dirty="0" smtClean="0"/>
              <a:t>is </a:t>
            </a:r>
            <a:r>
              <a:rPr lang="en-CA" altLang="ko-KR" sz="1600" dirty="0"/>
              <a:t>decided according to the input bit-depth even though it has no correlation with </a:t>
            </a:r>
            <a:r>
              <a:rPr lang="en-CA" altLang="ko-KR" sz="1600" dirty="0" smtClean="0"/>
              <a:t>bit-depth. 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400" dirty="0" err="1" smtClean="0"/>
              <a:t>diffMv</a:t>
            </a:r>
            <a:r>
              <a:rPr lang="en-CA" altLang="ko-KR" sz="1400" dirty="0" smtClean="0"/>
              <a:t>[ x ][ y ][ </a:t>
            </a:r>
            <a:r>
              <a:rPr lang="en-CA" altLang="ko-KR" sz="1400" dirty="0" err="1" smtClean="0"/>
              <a:t>i</a:t>
            </a:r>
            <a:r>
              <a:rPr lang="en-CA" altLang="ko-KR" sz="1400" dirty="0" smtClean="0"/>
              <a:t> ] = Clip3( −</a:t>
            </a:r>
            <a:r>
              <a:rPr lang="en-CA" altLang="ko-KR" sz="1400" dirty="0" err="1" smtClean="0"/>
              <a:t>dmvLimit</a:t>
            </a:r>
            <a:r>
              <a:rPr lang="en-CA" altLang="ko-KR" sz="1400" dirty="0" smtClean="0"/>
              <a:t>, </a:t>
            </a:r>
            <a:r>
              <a:rPr lang="en-CA" altLang="ko-KR" sz="1400" dirty="0" err="1" smtClean="0"/>
              <a:t>dmvLimit</a:t>
            </a:r>
            <a:r>
              <a:rPr lang="en-CA" altLang="ko-KR" sz="1400" dirty="0" smtClean="0"/>
              <a:t> − 1, </a:t>
            </a:r>
            <a:r>
              <a:rPr lang="en-CA" altLang="ko-KR" sz="1400" dirty="0" err="1" smtClean="0"/>
              <a:t>diffMv</a:t>
            </a:r>
            <a:r>
              <a:rPr lang="en-CA" altLang="ko-KR" sz="1400" dirty="0" smtClean="0"/>
              <a:t>[ x ][ y ][ </a:t>
            </a:r>
            <a:r>
              <a:rPr lang="en-CA" altLang="ko-KR" sz="1400" dirty="0" err="1" smtClean="0"/>
              <a:t>i</a:t>
            </a:r>
            <a:r>
              <a:rPr lang="en-CA" altLang="ko-KR" sz="1400" dirty="0" smtClean="0"/>
              <a:t> ])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ko-KR" altLang="ko-KR" sz="14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400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/>
          </p:nvPr>
        </p:nvGraphicFramePr>
        <p:xfrm>
          <a:off x="365084" y="4256898"/>
          <a:ext cx="9344525" cy="22655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45881"/>
                <a:gridCol w="790025"/>
                <a:gridCol w="848267"/>
                <a:gridCol w="914707"/>
                <a:gridCol w="835092"/>
                <a:gridCol w="835092"/>
                <a:gridCol w="991062"/>
                <a:gridCol w="843759"/>
                <a:gridCol w="670456"/>
                <a:gridCol w="835092"/>
                <a:gridCol w="835092"/>
              </a:tblGrid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predSample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Gradient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diffMV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Refinement offset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bitDepth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shift1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dmvLimit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-23268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23204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-64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-46399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45675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-23313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23297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-64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-46591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45864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-23324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23320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-64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-46591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45864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-93308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93304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-256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255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-186367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185640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-373244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373240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-1024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1023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-745471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744744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6127617" y="1941887"/>
            <a:ext cx="2966694" cy="3264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shift1 = Max( 6, </a:t>
            </a:r>
            <a:r>
              <a:rPr lang="en-US" altLang="ko-KR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BitDepthY</a:t>
            </a:r>
            <a:r>
              <a:rPr lang="en-US" altLang="ko-KR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− 6 )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3001652" y="3479020"/>
            <a:ext cx="4123440" cy="3264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dmvLimit</a:t>
            </a:r>
            <a:r>
              <a:rPr lang="en-US" altLang="ko-KR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1  &lt;&lt;  Max( 6, </a:t>
            </a:r>
            <a:r>
              <a:rPr lang="en-US" altLang="ko-KR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BitDepthY</a:t>
            </a:r>
            <a:r>
              <a:rPr lang="en-US" altLang="ko-KR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− 6 )</a:t>
            </a:r>
            <a:endParaRPr lang="en-US" altLang="ko-KR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760036" y="6548107"/>
            <a:ext cx="8606673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CA" altLang="ko-KR" sz="1200" dirty="0">
                <a:latin typeface="Times New Roman" panose="02020603050405020304" pitchFamily="18" charset="0"/>
              </a:rPr>
              <a:t>&lt;</a:t>
            </a:r>
            <a:r>
              <a:rPr lang="en-CA" altLang="ko-KR" sz="1200" dirty="0" smtClean="0">
                <a:latin typeface="Times New Roman" panose="02020603050405020304" pitchFamily="18" charset="0"/>
              </a:rPr>
              <a:t> For 10bit bit-depth, Min : ((86 </a:t>
            </a:r>
            <a:r>
              <a:rPr lang="en-CA" altLang="ko-KR" sz="1200" dirty="0">
                <a:latin typeface="Times New Roman" panose="02020603050405020304" pitchFamily="18" charset="0"/>
              </a:rPr>
              <a:t>* (-22) * 1023) + (</a:t>
            </a:r>
            <a:r>
              <a:rPr lang="en-CA" altLang="ko-KR" sz="1200" dirty="0" smtClean="0">
                <a:latin typeface="Times New Roman" panose="02020603050405020304" pitchFamily="18" charset="0"/>
              </a:rPr>
              <a:t>86 </a:t>
            </a:r>
            <a:r>
              <a:rPr lang="en-CA" altLang="ko-KR" sz="1200" dirty="0">
                <a:latin typeface="Times New Roman" panose="02020603050405020304" pitchFamily="18" charset="0"/>
              </a:rPr>
              <a:t>* (-22) * 1023)) &gt;&gt; </a:t>
            </a:r>
            <a:r>
              <a:rPr lang="en-CA" altLang="ko-KR" sz="1200" dirty="0" smtClean="0">
                <a:latin typeface="Times New Roman" panose="02020603050405020304" pitchFamily="18" charset="0"/>
              </a:rPr>
              <a:t>8,  Max : ((86 </a:t>
            </a:r>
            <a:r>
              <a:rPr lang="en-CA" altLang="ko-KR" sz="1200" dirty="0">
                <a:latin typeface="Times New Roman" panose="02020603050405020304" pitchFamily="18" charset="0"/>
              </a:rPr>
              <a:t>* </a:t>
            </a:r>
            <a:r>
              <a:rPr lang="en-CA" altLang="ko-KR" sz="1200" dirty="0" smtClean="0">
                <a:latin typeface="Times New Roman" panose="02020603050405020304" pitchFamily="18" charset="0"/>
              </a:rPr>
              <a:t>86 </a:t>
            </a:r>
            <a:r>
              <a:rPr lang="en-CA" altLang="ko-KR" sz="1200" dirty="0">
                <a:latin typeface="Times New Roman" panose="02020603050405020304" pitchFamily="18" charset="0"/>
              </a:rPr>
              <a:t>* 1023) + ((-22) * (-22) * 1023)) &gt;&gt; </a:t>
            </a:r>
            <a:r>
              <a:rPr lang="en-CA" altLang="ko-KR" sz="1200" dirty="0" smtClean="0">
                <a:latin typeface="Times New Roman" panose="02020603050405020304" pitchFamily="18" charset="0"/>
              </a:rPr>
              <a:t>8 &gt;</a:t>
            </a:r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46859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I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-55328" y="520565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/>
              <a:t>Remove bit-depth factor on parameter </a:t>
            </a:r>
            <a:r>
              <a:rPr lang="en-US" altLang="ko-KR" sz="1800" dirty="0" smtClean="0"/>
              <a:t>calculation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Shift1 for gradient and </a:t>
            </a:r>
            <a:r>
              <a:rPr lang="en-US" altLang="ko-KR" sz="1600" dirty="0" err="1" smtClean="0"/>
              <a:t>dmvLimit</a:t>
            </a:r>
            <a:r>
              <a:rPr lang="en-US" altLang="ko-KR" sz="1600" dirty="0" smtClean="0"/>
              <a:t> for motion vector difference are fixed.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There is no change for input bit-depth 8 ~ 12.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The bit-width of the refinement offset for input bit-depth 14 and 16 are not changed.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ko-KR" altLang="ko-KR" sz="14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400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882852"/>
              </p:ext>
            </p:extLst>
          </p:nvPr>
        </p:nvGraphicFramePr>
        <p:xfrm>
          <a:off x="225409" y="3260825"/>
          <a:ext cx="9344525" cy="29128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45881"/>
                <a:gridCol w="790025"/>
                <a:gridCol w="848267"/>
                <a:gridCol w="914707"/>
                <a:gridCol w="835092"/>
                <a:gridCol w="835092"/>
                <a:gridCol w="991062"/>
                <a:gridCol w="843759"/>
                <a:gridCol w="670456"/>
                <a:gridCol w="835092"/>
                <a:gridCol w="835092"/>
              </a:tblGrid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predSample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Gradient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diffMV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Refinement offset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bitDepth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shift1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dmvLimit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-23268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23204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-64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-46399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45675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-23313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23297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-64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-46591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45864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-23324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23320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-64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-46591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45864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-93308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93304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728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728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256 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255 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186367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185640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6</a:t>
                      </a:r>
                      <a:endParaRPr lang="en-US" altLang="ko-KR" sz="1400" b="1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-2914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2914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6</a:t>
                      </a:r>
                      <a:endParaRPr lang="en-US" altLang="ko-KR" sz="1400" b="1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64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64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-186495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183582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-373244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373240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 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728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728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 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1024 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1023 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745471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744744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u="none" strike="noStrike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6</a:t>
                      </a:r>
                      <a:endParaRPr lang="en-US" altLang="ko-KR" sz="1400" b="1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-11662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11662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6</a:t>
                      </a:r>
                      <a:endParaRPr lang="en-US" altLang="ko-KR" sz="1400" b="1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-64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64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-746367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734706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9" name="왼쪽으로 구부러진 화살표 18"/>
          <p:cNvSpPr/>
          <p:nvPr/>
        </p:nvSpPr>
        <p:spPr>
          <a:xfrm>
            <a:off x="3408419" y="4993376"/>
            <a:ext cx="180815" cy="45292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0" name="왼쪽으로 구부러진 화살표 19"/>
          <p:cNvSpPr/>
          <p:nvPr/>
        </p:nvSpPr>
        <p:spPr>
          <a:xfrm>
            <a:off x="3408419" y="5604353"/>
            <a:ext cx="180815" cy="45292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053092" y="1509894"/>
            <a:ext cx="7689160" cy="8288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Variable </a:t>
            </a:r>
            <a:r>
              <a:rPr lang="en-US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shift1 is set equal to Max( 6, </a:t>
            </a:r>
            <a:r>
              <a:rPr lang="en-US" altLang="ko-KR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BitDepthY</a:t>
            </a:r>
            <a:r>
              <a:rPr lang="en-US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− 6 ).</a:t>
            </a: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6</a:t>
            </a:r>
            <a:endParaRPr lang="en-US" altLang="ko-KR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ko-KR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dmvLimit</a:t>
            </a:r>
            <a:r>
              <a:rPr lang="en-CA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=  1  &lt;&lt;  Max( 6, </a:t>
            </a:r>
            <a:r>
              <a:rPr lang="en-CA" altLang="ko-KR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BitDepthY</a:t>
            </a:r>
            <a:r>
              <a:rPr lang="en-CA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− 6 </a:t>
            </a: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6</a:t>
            </a:r>
            <a:endParaRPr lang="en-US" altLang="ko-KR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왼쪽으로 구부러진 화살표 8"/>
          <p:cNvSpPr/>
          <p:nvPr/>
        </p:nvSpPr>
        <p:spPr>
          <a:xfrm>
            <a:off x="6057615" y="4993376"/>
            <a:ext cx="180815" cy="45292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" name="왼쪽으로 구부러진 화살표 9"/>
          <p:cNvSpPr/>
          <p:nvPr/>
        </p:nvSpPr>
        <p:spPr>
          <a:xfrm>
            <a:off x="6057615" y="5604353"/>
            <a:ext cx="180815" cy="45292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I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556520" y="6484233"/>
            <a:ext cx="2228850" cy="365125"/>
          </a:xfrm>
        </p:spPr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-55328" y="520565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Removing bit-depth </a:t>
            </a:r>
            <a:r>
              <a:rPr lang="en-US" altLang="ko-KR" sz="1800" dirty="0"/>
              <a:t>factor on parameter </a:t>
            </a:r>
            <a:r>
              <a:rPr lang="en-US" altLang="ko-KR" sz="1800" dirty="0" smtClean="0"/>
              <a:t>calculation is extended to BDOF.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shift1, shift2, shift3, and </a:t>
            </a:r>
            <a:r>
              <a:rPr lang="en-US" altLang="ko-KR" sz="1600" dirty="0" err="1" smtClean="0"/>
              <a:t>mvRefinedThres</a:t>
            </a:r>
            <a:r>
              <a:rPr lang="en-US" altLang="ko-KR" sz="1600" dirty="0" smtClean="0"/>
              <a:t>(</a:t>
            </a:r>
            <a:r>
              <a:rPr lang="en-US" altLang="ko-KR" sz="1600" dirty="0" err="1" smtClean="0"/>
              <a:t>Th</a:t>
            </a:r>
            <a:r>
              <a:rPr lang="en-US" altLang="ko-KR" sz="1600" dirty="0" smtClean="0"/>
              <a:t>) are fixed.</a:t>
            </a:r>
            <a:endParaRPr lang="en-US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There </a:t>
            </a:r>
            <a:r>
              <a:rPr lang="en-US" altLang="ko-KR" sz="1600" dirty="0"/>
              <a:t>is no change for input bit-depth 8 ~ 12.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/>
              <a:t>The bit-width of the refinement offset for input bit-depth 14 and 16 are not changed.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ko-KR" altLang="ko-KR" sz="14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400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859928"/>
              </p:ext>
            </p:extLst>
          </p:nvPr>
        </p:nvGraphicFramePr>
        <p:xfrm>
          <a:off x="269928" y="3596860"/>
          <a:ext cx="9355336" cy="29128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8646"/>
                <a:gridCol w="694099"/>
                <a:gridCol w="631552"/>
                <a:gridCol w="487054"/>
                <a:gridCol w="599434"/>
                <a:gridCol w="536887"/>
                <a:gridCol w="494625"/>
                <a:gridCol w="599434"/>
                <a:gridCol w="536887"/>
                <a:gridCol w="494625"/>
                <a:gridCol w="562928"/>
                <a:gridCol w="504190"/>
                <a:gridCol w="265606"/>
                <a:gridCol w="410104"/>
                <a:gridCol w="404222"/>
                <a:gridCol w="709799"/>
                <a:gridCol w="705244"/>
              </a:tblGrid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predSample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Gradient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diff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tempH</a:t>
                      </a:r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tempV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diffMV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Refinement offset</a:t>
                      </a: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bitDepth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shift1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shift2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shift3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Min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-25022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24958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-779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779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-3122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-779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779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-49856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48298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-25071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25055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-3131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-50048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48484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-25083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25079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-3134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3134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-50048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48484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-100347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100343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782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3134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3134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195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195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128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127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200192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198628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u="none" strike="noStrike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6</a:t>
                      </a:r>
                      <a:endParaRPr lang="en-US" altLang="ko-KR" sz="1400" b="1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-3134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-3134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4</a:t>
                      </a:r>
                      <a:endParaRPr lang="en-US" altLang="ko-KR" sz="1400" b="1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-12542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12542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ko-KR" sz="1400" b="1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-3134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-3134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5</a:t>
                      </a:r>
                      <a:endParaRPr lang="en-US" altLang="ko-KR" sz="1400" b="1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-32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200576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194308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-401403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401399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782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782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3134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3134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48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48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512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511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800768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799204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3653"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065" marR="4065" marT="40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6</a:t>
                      </a:r>
                      <a:endParaRPr lang="en-US" altLang="ko-KR" sz="1400" b="1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-12542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12542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4</a:t>
                      </a:r>
                      <a:endParaRPr lang="en-US" altLang="ko-KR" sz="1400" b="1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50174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50174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ko-KR" sz="1400" b="1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-12542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12542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5</a:t>
                      </a:r>
                      <a:endParaRPr lang="en-US" altLang="ko-KR" sz="1400" b="1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- 32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31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-802688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777604</a:t>
                      </a:r>
                      <a:endParaRPr lang="en-US" altLang="ko-KR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5" name="왼쪽으로 구부러진 화살표 14"/>
          <p:cNvSpPr/>
          <p:nvPr/>
        </p:nvSpPr>
        <p:spPr>
          <a:xfrm>
            <a:off x="2658148" y="5317686"/>
            <a:ext cx="144062" cy="45292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" name="왼쪽으로 구부러진 화살표 15"/>
          <p:cNvSpPr/>
          <p:nvPr/>
        </p:nvSpPr>
        <p:spPr>
          <a:xfrm>
            <a:off x="2658148" y="5971391"/>
            <a:ext cx="144062" cy="45292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053092" y="1398798"/>
            <a:ext cx="7689160" cy="142985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CA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 shift1 is set to equal to Max( 6, </a:t>
            </a:r>
            <a:r>
              <a:rPr lang="en-CA" altLang="ko-KR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bitDepth</a:t>
            </a:r>
            <a:r>
              <a:rPr lang="en-CA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− 6 </a:t>
            </a: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6</a:t>
            </a:r>
            <a:endParaRPr lang="en-US" altLang="ko-KR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CA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 shift2 is set to equal to Max( 4, </a:t>
            </a:r>
            <a:r>
              <a:rPr lang="en-CA" altLang="ko-KR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bitDepth</a:t>
            </a:r>
            <a:r>
              <a:rPr lang="en-CA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− 8 </a:t>
            </a: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4</a:t>
            </a:r>
            <a:endParaRPr lang="en-US" altLang="ko-KR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CA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 shift3 is set to equal to Max( 1, </a:t>
            </a:r>
            <a:r>
              <a:rPr lang="en-CA" altLang="ko-KR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bitDepth</a:t>
            </a:r>
            <a:r>
              <a:rPr lang="en-CA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− 11 </a:t>
            </a: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1</a:t>
            </a:r>
            <a:endParaRPr lang="en-US" altLang="ko-KR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CA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 </a:t>
            </a:r>
            <a:r>
              <a:rPr lang="en-CA" altLang="ko-KR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mvRefineThres</a:t>
            </a: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set equal to 1 &lt;&lt; Max( 5, </a:t>
            </a:r>
            <a:r>
              <a:rPr lang="en-CA" altLang="ko-KR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bitDepth</a:t>
            </a:r>
            <a:r>
              <a:rPr lang="en-CA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− 7 </a:t>
            </a: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1&lt;&lt; 5</a:t>
            </a:r>
            <a:endParaRPr lang="en-CA" altLang="ko-KR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왼쪽으로 구부러진 화살표 13"/>
          <p:cNvSpPr/>
          <p:nvPr/>
        </p:nvSpPr>
        <p:spPr>
          <a:xfrm>
            <a:off x="4281849" y="5317686"/>
            <a:ext cx="144062" cy="45292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" name="왼쪽으로 구부러진 화살표 16"/>
          <p:cNvSpPr/>
          <p:nvPr/>
        </p:nvSpPr>
        <p:spPr>
          <a:xfrm>
            <a:off x="4281849" y="5971391"/>
            <a:ext cx="144062" cy="45292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" name="왼쪽으로 구부러진 화살표 17"/>
          <p:cNvSpPr/>
          <p:nvPr/>
        </p:nvSpPr>
        <p:spPr>
          <a:xfrm>
            <a:off x="5905550" y="5317686"/>
            <a:ext cx="144062" cy="45292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9" name="왼쪽으로 구부러진 화살표 18"/>
          <p:cNvSpPr/>
          <p:nvPr/>
        </p:nvSpPr>
        <p:spPr>
          <a:xfrm>
            <a:off x="5905550" y="5971391"/>
            <a:ext cx="144062" cy="45292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0" name="왼쪽으로 구부러진 화살표 19"/>
          <p:cNvSpPr/>
          <p:nvPr/>
        </p:nvSpPr>
        <p:spPr>
          <a:xfrm>
            <a:off x="7335546" y="5317686"/>
            <a:ext cx="144062" cy="45292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1" name="왼쪽으로 구부러진 화살표 20"/>
          <p:cNvSpPr/>
          <p:nvPr/>
        </p:nvSpPr>
        <p:spPr>
          <a:xfrm>
            <a:off x="7335546" y="5971391"/>
            <a:ext cx="144062" cy="45292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17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180644" y="570290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Simulation results (TEST1 in JVET-P0281)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Proposed Method I </a:t>
            </a:r>
            <a:r>
              <a:rPr lang="en-US" altLang="ko-KR" sz="1600" dirty="0">
                <a:ea typeface="LG스마트체 Regular" panose="020B0600000101010101" pitchFamily="50" charset="-127"/>
              </a:rPr>
              <a:t>: </a:t>
            </a:r>
            <a:r>
              <a:rPr lang="en-CA" altLang="ko-KR" sz="1600" dirty="0"/>
              <a:t>Remove the bit-depth factor on parameter calculation for PROF/BDOF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824750"/>
              </p:ext>
            </p:extLst>
          </p:nvPr>
        </p:nvGraphicFramePr>
        <p:xfrm>
          <a:off x="556827" y="1710382"/>
          <a:ext cx="8783725" cy="2365957"/>
        </p:xfrm>
        <a:graphic>
          <a:graphicData uri="http://schemas.openxmlformats.org/drawingml/2006/table">
            <a:tbl>
              <a:tblPr firstRow="1" firstCol="1" bandRow="1"/>
              <a:tblGrid>
                <a:gridCol w="1195893"/>
                <a:gridCol w="766527"/>
                <a:gridCol w="766527"/>
                <a:gridCol w="1062860"/>
                <a:gridCol w="802424"/>
                <a:gridCol w="698249"/>
                <a:gridCol w="698249"/>
                <a:gridCol w="698249"/>
                <a:gridCol w="698249"/>
                <a:gridCol w="698249"/>
                <a:gridCol w="698249"/>
              </a:tblGrid>
              <a:tr h="215087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Random access Main10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Low delay B Main10 </a:t>
                      </a:r>
                      <a:endParaRPr lang="ko-KR" altLang="ko-KR" sz="14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087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VTM-6.0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VTM-6.0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087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0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0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0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B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0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C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96%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96%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0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103%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0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Overall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0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94%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0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F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96%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103%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36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II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567985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CA" altLang="ko-KR" dirty="0"/>
              <a:t>Reduce the truncation error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Right-shift (6 for 10-bit input) operation at gradient calculation stage make truncation error.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Reduce the truncation error, right-shift operation is performed at final offset calculation stage.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70070" y="2778689"/>
            <a:ext cx="9165859" cy="39728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latin typeface="Times New Roman" panose="02020603050405020304" pitchFamily="18" charset="0"/>
              </a:rPr>
              <a:t>Variable shift1 is set equal to Max( </a:t>
            </a:r>
            <a:r>
              <a:rPr lang="en-CA" altLang="ko-KR" sz="1400" strike="sngStrike" dirty="0">
                <a:highlight>
                  <a:srgbClr val="FFFF00"/>
                </a:highlight>
                <a:latin typeface="Times New Roman" panose="02020603050405020304" pitchFamily="18" charset="0"/>
              </a:rPr>
              <a:t>6 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</a:rPr>
              <a:t>7</a:t>
            </a:r>
            <a:r>
              <a:rPr lang="en-CA" altLang="ko-KR" sz="1400" dirty="0">
                <a:latin typeface="Times New Roman" panose="02020603050405020304" pitchFamily="18" charset="0"/>
              </a:rPr>
              <a:t>, </a:t>
            </a:r>
            <a:r>
              <a:rPr lang="en-CA" altLang="ko-KR" sz="1400" dirty="0" err="1">
                <a:latin typeface="Times New Roman" panose="02020603050405020304" pitchFamily="18" charset="0"/>
              </a:rPr>
              <a:t>BitDepthY</a:t>
            </a:r>
            <a:r>
              <a:rPr lang="en-CA" altLang="ko-KR" sz="1400" dirty="0">
                <a:latin typeface="Times New Roman" panose="02020603050405020304" pitchFamily="18" charset="0"/>
              </a:rPr>
              <a:t> – </a:t>
            </a:r>
            <a:r>
              <a:rPr lang="en-CA" altLang="ko-KR" sz="1400" strike="sngStrike" dirty="0">
                <a:highlight>
                  <a:srgbClr val="FFFF00"/>
                </a:highlight>
                <a:latin typeface="Times New Roman" panose="02020603050405020304" pitchFamily="18" charset="0"/>
              </a:rPr>
              <a:t>6 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</a:rPr>
              <a:t>5</a:t>
            </a:r>
            <a:r>
              <a:rPr lang="en-CA" altLang="ko-KR" sz="1400" dirty="0">
                <a:latin typeface="Times New Roman" panose="02020603050405020304" pitchFamily="18" charset="0"/>
              </a:rPr>
              <a:t> ).</a:t>
            </a:r>
            <a:endParaRPr lang="ko-KR" altLang="ko-KR" sz="1400">
              <a:latin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</a:rPr>
              <a:t>Variable </a:t>
            </a:r>
            <a:r>
              <a:rPr lang="en-CA" altLang="ko-KR" sz="1400" dirty="0" err="1">
                <a:highlight>
                  <a:srgbClr val="FFFF00"/>
                </a:highlight>
                <a:latin typeface="Times New Roman" panose="02020603050405020304" pitchFamily="18" charset="0"/>
              </a:rPr>
              <a:t>gradLimit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</a:rPr>
              <a:t> is set equal to 1 &lt;&lt; Max( 15, </a:t>
            </a:r>
            <a:r>
              <a:rPr lang="en-CA" altLang="ko-KR" sz="1400" dirty="0" err="1">
                <a:highlight>
                  <a:srgbClr val="FFFF00"/>
                </a:highlight>
                <a:latin typeface="Times New Roman" panose="02020603050405020304" pitchFamily="18" charset="0"/>
              </a:rPr>
              <a:t>BitDepth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</a:rPr>
              <a:t> + 3 )</a:t>
            </a:r>
            <a:endParaRPr lang="ko-KR" altLang="ko-KR" sz="1400">
              <a:highlight>
                <a:srgbClr val="FFFF00"/>
              </a:highlight>
              <a:latin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latin typeface="Times New Roman" panose="02020603050405020304" pitchFamily="18" charset="0"/>
              </a:rPr>
              <a:t>For x =0..sbWidth </a:t>
            </a:r>
            <a:r>
              <a:rPr lang="en-CA" altLang="ko-KR" sz="1050" dirty="0">
                <a:latin typeface="Times New Roman" panose="02020603050405020304" pitchFamily="18" charset="0"/>
              </a:rPr>
              <a:t>− </a:t>
            </a:r>
            <a:r>
              <a:rPr lang="en-CA" altLang="ko-KR" sz="1400" dirty="0">
                <a:latin typeface="Times New Roman" panose="02020603050405020304" pitchFamily="18" charset="0"/>
              </a:rPr>
              <a:t>1, y =0..sbHeight </a:t>
            </a:r>
            <a:r>
              <a:rPr lang="en-CA" altLang="ko-KR" sz="1050" dirty="0">
                <a:latin typeface="Times New Roman" panose="02020603050405020304" pitchFamily="18" charset="0"/>
              </a:rPr>
              <a:t>− </a:t>
            </a:r>
            <a:r>
              <a:rPr lang="en-CA" altLang="ko-KR" sz="1400" dirty="0">
                <a:latin typeface="Times New Roman" panose="02020603050405020304" pitchFamily="18" charset="0"/>
              </a:rPr>
              <a:t>1, the following ordered steps apply:</a:t>
            </a:r>
            <a:endParaRPr lang="ko-KR" altLang="ko-KR" sz="1400">
              <a:latin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</a:t>
            </a: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variables </a:t>
            </a:r>
            <a:r>
              <a:rPr lang="en-CA" altLang="ko-KR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gradientH</a:t>
            </a: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][ y ] and </a:t>
            </a:r>
            <a:r>
              <a:rPr lang="en-CA" altLang="ko-KR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gradientV</a:t>
            </a: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][ y ] are derived as follows:</a:t>
            </a:r>
            <a:endParaRPr lang="ko-KR" altLang="ko-KR" sz="1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9210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1260475" algn="l"/>
                <a:tab pos="1828800" algn="l"/>
                <a:tab pos="3079115" algn="ctr"/>
                <a:tab pos="6156960" algn="r"/>
              </a:tabLst>
            </a:pP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gradientH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[ x ][ y ]  =  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Clip3 ( -</a:t>
            </a:r>
            <a:r>
              <a:rPr lang="en-CA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gradLimit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, </a:t>
            </a:r>
            <a:r>
              <a:rPr lang="en-CA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gradLimit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– 1,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 ( </a:t>
            </a: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predSamples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[ x + 2 ][ y ] </a:t>
            </a:r>
            <a:r>
              <a:rPr lang="en-CA" altLang="ko-KR" sz="14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&gt;&gt; shift1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 ) − ( </a:t>
            </a: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predSamples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[ x ][ y ] </a:t>
            </a:r>
            <a:r>
              <a:rPr lang="en-CA" altLang="ko-KR" sz="14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&gt;&gt; shift1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 ) 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	(8‑796)</a:t>
            </a: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9210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1260475" algn="l"/>
                <a:tab pos="1828800" algn="l"/>
                <a:tab pos="3079115" algn="ctr"/>
                <a:tab pos="6156960" algn="r"/>
              </a:tabLst>
            </a:pP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gradientV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[ x ][ y ]  =  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Clip3 ( -</a:t>
            </a:r>
            <a:r>
              <a:rPr lang="en-CA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gradLimit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, </a:t>
            </a:r>
            <a:r>
              <a:rPr lang="en-CA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gradLimit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– 1,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altLang="ko-KR" sz="14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predSamples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[ x ][ y + 2 ] </a:t>
            </a:r>
            <a:r>
              <a:rPr lang="en-CA" altLang="ko-KR" sz="14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&gt;&gt; shift1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 ) − ( </a:t>
            </a: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predSamples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[ x ][ y ] </a:t>
            </a:r>
            <a:r>
              <a:rPr lang="en-CA" altLang="ko-KR" sz="14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&gt;&gt; shift1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 ) 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CA" altLang="ko-KR" sz="14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(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8‑797)</a:t>
            </a: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</a:t>
            </a:r>
            <a:r>
              <a:rPr lang="en-CA" altLang="ko-KR" sz="1400" dirty="0">
                <a:latin typeface="Times New Roman" panose="02020603050405020304" pitchFamily="18" charset="0"/>
              </a:rPr>
              <a:t> variable </a:t>
            </a:r>
            <a:r>
              <a:rPr lang="en-CA" altLang="ko-KR" sz="1400" dirty="0" err="1">
                <a:latin typeface="Times New Roman" panose="02020603050405020304" pitchFamily="18" charset="0"/>
              </a:rPr>
              <a:t>dI</a:t>
            </a:r>
            <a:r>
              <a:rPr lang="en-CA" altLang="ko-KR" sz="1400" dirty="0">
                <a:latin typeface="Times New Roman" panose="02020603050405020304" pitchFamily="18" charset="0"/>
              </a:rPr>
              <a:t> is derived as follows:</a:t>
            </a:r>
            <a:endParaRPr lang="ko-KR" altLang="ko-KR" sz="1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9235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1008380" algn="l"/>
                <a:tab pos="1260475" algn="l"/>
                <a:tab pos="3079115" algn="ctr"/>
                <a:tab pos="6156960" algn="r"/>
              </a:tabLst>
            </a:pPr>
            <a:r>
              <a:rPr lang="en-CA" altLang="ko-KR" sz="1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r>
              <a:rPr lang="en-CA" altLang="ko-KR" sz="14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dI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 </a:t>
            </a:r>
            <a:r>
              <a:rPr lang="en-CA" altLang="ko-KR" sz="1400" dirty="0">
                <a:latin typeface="Times New Roman" panose="02020603050405020304" pitchFamily="18" charset="0"/>
              </a:rPr>
              <a:t>= 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</a:rPr>
              <a:t>(</a:t>
            </a: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gradientH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[ x ][ y ] * </a:t>
            </a: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diffMv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[ x ][ y ][ 0 ]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 &gt;&gt; shift1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 + 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gradientV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[ x ][ y ] * </a:t>
            </a: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diffMv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[ x ][ y ][ 1 ]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 &gt;&gt; </a:t>
            </a:r>
            <a:r>
              <a:rPr lang="en-CA" altLang="ko-KR" sz="1400" dirty="0" smtClean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shift1 </a:t>
            </a:r>
            <a:r>
              <a:rPr lang="en-CA" altLang="ko-KR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(8‑798)</a:t>
            </a:r>
            <a:endParaRPr lang="ko-KR" altLang="ko-KR" sz="11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Prediction </a:t>
            </a:r>
            <a:r>
              <a:rPr lang="en-CA" altLang="ko-KR" sz="1400" dirty="0">
                <a:latin typeface="Times New Roman" panose="02020603050405020304" pitchFamily="18" charset="0"/>
              </a:rPr>
              <a:t>sample</a:t>
            </a: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value at location ( x, y ) in the </a:t>
            </a:r>
            <a:r>
              <a:rPr lang="en-CA" altLang="ko-KR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subblock</a:t>
            </a: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derived as follows:</a:t>
            </a:r>
            <a:endParaRPr lang="ko-KR" altLang="ko-KR" sz="1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CA" altLang="ko-KR" sz="1400" dirty="0" err="1">
                <a:latin typeface="Times New Roman" panose="02020603050405020304" pitchFamily="18" charset="0"/>
              </a:rPr>
              <a:t>pbSamples</a:t>
            </a:r>
            <a:r>
              <a:rPr lang="en-CA" altLang="ko-KR" sz="1400" dirty="0">
                <a:latin typeface="Times New Roman" panose="02020603050405020304" pitchFamily="18" charset="0"/>
              </a:rPr>
              <a:t>[ x ][ y ] = </a:t>
            </a:r>
            <a:r>
              <a:rPr lang="en-CA" altLang="ko-KR" sz="1400" dirty="0" err="1">
                <a:latin typeface="Times New Roman" panose="02020603050405020304" pitchFamily="18" charset="0"/>
              </a:rPr>
              <a:t>predSamples</a:t>
            </a:r>
            <a:r>
              <a:rPr lang="en-CA" altLang="ko-KR" sz="1400" dirty="0">
                <a:latin typeface="Times New Roman" panose="02020603050405020304" pitchFamily="18" charset="0"/>
              </a:rPr>
              <a:t>[ x + 1 ][ y + 1 ] + </a:t>
            </a:r>
            <a:r>
              <a:rPr lang="en-CA" altLang="ko-KR" sz="1400" strike="sngStrike" dirty="0">
                <a:highlight>
                  <a:srgbClr val="FFFF00"/>
                </a:highlight>
                <a:latin typeface="Times New Roman" panose="02020603050405020304" pitchFamily="18" charset="0"/>
              </a:rPr>
              <a:t>( (</a:t>
            </a:r>
            <a:r>
              <a:rPr lang="en-CA" altLang="ko-KR" sz="1400" dirty="0">
                <a:latin typeface="Times New Roman" panose="02020603050405020304" pitchFamily="18" charset="0"/>
              </a:rPr>
              <a:t> </a:t>
            </a:r>
            <a:r>
              <a:rPr lang="en-CA" altLang="ko-KR" sz="1400" dirty="0" err="1">
                <a:latin typeface="Times New Roman" panose="02020603050405020304" pitchFamily="18" charset="0"/>
              </a:rPr>
              <a:t>dI</a:t>
            </a:r>
            <a:r>
              <a:rPr lang="en-CA" altLang="ko-KR" sz="1400" dirty="0">
                <a:latin typeface="Times New Roman" panose="02020603050405020304" pitchFamily="18" charset="0"/>
              </a:rPr>
              <a:t> </a:t>
            </a:r>
            <a:r>
              <a:rPr lang="en-CA" altLang="ko-KR" sz="1400" strike="sngStrike" dirty="0">
                <a:highlight>
                  <a:srgbClr val="FFFF00"/>
                </a:highlight>
                <a:latin typeface="Times New Roman" panose="02020603050405020304" pitchFamily="18" charset="0"/>
              </a:rPr>
              <a:t>+ 1 ) &gt;&gt; 1 )</a:t>
            </a:r>
            <a:r>
              <a:rPr lang="en-CA" altLang="ko-KR" sz="1400" dirty="0">
                <a:latin typeface="Times New Roman" panose="02020603050405020304" pitchFamily="18" charset="0"/>
              </a:rPr>
              <a:t>	(8‑799)</a:t>
            </a:r>
            <a:endParaRPr lang="ko-KR" altLang="ko-KR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9802"/>
              </p:ext>
            </p:extLst>
          </p:nvPr>
        </p:nvGraphicFramePr>
        <p:xfrm>
          <a:off x="370070" y="1825252"/>
          <a:ext cx="9165859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3054633"/>
                <a:gridCol w="3055613"/>
                <a:gridCol w="3055613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Current design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Proposed design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gradientH/V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&gt;&gt; 6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&gt;&gt; 7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Final offset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&gt;&gt; 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084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II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567985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Extension to BDOF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Reduce the truncation error, right-shift operation is performed at final offset calculation stage.</a:t>
            </a: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779715"/>
              </p:ext>
            </p:extLst>
          </p:nvPr>
        </p:nvGraphicFramePr>
        <p:xfrm>
          <a:off x="380701" y="1670802"/>
          <a:ext cx="9165859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3054633"/>
                <a:gridCol w="3055613"/>
                <a:gridCol w="3055613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Current design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Proposed design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gradientHLX/VLX (shift1)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&gt;&gt; 6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tempH/V (shift3)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&gt;&gt; 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&gt;&gt; 7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bdofOffset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&gt;&gt; 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&gt;&gt; 7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0" y="5866380"/>
            <a:ext cx="92433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1257300" algn="l"/>
                <a:tab pos="3079115" algn="ctr"/>
                <a:tab pos="6156960" algn="r"/>
              </a:tabLst>
            </a:pP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bdofOffset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= ( </a:t>
            </a: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CA" altLang="ko-KR" sz="1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* ( gradientHL0[ x + 1 ][ y + 1 ] − gradientHL1[ x + 1 ][ y + 1 ] ) ) &gt;&gt; </a:t>
            </a:r>
            <a:r>
              <a:rPr lang="en-CA" altLang="ko-KR" sz="14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1 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shift1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	(8‑819)</a:t>
            </a:r>
            <a:b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	+ ( </a:t>
            </a: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CA" altLang="ko-KR" sz="1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* (gradientVL0[ x + 1 ][ y + 1 ] − gradientVL1[ x + 1 ][ y + 1 ] ) ) &gt;&gt; </a:t>
            </a:r>
            <a:r>
              <a:rPr lang="en-CA" altLang="ko-KR" sz="14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1 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shift1</a:t>
            </a:r>
            <a:endParaRPr lang="ko-KR" altLang="ko-KR" sz="140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-95693" y="3969044"/>
            <a:ext cx="972095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1260475" algn="l"/>
                <a:tab pos="1828800" algn="l"/>
                <a:tab pos="3079115" algn="ctr"/>
                <a:tab pos="6156960" algn="r"/>
              </a:tabLst>
            </a:pPr>
            <a:r>
              <a:rPr lang="en-CA" altLang="ko-KR" sz="1400" strike="sngStrike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tempH</a:t>
            </a:r>
            <a:r>
              <a:rPr lang="en-CA" altLang="ko-KR" sz="14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 = (gradientHL0[ x ][ y ] + gradientHL1[ x ][ y ] ) &gt;&gt; shift3	(8‑808)</a:t>
            </a: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010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1260475" algn="l"/>
                <a:tab pos="1828800" algn="l"/>
                <a:tab pos="3079115" algn="ctr"/>
                <a:tab pos="6156960" algn="r"/>
              </a:tabLst>
            </a:pPr>
            <a:r>
              <a:rPr lang="en-CA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tempH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 = (gradientHL0[ x ][ y ] &gt;&gt; shift3)+ (gradientHL1[ x ][ y ]  &gt;&gt; shift3)	(8‑808)</a:t>
            </a: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010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1260475" algn="l"/>
                <a:tab pos="1828800" algn="l"/>
                <a:tab pos="3079115" algn="ctr"/>
                <a:tab pos="6156960" algn="r"/>
              </a:tabLst>
            </a:pPr>
            <a:r>
              <a:rPr lang="en-CA" altLang="ko-KR" sz="14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tempV</a:t>
            </a:r>
            <a:r>
              <a:rPr lang="en-CA" altLang="ko-KR" sz="14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 = (gradientVL0[ x ][ y ] + gradientVL1[ x ][ y ] ) &gt;&gt; shift3	(8‑809)</a:t>
            </a: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010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1260475" algn="l"/>
                <a:tab pos="1828800" algn="l"/>
                <a:tab pos="3079115" algn="ctr"/>
                <a:tab pos="6156960" algn="r"/>
              </a:tabLst>
            </a:pPr>
            <a:r>
              <a:rPr lang="en-CA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tempV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 = (gradientVL0[ x ][ y ] &gt;&gt; shift3) + (gradientVL1[ x ][ y ] &gt;&gt; shift3)	(8‑809)</a:t>
            </a:r>
            <a:endParaRPr lang="ko-KR" altLang="ko-KR" sz="140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-95693" y="3133537"/>
            <a:ext cx="109718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2057400" algn="l"/>
                <a:tab pos="3079115" algn="ctr"/>
                <a:tab pos="6156960" algn="r"/>
              </a:tabLst>
            </a:pP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gradientHL0[ x ][ y ]  =  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Clip3 ( -</a:t>
            </a:r>
            <a:r>
              <a:rPr lang="en-CA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gradLimit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, </a:t>
            </a:r>
            <a:r>
              <a:rPr lang="en-CA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gradLimit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– 1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 , ( predSamplesL0[ </a:t>
            </a: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CA" altLang="ko-KR" sz="1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+ 1 ][</a:t>
            </a: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CA" altLang="ko-KR" sz="1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] </a:t>
            </a:r>
            <a:r>
              <a:rPr lang="en-CA" altLang="ko-KR" sz="14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&gt;&gt; shift1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) − 		( predSampleL0[ </a:t>
            </a: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en-CA" altLang="ko-KR" sz="1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− 1 ][ </a:t>
            </a:r>
            <a:r>
              <a:rPr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</a:t>
            </a:r>
            <a:r>
              <a:rPr lang="en-CA" altLang="ko-KR" sz="14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CA" altLang="ko-KR" sz="14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] ) </a:t>
            </a:r>
            <a:r>
              <a:rPr lang="en-CA" altLang="ko-KR" sz="14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&gt;&gt; shift1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r>
              <a:rPr lang="en-CA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 (8‑803)</a:t>
            </a:r>
            <a:br>
              <a: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endParaRPr lang="ko-KR" altLang="ko-KR" sz="140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38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180644" y="570290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/>
              <a:t>Proposed Method </a:t>
            </a:r>
            <a:r>
              <a:rPr lang="en-US" altLang="ko-KR" sz="1800" dirty="0" smtClean="0"/>
              <a:t>II </a:t>
            </a:r>
            <a:r>
              <a:rPr lang="en-US" altLang="ko-KR" sz="1800" dirty="0"/>
              <a:t>: </a:t>
            </a:r>
            <a:r>
              <a:rPr lang="en-US" altLang="ko-KR" sz="1800" dirty="0" smtClean="0"/>
              <a:t>Reduce the truncation error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TEST2 in JVET-P0281 shows the results of the Method II for PROF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endParaRPr lang="en-US" altLang="ko-KR" sz="1800" dirty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endParaRPr lang="en-US" altLang="ko-KR" sz="1800" dirty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endParaRPr lang="en-US" altLang="ko-KR" sz="1800" dirty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TEST8 </a:t>
            </a:r>
            <a:r>
              <a:rPr lang="en-US" altLang="ko-KR" sz="1800" dirty="0"/>
              <a:t>in JVET-P0281 shows the results of the Method II for </a:t>
            </a:r>
            <a:r>
              <a:rPr lang="en-US" altLang="ko-KR" sz="1800" dirty="0" smtClean="0"/>
              <a:t>BDOF</a:t>
            </a:r>
            <a:endParaRPr lang="en-US" altLang="ko-KR" sz="1800" dirty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endParaRPr lang="en-US" altLang="ko-KR" sz="1800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148639"/>
              </p:ext>
            </p:extLst>
          </p:nvPr>
        </p:nvGraphicFramePr>
        <p:xfrm>
          <a:off x="618110" y="1433816"/>
          <a:ext cx="8783725" cy="2346960"/>
        </p:xfrm>
        <a:graphic>
          <a:graphicData uri="http://schemas.openxmlformats.org/drawingml/2006/table">
            <a:tbl>
              <a:tblPr firstRow="1" firstCol="1" bandRow="1"/>
              <a:tblGrid>
                <a:gridCol w="1195893"/>
                <a:gridCol w="766527"/>
                <a:gridCol w="766527"/>
                <a:gridCol w="1062860"/>
                <a:gridCol w="802424"/>
                <a:gridCol w="698249"/>
                <a:gridCol w="698249"/>
                <a:gridCol w="698249"/>
                <a:gridCol w="698249"/>
                <a:gridCol w="698249"/>
                <a:gridCol w="698249"/>
              </a:tblGrid>
              <a:tr h="161845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Random access Main10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Low delay B Main10 </a:t>
                      </a:r>
                      <a:endParaRPr lang="ko-KR" altLang="ko-KR" sz="14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VTM-6.0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VTM-6.0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0.03%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0.04%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0.07%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B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0.11%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97%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0.13%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C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0.03%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95%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96%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-0.03%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0.09%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0.03%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-0.05%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0.09%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0.14%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Overall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0.06%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97%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-0.03%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0.11%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0.04%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-0.05%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-0.05%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94%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91%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-0.04%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0.62%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0.35%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F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0.03%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96%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97%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0.09%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0.24%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0.30%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194219"/>
              </p:ext>
            </p:extLst>
          </p:nvPr>
        </p:nvGraphicFramePr>
        <p:xfrm>
          <a:off x="639375" y="4322045"/>
          <a:ext cx="8783725" cy="2346960"/>
        </p:xfrm>
        <a:graphic>
          <a:graphicData uri="http://schemas.openxmlformats.org/drawingml/2006/table">
            <a:tbl>
              <a:tblPr firstRow="1" firstCol="1" bandRow="1"/>
              <a:tblGrid>
                <a:gridCol w="1195893"/>
                <a:gridCol w="766527"/>
                <a:gridCol w="766527"/>
                <a:gridCol w="1062860"/>
                <a:gridCol w="802424"/>
                <a:gridCol w="698249"/>
                <a:gridCol w="698249"/>
                <a:gridCol w="698249"/>
                <a:gridCol w="698249"/>
                <a:gridCol w="698249"/>
                <a:gridCol w="698249"/>
              </a:tblGrid>
              <a:tr h="161845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Random access Main10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Low delay B Main10 </a:t>
                      </a:r>
                      <a:endParaRPr lang="ko-KR" altLang="ko-KR" sz="14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VTM-6.0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VTM-6.0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B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C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Overall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F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862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3806</TotalTime>
  <Words>1798</Words>
  <Application>Microsoft Office PowerPoint</Application>
  <PresentationFormat>A4 용지(210x297mm)</PresentationFormat>
  <Paragraphs>883</Paragraphs>
  <Slides>12</Slides>
  <Notes>12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23" baseType="lpstr">
      <vt:lpstr>LG스마트체 Regular</vt:lpstr>
      <vt:lpstr>SimSun</vt:lpstr>
      <vt:lpstr>돋움</vt:lpstr>
      <vt:lpstr>맑은 고딕</vt:lpstr>
      <vt:lpstr>Arial</vt:lpstr>
      <vt:lpstr>Calibri</vt:lpstr>
      <vt:lpstr>Calibri Light</vt:lpstr>
      <vt:lpstr>times</vt:lpstr>
      <vt:lpstr>Times New Roman</vt:lpstr>
      <vt:lpstr>Wingdings</vt:lpstr>
      <vt:lpstr>Office 테마</vt:lpstr>
      <vt:lpstr>JVET-P0281 Non-CE4: Corrections on parameter calculation  for PROF and BDOF</vt:lpstr>
      <vt:lpstr>Introduction</vt:lpstr>
      <vt:lpstr>Proposed method I</vt:lpstr>
      <vt:lpstr>Proposed method I</vt:lpstr>
      <vt:lpstr>Proposed method I</vt:lpstr>
      <vt:lpstr>Experimental results</vt:lpstr>
      <vt:lpstr>Proposed method II</vt:lpstr>
      <vt:lpstr>Proposed method II</vt:lpstr>
      <vt:lpstr>Experimental results</vt:lpstr>
      <vt:lpstr>Proposed method III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</cp:lastModifiedBy>
  <cp:revision>301</cp:revision>
  <dcterms:created xsi:type="dcterms:W3CDTF">2016-10-06T06:23:02Z</dcterms:created>
  <dcterms:modified xsi:type="dcterms:W3CDTF">2019-10-04T03:00:13Z</dcterms:modified>
</cp:coreProperties>
</file>