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80" r:id="rId3"/>
    <p:sldId id="279" r:id="rId4"/>
    <p:sldId id="275" r:id="rId5"/>
    <p:sldId id="281" r:id="rId6"/>
    <p:sldId id="282" r:id="rId7"/>
    <p:sldId id="283" r:id="rId8"/>
    <p:sldId id="284" r:id="rId9"/>
    <p:sldId id="278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0788" autoAdjust="0"/>
  </p:normalViewPr>
  <p:slideViewPr>
    <p:cSldViewPr snapToGrid="0">
      <p:cViewPr varScale="1">
        <p:scale>
          <a:sx n="81" d="100"/>
          <a:sy n="81" d="100"/>
        </p:scale>
        <p:origin x="134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2544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7863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0282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7988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7633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9270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304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JVET-P0280</a:t>
            </a:r>
            <a:br>
              <a:rPr lang="en-US" altLang="ko-KR" dirty="0" smtClean="0"/>
            </a:br>
            <a:r>
              <a:rPr lang="en-CA" altLang="ko-KR" dirty="0"/>
              <a:t>Non-CE4: Fix the behavior between BCW and WP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The behavior of the BCW and WP in VVC6.0 draft text and SW.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The parsing condition of the </a:t>
            </a:r>
            <a:r>
              <a:rPr lang="en-US" altLang="ko-KR" sz="1600" dirty="0" err="1" smtClean="0"/>
              <a:t>bcw_idx</a:t>
            </a:r>
            <a:endParaRPr lang="en-US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The decoding process of the BCW and WP</a:t>
            </a: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</p:txBody>
      </p:sp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186390"/>
              </p:ext>
            </p:extLst>
          </p:nvPr>
        </p:nvGraphicFramePr>
        <p:xfrm>
          <a:off x="973355" y="1608693"/>
          <a:ext cx="8038669" cy="2346960"/>
        </p:xfrm>
        <a:graphic>
          <a:graphicData uri="http://schemas.openxmlformats.org/drawingml/2006/table">
            <a:tbl>
              <a:tblPr/>
              <a:tblGrid>
                <a:gridCol w="8038669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coding_unit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cqtDepth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12725" algn="l"/>
                          <a:tab pos="346075" algn="l"/>
                          <a:tab pos="48895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12725" algn="l"/>
                          <a:tab pos="346075" algn="l"/>
                          <a:tab pos="48895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sps_bcw_enabled_flag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inter_pred_idc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= =  PRED_BI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luma_weight_l0_flag[ ref_idx_l0 [ x0 ][ y0 ] ]  = =  0 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luma_weight_l1_flag[ ref_idx_l1 [ x0 ][ y0 ] ]  = =  0 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chroma_weight_l0_flag[ ref_idx_l0 [ x0 ][ y0 ] ]  = =  0 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chroma_weight_l1_flag[ ref_idx_l1 [ x0 ][ y0 ] ]  = =  0 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*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&gt;=  256 )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bcw_idx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</a:rPr>
                        <a:t>	}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표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042896"/>
              </p:ext>
            </p:extLst>
          </p:nvPr>
        </p:nvGraphicFramePr>
        <p:xfrm>
          <a:off x="966280" y="4608830"/>
          <a:ext cx="8083452" cy="1724660"/>
        </p:xfrm>
        <a:graphic>
          <a:graphicData uri="http://schemas.openxmlformats.org/drawingml/2006/table">
            <a:tbl>
              <a:tblPr firstRow="1" firstCol="1" bandRow="1"/>
              <a:tblGrid>
                <a:gridCol w="8083452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The variable 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weightedPredFlag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is derived as follows: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equal to P,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weightedPredFlag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set equal to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pps_weighted_pred_flag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Otherwise (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equal to B),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weightedPredFlag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set equal to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pps_weighted_bipred_flag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The following applies: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weightedPredFlag</a:t>
                      </a: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is equal to </a:t>
                      </a: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r>
                        <a:rPr lang="en-CA" sz="1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default </a:t>
                      </a: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weighted sample </a:t>
                      </a: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prediction (BCW, default</a:t>
                      </a:r>
                      <a:r>
                        <a:rPr lang="en-CA" sz="1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average)</a:t>
                      </a:r>
                      <a:endParaRPr lang="en-CA" sz="14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4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weightedPredFlag</a:t>
                      </a: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is equal to 1</a:t>
                      </a:r>
                      <a:r>
                        <a:rPr lang="en-CA" sz="1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CA" sz="1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explicit weighted sample prediction process (WP)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984375" y="25225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495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The behavior of the BCW and WP in VVC6.0 draft text and SW.</a:t>
            </a:r>
            <a:endParaRPr lang="en-US" altLang="ko-KR" sz="1800" dirty="0"/>
          </a:p>
        </p:txBody>
      </p:sp>
      <p:graphicFrame>
        <p:nvGraphicFramePr>
          <p:cNvPr id="60" name="표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30030"/>
              </p:ext>
            </p:extLst>
          </p:nvPr>
        </p:nvGraphicFramePr>
        <p:xfrm>
          <a:off x="623475" y="1265368"/>
          <a:ext cx="8463964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842"/>
                <a:gridCol w="1458637"/>
                <a:gridCol w="1719023"/>
                <a:gridCol w="3520462"/>
              </a:tblGrid>
              <a:tr h="194898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 (</a:t>
                      </a:r>
                      <a:r>
                        <a:rPr lang="en-US" altLang="ko-KR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bcw_idx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WP/BCW Decoding process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62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PPS flag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refPic</a:t>
                      </a: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flag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62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6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≠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623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46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≠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WP(Spec), BCW(SW)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462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</a:t>
                      </a:r>
                      <a:endParaRPr lang="ko-KR" altLang="en-US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1" name="직사각형 60"/>
          <p:cNvSpPr/>
          <p:nvPr/>
        </p:nvSpPr>
        <p:spPr>
          <a:xfrm>
            <a:off x="538863" y="4051856"/>
            <a:ext cx="8661697" cy="61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PPS flag : </a:t>
            </a:r>
            <a:r>
              <a:rPr lang="en-CA" altLang="ko-KR" sz="1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pps_weighted_pred_flag</a:t>
            </a:r>
            <a:r>
              <a:rPr lang="en-CA" altLang="ko-KR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CA" altLang="ko-KR" sz="1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pps_weighted_bipred_flag</a:t>
            </a:r>
            <a:r>
              <a:rPr lang="en-CA" altLang="ko-KR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ko-KR" sz="1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refPic</a:t>
            </a:r>
            <a:r>
              <a:rPr lang="en-CA" altLang="ko-KR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flag: </a:t>
            </a:r>
            <a:r>
              <a:rPr lang="en-CA" altLang="ko-KR" sz="1400" dirty="0" err="1" smtClean="0">
                <a:latin typeface="Times New Roman" panose="02020603050405020304" pitchFamily="18" charset="0"/>
              </a:rPr>
              <a:t>luma_weight_lX_flag</a:t>
            </a:r>
            <a:r>
              <a:rPr lang="en-CA" altLang="ko-KR" sz="1400" dirty="0">
                <a:latin typeface="Times New Roman" panose="02020603050405020304" pitchFamily="18" charset="0"/>
              </a:rPr>
              <a:t>[ </a:t>
            </a:r>
            <a:r>
              <a:rPr lang="en-CA" altLang="ko-KR" sz="1400" dirty="0" err="1" smtClean="0">
                <a:latin typeface="Times New Roman" panose="02020603050405020304" pitchFamily="18" charset="0"/>
              </a:rPr>
              <a:t>ref_idx_lX</a:t>
            </a:r>
            <a:r>
              <a:rPr lang="en-CA" altLang="ko-KR" sz="1400" dirty="0">
                <a:latin typeface="Times New Roman" panose="02020603050405020304" pitchFamily="18" charset="0"/>
              </a:rPr>
              <a:t> [ x0 ][ y0 ]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], </a:t>
            </a:r>
            <a:r>
              <a:rPr lang="en-CA" altLang="ko-KR" sz="1400" dirty="0" err="1" smtClean="0">
                <a:latin typeface="Times New Roman" panose="02020603050405020304" pitchFamily="18" charset="0"/>
              </a:rPr>
              <a:t>chroma_weight_lX_flag</a:t>
            </a:r>
            <a:r>
              <a:rPr lang="en-CA" altLang="ko-KR" sz="1400" dirty="0">
                <a:latin typeface="Times New Roman" panose="02020603050405020304" pitchFamily="18" charset="0"/>
              </a:rPr>
              <a:t>[ </a:t>
            </a:r>
            <a:r>
              <a:rPr lang="en-CA" altLang="ko-KR" sz="1400" dirty="0" err="1" smtClean="0">
                <a:latin typeface="Times New Roman" panose="02020603050405020304" pitchFamily="18" charset="0"/>
              </a:rPr>
              <a:t>ref_idx_lX</a:t>
            </a:r>
            <a:r>
              <a:rPr lang="en-CA" altLang="ko-KR" sz="1400" dirty="0">
                <a:latin typeface="Times New Roman" panose="02020603050405020304" pitchFamily="18" charset="0"/>
              </a:rPr>
              <a:t> [ x0 ][ y0 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]]</a:t>
            </a:r>
            <a:endParaRPr lang="ko-KR" altLang="ko-K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9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473242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To fix the mismatch, 3 methods are proposed.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I: </a:t>
            </a:r>
            <a:r>
              <a:rPr lang="en-US" altLang="ko-KR" sz="1600" dirty="0" smtClean="0"/>
              <a:t>spec text is aligned to SW.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Method II: behavior </a:t>
            </a:r>
            <a:r>
              <a:rPr lang="en-US" altLang="ko-KR" sz="1600" dirty="0"/>
              <a:t>is same with Method I, but Spec/SW is changed to align the parsing condition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5015"/>
              </p:ext>
            </p:extLst>
          </p:nvPr>
        </p:nvGraphicFramePr>
        <p:xfrm>
          <a:off x="708315" y="2116559"/>
          <a:ext cx="8463963" cy="2560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1631"/>
                <a:gridCol w="1175647"/>
                <a:gridCol w="1214055"/>
                <a:gridCol w="2486315"/>
                <a:gridCol w="2486315"/>
              </a:tblGrid>
              <a:tr h="366219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 (</a:t>
                      </a:r>
                      <a:r>
                        <a:rPr lang="en-US" altLang="ko-KR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bcw_idx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WP/BCW Decoding process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78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PPS flag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refPic</a:t>
                      </a: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flag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Proposed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9478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78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≠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785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78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≠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WP(Spec), BCW(SW)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9478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</a:t>
                      </a:r>
                      <a:endParaRPr lang="ko-KR" altLang="en-US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</a:t>
                      </a:r>
                      <a:endParaRPr lang="ko-KR" altLang="en-US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473242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To fix the mismatches, 3 methods are proposed.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Method III: Spec/SW </a:t>
            </a:r>
            <a:r>
              <a:rPr lang="en-US" altLang="ko-KR" sz="1600" dirty="0"/>
              <a:t>for </a:t>
            </a:r>
            <a:r>
              <a:rPr lang="en-US" altLang="ko-KR" sz="1600" dirty="0" err="1"/>
              <a:t>bcw_idx</a:t>
            </a:r>
            <a:r>
              <a:rPr lang="en-US" altLang="ko-KR" sz="1600" dirty="0"/>
              <a:t> parsing is changed to align the WP decoding </a:t>
            </a:r>
            <a:r>
              <a:rPr lang="en-US" altLang="ko-KR" sz="1600" dirty="0" smtClean="0"/>
              <a:t>process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900277"/>
              </p:ext>
            </p:extLst>
          </p:nvPr>
        </p:nvGraphicFramePr>
        <p:xfrm>
          <a:off x="228044" y="1598085"/>
          <a:ext cx="9397220" cy="2697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9668"/>
                <a:gridCol w="1229168"/>
                <a:gridCol w="1268699"/>
                <a:gridCol w="1486205"/>
                <a:gridCol w="2197907"/>
                <a:gridCol w="2145573"/>
              </a:tblGrid>
              <a:tr h="366219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 (</a:t>
                      </a:r>
                      <a:r>
                        <a:rPr lang="en-US" altLang="ko-KR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bcw_idx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WP/BCW Decoding process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PPS flag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refPic</a:t>
                      </a: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flag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Proposed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Proposed</a:t>
                      </a:r>
                      <a:endParaRPr lang="ko-KR" alt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29478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78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≠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≠ 0</a:t>
                      </a:r>
                      <a:endParaRPr lang="ko-KR" altLang="en-US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BCW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785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78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≠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sz="1800" kern="120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WP(Spec), BCW(SW)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9478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en-US" sz="1800" kern="120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WP</a:t>
                      </a:r>
                      <a:endParaRPr lang="ko-KR" altLang="en-US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WP</a:t>
                      </a:r>
                      <a:endParaRPr lang="ko-KR" altLang="en-US" sz="1800" kern="1200" baseline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75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473242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Proposed spec changes.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I: </a:t>
            </a:r>
            <a:r>
              <a:rPr lang="en-US" altLang="ko-KR" sz="1600" dirty="0"/>
              <a:t>spec text is aligned to SW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061238"/>
              </p:ext>
            </p:extLst>
          </p:nvPr>
        </p:nvGraphicFramePr>
        <p:xfrm>
          <a:off x="532646" y="1564851"/>
          <a:ext cx="8818743" cy="4102100"/>
        </p:xfrm>
        <a:graphic>
          <a:graphicData uri="http://schemas.openxmlformats.org/drawingml/2006/table">
            <a:tbl>
              <a:tblPr firstRow="1" firstCol="1" bandRow="1"/>
              <a:tblGrid>
                <a:gridCol w="8818743"/>
              </a:tblGrid>
              <a:tr h="354002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The variable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is derived as follows: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equal to P,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set equal to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pps_weighted_pred_flag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Otherwise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equal to B),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set equal to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pps_weighted_bipred_flag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The following applies: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equal to 0 </a:t>
                      </a: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r>
                        <a:rPr lang="en-CA" sz="16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bcwIdx</a:t>
                      </a: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not equal to 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the array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pbSamples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the prediction samples is derived by invoking the default weighted sample prediction process as specified in clause 8.5.6.6.2 with the coding block width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nCbW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the coding block height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nCbH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two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nCbW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)x(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nCbH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arrays predSamplesL0 and predSamplesL1, the prediction list utilization flags predFlagL0 and predFlagL1, the bi-prediction weight index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bcwIdx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the bit depth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bitDepth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as inputs.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Otherwise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equal to 1 </a:t>
                      </a: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en-CA" sz="16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bcwIdx</a:t>
                      </a: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equal to 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), the array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pbSamples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the prediction samples is derived by invoking the weighted sample prediction process as specified in clause 8.5.6.6.3 with the coding block width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nCbW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the coding block height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nCbH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two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nCbW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)x(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nCbH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arrays predSamplesL0 and predSamplesL1, the prediction list utilization flags predFlagL0 and predFlagL1, the reference indices refIdxL0 and refIdxL1, the colour component index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the bit depth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bitDepth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as inputs.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84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473242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Proposed spec changes.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II: </a:t>
            </a:r>
            <a:r>
              <a:rPr lang="en-US" altLang="ko-KR" sz="1600" dirty="0" smtClean="0"/>
              <a:t>behavior is same with Method I, but Spec/SW is changed to align the parsing condition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968842"/>
              </p:ext>
            </p:extLst>
          </p:nvPr>
        </p:nvGraphicFramePr>
        <p:xfrm>
          <a:off x="523220" y="1489436"/>
          <a:ext cx="8818743" cy="4902200"/>
        </p:xfrm>
        <a:graphic>
          <a:graphicData uri="http://schemas.openxmlformats.org/drawingml/2006/table">
            <a:tbl>
              <a:tblPr firstRow="1" firstCol="1" bandRow="1"/>
              <a:tblGrid>
                <a:gridCol w="8818743"/>
              </a:tblGrid>
              <a:tr h="451506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variable </a:t>
                      </a:r>
                      <a:r>
                        <a:rPr lang="en-CA" altLang="ko-KR" sz="1600" b="1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derived as follows: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equal to P the following applies: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one or more following conditions are true,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set equal to 1.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62000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luma_weight_l0_flag[ refIdxL0 ] is not equal to 0.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62000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chroma_weight_l0_flag[ refIdxL0 ] is not equal to 0.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Otherwise,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set equal to 0.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Otherwise (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equal to B), the following applies: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one or more following conditions are true,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set equal to 1.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62000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luma_weight_l0_flag[ refIdxL0 ] is not equal to 0.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62000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luma_weight_l1_flag[ refIdxL1 ] is not equal to 0.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62000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chroma_weight_l0_flag[ refIdxL0 ] is not equal to 0.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43000" lvl="2" indent="-2286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62000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chroma_weight_l1_flag[ refIdxL1 ] is not equal to 0.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Otherwise,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set equal to 0.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strike="sng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</a:t>
                      </a:r>
                      <a:r>
                        <a:rPr lang="en-CA" altLang="ko-KR" sz="1600" strike="sngStrike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altLang="ko-KR" sz="1600" strike="sng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equal to P, </a:t>
                      </a:r>
                      <a:r>
                        <a:rPr lang="en-CA" altLang="ko-KR" sz="1600" strike="sngStrike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altLang="ko-KR" sz="1600" strike="sng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set equal to </a:t>
                      </a:r>
                      <a:r>
                        <a:rPr lang="en-CA" altLang="ko-KR" sz="1600" strike="sngStrike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pps_weighted_pred_flag</a:t>
                      </a:r>
                      <a:r>
                        <a:rPr lang="en-CA" altLang="ko-KR" sz="1600" strike="sng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strike="sng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Otherwise (</a:t>
                      </a:r>
                      <a:r>
                        <a:rPr lang="en-CA" altLang="ko-KR" sz="1600" strike="sngStrike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altLang="ko-KR" sz="1600" strike="sng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equal to B), </a:t>
                      </a:r>
                      <a:r>
                        <a:rPr lang="en-CA" altLang="ko-KR" sz="1600" strike="sngStrike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weightedPredFlag</a:t>
                      </a:r>
                      <a:r>
                        <a:rPr lang="en-CA" altLang="ko-KR" sz="1600" strike="sng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is set equal to </a:t>
                      </a:r>
                      <a:r>
                        <a:rPr lang="en-CA" altLang="ko-KR" sz="1600" strike="sngStrike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pps_weighted_bipred_flag</a:t>
                      </a:r>
                      <a:r>
                        <a:rPr lang="en-CA" altLang="ko-KR" sz="1600" strike="sng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83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473242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Proposed spec changes.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Method III: </a:t>
            </a:r>
            <a:r>
              <a:rPr lang="en-US" altLang="ko-KR" sz="1600" dirty="0" smtClean="0"/>
              <a:t>Spec/SW for </a:t>
            </a:r>
            <a:r>
              <a:rPr lang="en-US" altLang="ko-KR" sz="1600" dirty="0" err="1" smtClean="0"/>
              <a:t>bcw_idx</a:t>
            </a:r>
            <a:r>
              <a:rPr lang="en-US" altLang="ko-KR" sz="1600" dirty="0" smtClean="0"/>
              <a:t> parsing is changed to align the WP decoding process (WP decoding process is not changed)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104613"/>
              </p:ext>
            </p:extLst>
          </p:nvPr>
        </p:nvGraphicFramePr>
        <p:xfrm>
          <a:off x="753516" y="1969398"/>
          <a:ext cx="8352777" cy="2636520"/>
        </p:xfrm>
        <a:graphic>
          <a:graphicData uri="http://schemas.openxmlformats.org/drawingml/2006/table">
            <a:tbl>
              <a:tblPr/>
              <a:tblGrid>
                <a:gridCol w="8352777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coding_unit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x0, y0,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cqtDepth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12725" algn="l"/>
                          <a:tab pos="346075" algn="l"/>
                          <a:tab pos="48895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12725" algn="l"/>
                          <a:tab pos="346075" algn="l"/>
                          <a:tab pos="48895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sps_bcw_enabled_flag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inter_pred_idc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 x0 ][ y0 ]  = =  PRED_BI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luma_weight_l0_flag[ ref_idx_l0 [ x0 ][ y0 ] ]  = =  0  &amp;&amp;</a:t>
                      </a:r>
                      <a:b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		luma_weight_l1_flag[ ref_idx_l1 [ x0 ][ y0 ] ]  = =  0  &amp;&amp;</a:t>
                      </a:r>
                      <a:b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		chroma_weight_l0_flag[ ref_idx_l0 [ x0 ][ y0 ] ]  = =  0  &amp;&amp;</a:t>
                      </a:r>
                      <a:b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		chroma_weight_l1_flag[ ref_idx_l1 [ x0 ][ y0 ] ]  = =  0  &amp;&amp;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5880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12725" algn="l"/>
                          <a:tab pos="346075" algn="l"/>
                          <a:tab pos="48895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!(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== B &amp;&amp;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pps_weighted_bipred_flag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 &amp;&amp;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12725" algn="l"/>
                          <a:tab pos="346075" algn="l"/>
                          <a:tab pos="48895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*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&gt;=  256 )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bcw_idx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……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}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898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T</a:t>
            </a:r>
            <a:r>
              <a:rPr lang="en-CA" altLang="ko-KR" sz="1800" dirty="0" smtClean="0"/>
              <a:t>he </a:t>
            </a:r>
            <a:r>
              <a:rPr lang="en-CA" altLang="ko-KR" sz="1800" dirty="0"/>
              <a:t>methods to fix the behavior between BCW and SW are </a:t>
            </a:r>
            <a:r>
              <a:rPr lang="en-CA" altLang="ko-KR" sz="1800" dirty="0" smtClean="0"/>
              <a:t>proposed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Method I: </a:t>
            </a:r>
            <a:r>
              <a:rPr lang="en-US" altLang="ko-KR" sz="1600" dirty="0"/>
              <a:t>spec text is aligned to SW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Method II: </a:t>
            </a:r>
            <a:r>
              <a:rPr lang="en-US" altLang="ko-KR" sz="1600" dirty="0"/>
              <a:t>behavior is same with Method I, but Spec/SW is changed to align the parsing condition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Method III: </a:t>
            </a:r>
            <a:r>
              <a:rPr lang="en-US" altLang="ko-KR" sz="1600" dirty="0"/>
              <a:t>Spec/SW for </a:t>
            </a:r>
            <a:r>
              <a:rPr lang="en-US" altLang="ko-KR" sz="1600" dirty="0" err="1"/>
              <a:t>bcw_idx</a:t>
            </a:r>
            <a:r>
              <a:rPr lang="en-US" altLang="ko-KR" sz="1600" dirty="0"/>
              <a:t> parsing is changed to align the WP decoding process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N</a:t>
            </a:r>
            <a:r>
              <a:rPr lang="en-CA" altLang="ko-KR" sz="1800" dirty="0" smtClean="0"/>
              <a:t>o </a:t>
            </a:r>
            <a:r>
              <a:rPr lang="en-CA" altLang="ko-KR" sz="1800" dirty="0"/>
              <a:t>changes in coding performance and run-time compared to VTM6.0 as anchor in </a:t>
            </a:r>
            <a:r>
              <a:rPr lang="en-CA" altLang="ko-KR" sz="1800" dirty="0" smtClean="0"/>
              <a:t>CTC.</a:t>
            </a: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It is recommended to consider this method in the next VTM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3476</TotalTime>
  <Words>760</Words>
  <Application>Microsoft Office PowerPoint</Application>
  <PresentationFormat>A4 용지(210x297mm)</PresentationFormat>
  <Paragraphs>190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8" baseType="lpstr"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JVET-P0280 Non-CE4: Fix the behavior between BCW and WP</vt:lpstr>
      <vt:lpstr>Introduction</vt:lpstr>
      <vt:lpstr>Introduction</vt:lpstr>
      <vt:lpstr>Proposed methods</vt:lpstr>
      <vt:lpstr>Proposed methods</vt:lpstr>
      <vt:lpstr>Proposed methods</vt:lpstr>
      <vt:lpstr>Proposed methods</vt:lpstr>
      <vt:lpstr>Proposed methods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274</cp:revision>
  <dcterms:created xsi:type="dcterms:W3CDTF">2016-10-06T06:23:02Z</dcterms:created>
  <dcterms:modified xsi:type="dcterms:W3CDTF">2019-10-03T15:58:21Z</dcterms:modified>
</cp:coreProperties>
</file>