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  <p:sldId id="271" r:id="rId15"/>
    <p:sldId id="269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52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1831-2F0A-4609-85D1-7E90A5DA5672}" type="datetimeFigureOut">
              <a:rPr lang="en-AU" smtClean="0"/>
              <a:t>3/10/2019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47D3-4A22-4B37-A091-8435764D57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5986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1831-2F0A-4609-85D1-7E90A5DA5672}" type="datetimeFigureOut">
              <a:rPr lang="en-AU" smtClean="0"/>
              <a:t>3/10/2019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47D3-4A22-4B37-A091-8435764D57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52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1831-2F0A-4609-85D1-7E90A5DA5672}" type="datetimeFigureOut">
              <a:rPr lang="en-AU" smtClean="0"/>
              <a:t>3/10/2019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47D3-4A22-4B37-A091-8435764D57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3696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1831-2F0A-4609-85D1-7E90A5DA5672}" type="datetimeFigureOut">
              <a:rPr lang="en-AU" smtClean="0"/>
              <a:t>3/10/2019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47D3-4A22-4B37-A091-8435764D57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965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1831-2F0A-4609-85D1-7E90A5DA5672}" type="datetimeFigureOut">
              <a:rPr lang="en-AU" smtClean="0"/>
              <a:t>3/10/2019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47D3-4A22-4B37-A091-8435764D57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3914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1831-2F0A-4609-85D1-7E90A5DA5672}" type="datetimeFigureOut">
              <a:rPr lang="en-AU" smtClean="0"/>
              <a:t>3/10/2019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47D3-4A22-4B37-A091-8435764D57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9613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1831-2F0A-4609-85D1-7E90A5DA5672}" type="datetimeFigureOut">
              <a:rPr lang="en-AU" smtClean="0"/>
              <a:t>3/10/2019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47D3-4A22-4B37-A091-8435764D57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3085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1831-2F0A-4609-85D1-7E90A5DA5672}" type="datetimeFigureOut">
              <a:rPr lang="en-AU" smtClean="0"/>
              <a:t>3/10/2019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47D3-4A22-4B37-A091-8435764D57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3379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1831-2F0A-4609-85D1-7E90A5DA5672}" type="datetimeFigureOut">
              <a:rPr lang="en-AU" smtClean="0"/>
              <a:t>3/10/2019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47D3-4A22-4B37-A091-8435764D57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2734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1831-2F0A-4609-85D1-7E90A5DA5672}" type="datetimeFigureOut">
              <a:rPr lang="en-AU" smtClean="0"/>
              <a:t>3/10/2019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47D3-4A22-4B37-A091-8435764D57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519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1831-2F0A-4609-85D1-7E90A5DA5672}" type="datetimeFigureOut">
              <a:rPr lang="en-AU" smtClean="0"/>
              <a:t>3/10/2019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47D3-4A22-4B37-A091-8435764D57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7312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B1831-2F0A-4609-85D1-7E90A5DA5672}" type="datetimeFigureOut">
              <a:rPr lang="en-AU" smtClean="0"/>
              <a:t>3/10/2019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747D3-4A22-4B37-A091-8435764D57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4897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74CD4-02B6-49DA-9E5B-831A5A42E3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b="1" dirty="0"/>
              <a:t>Non-CE6: On LFNST reduced kernels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FC26F0-1633-4FAF-979C-984845C7BB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Canon Inc</a:t>
            </a:r>
          </a:p>
        </p:txBody>
      </p:sp>
    </p:spTree>
    <p:extLst>
      <p:ext uri="{BB962C8B-B14F-4D97-AF65-F5344CB8AC3E}">
        <p14:creationId xmlns:p14="http://schemas.microsoft.com/office/powerpoint/2010/main" val="23383620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52663" y="321177"/>
            <a:ext cx="3249230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9C59CC-7354-414F-B9F5-98C73AC6D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77" y="914400"/>
            <a:ext cx="2743200" cy="288757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P0878</a:t>
            </a:r>
            <a:b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4 mode sets retrained kernel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3344" y="3910267"/>
            <a:ext cx="1940093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2ECCD1F-D404-4658-8B78-598B5F4437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366" y="975391"/>
            <a:ext cx="4915159" cy="491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881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52663" y="321177"/>
            <a:ext cx="3249230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DF9304-4D56-45C9-8D17-3BF776F24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77" y="914400"/>
            <a:ext cx="2743200" cy="288757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4200" dirty="0">
                <a:solidFill>
                  <a:srgbClr val="FFFFFF"/>
                </a:solidFill>
              </a:rPr>
              <a:t>M0292</a:t>
            </a:r>
            <a:br>
              <a:rPr lang="en-US" sz="4200" dirty="0">
                <a:solidFill>
                  <a:srgbClr val="FFFFFF"/>
                </a:solidFill>
              </a:rPr>
            </a:br>
            <a:r>
              <a:rPr lang="en-US" sz="4200" dirty="0">
                <a:solidFill>
                  <a:srgbClr val="FFFFFF"/>
                </a:solidFill>
              </a:rPr>
              <a:t>test 2</a:t>
            </a:r>
            <a:br>
              <a:rPr lang="en-US" sz="4200" dirty="0">
                <a:solidFill>
                  <a:srgbClr val="FFFFFF"/>
                </a:solidFill>
              </a:rPr>
            </a:br>
            <a:r>
              <a:rPr lang="en-US" sz="4200" dirty="0">
                <a:solidFill>
                  <a:srgbClr val="FFFFFF"/>
                </a:solidFill>
              </a:rPr>
              <a:t>4x2x1</a:t>
            </a:r>
            <a: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6x64 kernel weights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3344" y="3910267"/>
            <a:ext cx="1940093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C4BB5E3-8738-418C-BFB9-88F94B1D74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366" y="975391"/>
            <a:ext cx="4915159" cy="491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888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52663" y="321177"/>
            <a:ext cx="3249230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828D94-C61B-4CA1-B07B-E6A4AB119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77" y="914400"/>
            <a:ext cx="2743200" cy="288757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P0566 “circular” kernel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3344" y="3910267"/>
            <a:ext cx="1940093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2C15BAC-406D-4BE0-8B43-008DA38F47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366" y="975391"/>
            <a:ext cx="4915159" cy="491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621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52663" y="321177"/>
            <a:ext cx="3249230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E3019E-C8F9-45E9-99E7-C547775A4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77" y="914400"/>
            <a:ext cx="2743200" cy="288757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P0566</a:t>
            </a:r>
            <a:b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“square” kernel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3344" y="3910267"/>
            <a:ext cx="1940093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769256C-0896-4640-A334-59F75AC91C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366" y="975391"/>
            <a:ext cx="4915159" cy="491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874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315BC-F490-4165-B2D1-787FD1818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AU" dirty="0"/>
              <a:t>P0065 adaptive pattern</a:t>
            </a:r>
          </a:p>
        </p:txBody>
      </p:sp>
      <p:pic>
        <p:nvPicPr>
          <p:cNvPr id="20" name="Content Placeholder 19">
            <a:extLst>
              <a:ext uri="{FF2B5EF4-FFF2-40B4-BE49-F238E27FC236}">
                <a16:creationId xmlns:a16="http://schemas.microsoft.com/office/drawing/2014/main" id="{87076ECA-6C9A-4329-AEC2-43E2AFC15A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03" y="1912976"/>
            <a:ext cx="3898397" cy="3898397"/>
          </a:xfr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9A5F3CB-F619-42FE-B0CF-B47CA6B7C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281" y="1900237"/>
            <a:ext cx="3911136" cy="391113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1262D0E-0F30-4806-8E0F-1D4287ED60A7}"/>
              </a:ext>
            </a:extLst>
          </p:cNvPr>
          <p:cNvSpPr txBox="1"/>
          <p:nvPr/>
        </p:nvSpPr>
        <p:spPr>
          <a:xfrm>
            <a:off x="1851103" y="6123542"/>
            <a:ext cx="1326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err="1"/>
              <a:t>lfnstIdx</a:t>
            </a:r>
            <a:r>
              <a:rPr lang="en-AU" dirty="0"/>
              <a:t> == 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7EA5C7E-77C0-4667-9606-13DA753DCA95}"/>
              </a:ext>
            </a:extLst>
          </p:cNvPr>
          <p:cNvSpPr txBox="1"/>
          <p:nvPr/>
        </p:nvSpPr>
        <p:spPr>
          <a:xfrm>
            <a:off x="6258526" y="6131311"/>
            <a:ext cx="1326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err="1"/>
              <a:t>lfnstIdx</a:t>
            </a:r>
            <a:r>
              <a:rPr lang="en-AU" dirty="0"/>
              <a:t> == 2</a:t>
            </a:r>
          </a:p>
        </p:txBody>
      </p:sp>
    </p:spTree>
    <p:extLst>
      <p:ext uri="{BB962C8B-B14F-4D97-AF65-F5344CB8AC3E}">
        <p14:creationId xmlns:p14="http://schemas.microsoft.com/office/powerpoint/2010/main" val="2256578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52663" y="321177"/>
            <a:ext cx="3249230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7C18CD-97D9-4680-AE80-F3517C399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77" y="914400"/>
            <a:ext cx="2743200" cy="288757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4200" dirty="0">
                <a:solidFill>
                  <a:srgbClr val="FFFFFF"/>
                </a:solidFill>
              </a:rPr>
              <a:t>P0814</a:t>
            </a:r>
            <a:br>
              <a:rPr lang="en-US" sz="4200" dirty="0">
                <a:solidFill>
                  <a:srgbClr val="FFFFFF"/>
                </a:solidFill>
              </a:rPr>
            </a:br>
            <a:r>
              <a:rPr lang="en-US" sz="4200" dirty="0">
                <a:solidFill>
                  <a:srgbClr val="FFFFFF"/>
                </a:solidFill>
              </a:rPr>
              <a:t>3 mode sets</a:t>
            </a:r>
            <a:br>
              <a:rPr lang="en-US" sz="4200" dirty="0">
                <a:solidFill>
                  <a:srgbClr val="FFFFFF"/>
                </a:solidFill>
              </a:rPr>
            </a:br>
            <a:r>
              <a:rPr lang="en-US" sz="4200" dirty="0">
                <a:solidFill>
                  <a:srgbClr val="FFFFFF"/>
                </a:solidFill>
              </a:rPr>
              <a:t>retrained kernel</a:t>
            </a:r>
            <a:endParaRPr lang="en-US" sz="42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3344" y="3910267"/>
            <a:ext cx="1940093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65EE973-1D8E-4D1E-B694-8B4D19F93F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366" y="975391"/>
            <a:ext cx="4915159" cy="491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294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52663" y="321177"/>
            <a:ext cx="3249230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E21594-4C7F-4144-9088-F723FC4EA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77" y="914400"/>
            <a:ext cx="2743200" cy="288757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P0567</a:t>
            </a:r>
            <a:b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3 mode sets</a:t>
            </a:r>
            <a:b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retrained kernel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3344" y="3910267"/>
            <a:ext cx="1940093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F23517A-84E7-4330-ABD9-6F1E454B3D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366" y="975391"/>
            <a:ext cx="4915159" cy="491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27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B4E95-756D-4E95-B4EC-B423FCDC6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Current LFNST kernel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9D888A-FC9E-47B0-8A73-8849493919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AU" dirty="0"/>
              <a:t>4xN and Nx4 TBs: 4x2x16x16 weights</a:t>
            </a:r>
          </a:p>
          <a:p>
            <a:r>
              <a:rPr lang="en-AU" dirty="0"/>
              <a:t>All other TBs: 4x2x16x48 weights</a:t>
            </a:r>
          </a:p>
          <a:p>
            <a:pPr lvl="1"/>
            <a:r>
              <a:rPr lang="en-AU" dirty="0"/>
              <a:t>When this larger kernel is used, the variables </a:t>
            </a:r>
            <a:r>
              <a:rPr lang="en-CA" dirty="0" err="1"/>
              <a:t>lfnstTrSetIdx</a:t>
            </a:r>
            <a:r>
              <a:rPr lang="en-CA" dirty="0"/>
              <a:t> and </a:t>
            </a:r>
            <a:r>
              <a:rPr lang="en-CA" dirty="0" err="1"/>
              <a:t>lfnstIdx</a:t>
            </a:r>
            <a:r>
              <a:rPr lang="en-CA" dirty="0"/>
              <a:t> are used to select one 16x48 matrix of weights.</a:t>
            </a:r>
          </a:p>
          <a:p>
            <a:pPr lvl="1"/>
            <a:r>
              <a:rPr lang="en-CA" dirty="0"/>
              <a:t>Each of the 48 columns corresponds to a primary transform coefficient.</a:t>
            </a:r>
          </a:p>
          <a:p>
            <a:pPr lvl="1"/>
            <a:r>
              <a:rPr lang="en-CA" dirty="0"/>
              <a:t>The magnitude of the weights in the column show the relative importance of that primary transform coefficient to the calculation of the secondary transform coefficients.</a:t>
            </a:r>
            <a:endParaRPr lang="en-AU" dirty="0"/>
          </a:p>
          <a:p>
            <a:pPr lvl="1"/>
            <a:r>
              <a:rPr lang="en-AU" dirty="0"/>
              <a:t>For example, if all weights in a column are 0 this is equivalent to </a:t>
            </a:r>
            <a:r>
              <a:rPr lang="en-AU" b="1" dirty="0"/>
              <a:t>removing</a:t>
            </a:r>
            <a:r>
              <a:rPr lang="en-AU" dirty="0"/>
              <a:t> the primary transform coefficient from the kernel.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46462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6BF9B-05C3-4E0D-B958-D5C960CEF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Example analysis of column 15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900BFD-F5AA-4A21-8198-6E496117F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An extract of the WD O2001 is reproduced in this contribution in the file column15.docx</a:t>
            </a:r>
          </a:p>
          <a:p>
            <a:r>
              <a:rPr lang="en-AU" dirty="0"/>
              <a:t>The largest magnitude of weights across column 15 is </a:t>
            </a:r>
            <a:r>
              <a:rPr lang="en-AU" b="1" dirty="0"/>
              <a:t>2</a:t>
            </a:r>
          </a:p>
          <a:p>
            <a:r>
              <a:rPr lang="en-AU" dirty="0"/>
              <a:t>Each of the columns can be analysed for their relative significance</a:t>
            </a:r>
          </a:p>
        </p:txBody>
      </p:sp>
    </p:spTree>
    <p:extLst>
      <p:ext uri="{BB962C8B-B14F-4D97-AF65-F5344CB8AC3E}">
        <p14:creationId xmlns:p14="http://schemas.microsoft.com/office/powerpoint/2010/main" val="127332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52663" y="321177"/>
            <a:ext cx="3249230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8A4CC1-EC51-4FEB-BFEF-CE3DF90A1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77" y="914400"/>
            <a:ext cx="2743200" cy="288757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9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Maximum magnitude of weights in each LFNST column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3344" y="3910267"/>
            <a:ext cx="1940093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D8611B2-AE8E-438D-8C29-6A85169FA6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366" y="975391"/>
            <a:ext cx="4915159" cy="491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371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90340-2570-432D-B998-D54AF015F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D255F1-67AB-49E4-AC73-79B45D15E9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5125379" cy="4351338"/>
          </a:xfrm>
        </p:spPr>
        <p:txBody>
          <a:bodyPr/>
          <a:lstStyle/>
          <a:p>
            <a:r>
              <a:rPr lang="en-AU" dirty="0"/>
              <a:t>Replace the current 16x48 matrices with 16x36 matrices.</a:t>
            </a:r>
          </a:p>
          <a:p>
            <a:r>
              <a:rPr lang="en-AU" dirty="0"/>
              <a:t>The new matrices are derived simply by setting 12 columns of weights to zero</a:t>
            </a:r>
          </a:p>
          <a:p>
            <a:r>
              <a:rPr lang="en-AU" dirty="0"/>
              <a:t>No retraining was performed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4EADF0-CB76-4F5E-A787-45FD119B7DA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029" y="2408663"/>
            <a:ext cx="2865864" cy="294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470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A0718-C95A-421D-B926-305B80CCB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Results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500BA7-9859-491F-BB19-DE4BF024F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34" y="1690689"/>
            <a:ext cx="6129932" cy="459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15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6FA3C-0D0F-4451-818C-E45F14AD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Results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CF4912-CF62-480B-AF0B-4B9A0731E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858" y="2196789"/>
            <a:ext cx="7297493" cy="287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864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6BDAE-FBFC-45AF-B30F-6443FA0B9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Additional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F2D688-9242-4975-A1A7-B918D2AA02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/>
              <a:t>The analysis over the columns can be repeated across any proposed kernel weights.</a:t>
            </a:r>
          </a:p>
          <a:p>
            <a:pPr lvl="1"/>
            <a:r>
              <a:rPr lang="en-AU" dirty="0"/>
              <a:t>P0814 (4 mode sets)</a:t>
            </a:r>
          </a:p>
          <a:p>
            <a:pPr lvl="1"/>
            <a:r>
              <a:rPr lang="en-AU" dirty="0"/>
              <a:t>P0878</a:t>
            </a:r>
          </a:p>
          <a:p>
            <a:pPr lvl="1"/>
            <a:r>
              <a:rPr lang="en-AU" dirty="0"/>
              <a:t>M0292 (4x2x16x64 kernel)</a:t>
            </a:r>
          </a:p>
          <a:p>
            <a:pPr lvl="1"/>
            <a:r>
              <a:rPr lang="en-AU" dirty="0"/>
              <a:t>P0566 (“circular” kernel)</a:t>
            </a:r>
          </a:p>
          <a:p>
            <a:pPr lvl="1"/>
            <a:r>
              <a:rPr lang="en-AU" dirty="0"/>
              <a:t>P0566 (“square” kernel)</a:t>
            </a:r>
          </a:p>
          <a:p>
            <a:pPr lvl="1"/>
            <a:r>
              <a:rPr lang="en-AU" dirty="0"/>
              <a:t>P0065 (adaptive pattern)</a:t>
            </a:r>
          </a:p>
          <a:p>
            <a:pPr lvl="1"/>
            <a:r>
              <a:rPr lang="en-AU" dirty="0"/>
              <a:t>P0814 (3 mode sets)</a:t>
            </a:r>
          </a:p>
          <a:p>
            <a:pPr lvl="1"/>
            <a:r>
              <a:rPr lang="en-AU" dirty="0"/>
              <a:t>P0567 (3 mode sets)</a:t>
            </a:r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9886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52663" y="321177"/>
            <a:ext cx="3249230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BFFA44-D7F5-46BF-820F-57149F905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77" y="914400"/>
            <a:ext cx="2743200" cy="288757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P0814</a:t>
            </a:r>
            <a:b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4 mode sets</a:t>
            </a:r>
            <a:b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retrained kernel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3344" y="3910267"/>
            <a:ext cx="1940093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787AAC8-743C-4EC4-8932-825BF5EA2A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366" y="975391"/>
            <a:ext cx="4915159" cy="491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790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266</Words>
  <Application>Microsoft Office PowerPoint</Application>
  <PresentationFormat>On-screen Show (4:3)</PresentationFormat>
  <Paragraphs>40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Non-CE6: On LFNST reduced kernels</vt:lpstr>
      <vt:lpstr>Current LFNST kernel</vt:lpstr>
      <vt:lpstr>Example analysis of column 15</vt:lpstr>
      <vt:lpstr>Maximum magnitude of weights in each LFNST column</vt:lpstr>
      <vt:lpstr>Proposal</vt:lpstr>
      <vt:lpstr>Results</vt:lpstr>
      <vt:lpstr>Results</vt:lpstr>
      <vt:lpstr>Additional information</vt:lpstr>
      <vt:lpstr>P0814 4 mode sets retrained kernel</vt:lpstr>
      <vt:lpstr>P0878 4 mode sets retrained kernel</vt:lpstr>
      <vt:lpstr>M0292 test 2 4x2x16x64 kernel weights</vt:lpstr>
      <vt:lpstr>P0566 “circular” kernel</vt:lpstr>
      <vt:lpstr>P0566 “square” kernel</vt:lpstr>
      <vt:lpstr>P0065 adaptive pattern</vt:lpstr>
      <vt:lpstr>P0814 3 mode sets retrained kernel</vt:lpstr>
      <vt:lpstr>P0567 3 mode sets retrained kernel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Non-CE6: On LFNST reduced kernels</dc:title>
  <dc:creator>Jonathan Gan (Canon)</dc:creator>
  <cp:lastModifiedBy>Jonathan Gan (Canon)</cp:lastModifiedBy>
  <cp:revision>7</cp:revision>
  <dcterms:created xsi:type="dcterms:W3CDTF">2019-10-03T15:27:27Z</dcterms:created>
  <dcterms:modified xsi:type="dcterms:W3CDTF">2019-10-03T16:16:59Z</dcterms:modified>
</cp:coreProperties>
</file>