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9"/>
  </p:notesMasterIdLst>
  <p:sldIdLst>
    <p:sldId id="261" r:id="rId3"/>
    <p:sldId id="318" r:id="rId4"/>
    <p:sldId id="319" r:id="rId5"/>
    <p:sldId id="322" r:id="rId6"/>
    <p:sldId id="321" r:id="rId7"/>
    <p:sldId id="313" r:id="rId8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D2"/>
    <a:srgbClr val="0000E6"/>
    <a:srgbClr val="C82A2A"/>
    <a:srgbClr val="005A9E"/>
    <a:srgbClr val="69D8FF"/>
    <a:srgbClr val="9CEA96"/>
    <a:srgbClr val="B9F274"/>
    <a:srgbClr val="A6F76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55" autoAdjust="0"/>
    <p:restoredTop sz="94660"/>
  </p:normalViewPr>
  <p:slideViewPr>
    <p:cSldViewPr>
      <p:cViewPr varScale="1">
        <p:scale>
          <a:sx n="109" d="100"/>
          <a:sy n="109" d="100"/>
        </p:scale>
        <p:origin x="-86" y="-398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27.09.2019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8274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xmlns="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xmlns="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xmlns="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xmlns="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xmlns="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xmlns="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xmlns="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xmlns="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xmlns="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1421905"/>
            <a:ext cx="8424936" cy="143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JVET-P0256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AHG15: 16x16 base scaling matrix for 64x64 TU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3147814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</a:t>
            </a:r>
            <a:r>
              <a:rPr kumimoji="0" lang="en-US" altLang="ja-JP" sz="2000" u="sng" kern="0" dirty="0" err="1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Toma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ja-JP" altLang="en-US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. Abe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01816"/>
            <a:ext cx="8964488" cy="3147090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CA" altLang="ja-JP" sz="2000" dirty="0" smtClean="0"/>
              <a:t>Currently, </a:t>
            </a:r>
            <a:r>
              <a:rPr lang="en-CA" altLang="ja-JP" sz="2000" dirty="0"/>
              <a:t>maximum size of base scaling matrix is </a:t>
            </a:r>
            <a:r>
              <a:rPr lang="en-CA" altLang="ja-JP" sz="2000" dirty="0" smtClean="0"/>
              <a:t>8x8.</a:t>
            </a:r>
          </a:p>
          <a:p>
            <a:pPr>
              <a:spcBef>
                <a:spcPts val="1800"/>
              </a:spcBef>
            </a:pPr>
            <a:r>
              <a:rPr lang="en-CA" altLang="ja-JP" sz="2000" dirty="0" smtClean="0"/>
              <a:t>8x8 </a:t>
            </a:r>
            <a:r>
              <a:rPr lang="en-CA" altLang="ja-JP" sz="2000" dirty="0"/>
              <a:t>base scaling matrix is up-sampled by 8 times to generate </a:t>
            </a:r>
            <a:r>
              <a:rPr lang="en-CA" altLang="ja-JP" sz="2000" dirty="0" smtClean="0"/>
              <a:t>scaling </a:t>
            </a:r>
            <a:br>
              <a:rPr lang="en-CA" altLang="ja-JP" sz="2000" dirty="0" smtClean="0"/>
            </a:br>
            <a:r>
              <a:rPr lang="en-CA" altLang="ja-JP" sz="2000" dirty="0" smtClean="0"/>
              <a:t>matrix </a:t>
            </a:r>
            <a:r>
              <a:rPr lang="en-CA" altLang="ja-JP" sz="2000" dirty="0"/>
              <a:t>for 64xN /</a:t>
            </a:r>
            <a:r>
              <a:rPr lang="en-CA" altLang="ja-JP" sz="2000" dirty="0" smtClean="0"/>
              <a:t> </a:t>
            </a:r>
            <a:r>
              <a:rPr lang="en-CA" altLang="ja-JP" sz="2000" dirty="0"/>
              <a:t>Nx64 TU.</a:t>
            </a:r>
            <a:endParaRPr lang="en-CA" altLang="ja-JP" sz="2000" dirty="0" smtClean="0"/>
          </a:p>
          <a:p>
            <a:pPr>
              <a:spcBef>
                <a:spcPts val="1800"/>
              </a:spcBef>
            </a:pPr>
            <a:endParaRPr lang="en-CA" altLang="ja-JP" sz="2000" dirty="0" smtClean="0"/>
          </a:p>
          <a:p>
            <a:pPr>
              <a:spcBef>
                <a:spcPts val="1800"/>
              </a:spcBef>
            </a:pPr>
            <a:r>
              <a:rPr lang="en-CA" altLang="ja-JP" sz="2000" dirty="0"/>
              <a:t>U</a:t>
            </a:r>
            <a:r>
              <a:rPr lang="en-CA" altLang="ja-JP" sz="2000" dirty="0" smtClean="0"/>
              <a:t>p-sampling </a:t>
            </a:r>
            <a:r>
              <a:rPr lang="en-CA" altLang="ja-JP" sz="2000" dirty="0"/>
              <a:t>is done by duplicating elements of </a:t>
            </a:r>
            <a:r>
              <a:rPr lang="en-CA" altLang="ja-JP" sz="2000" dirty="0" smtClean="0"/>
              <a:t>base </a:t>
            </a:r>
            <a:r>
              <a:rPr lang="en-CA" altLang="ja-JP" sz="2000" dirty="0"/>
              <a:t>scaling matrix, </a:t>
            </a:r>
            <a:r>
              <a:rPr lang="en-CA" altLang="ja-JP" sz="2000" dirty="0" smtClean="0"/>
              <a:t>so granularity </a:t>
            </a:r>
            <a:r>
              <a:rPr lang="en-CA" altLang="ja-JP" sz="2000" dirty="0"/>
              <a:t>of controlling quantization scale gets lower for 64xN </a:t>
            </a:r>
            <a:r>
              <a:rPr lang="en-CA" altLang="ja-JP" sz="2000" dirty="0" smtClean="0"/>
              <a:t>/ </a:t>
            </a:r>
            <a:r>
              <a:rPr lang="en-CA" altLang="ja-JP" sz="2000" dirty="0"/>
              <a:t>Nx64 </a:t>
            </a:r>
            <a:r>
              <a:rPr lang="en-CA" altLang="ja-JP" sz="2000" dirty="0" smtClean="0"/>
              <a:t>TU.</a:t>
            </a:r>
          </a:p>
          <a:p>
            <a:pPr>
              <a:spcBef>
                <a:spcPts val="1800"/>
              </a:spcBef>
            </a:pPr>
            <a:r>
              <a:rPr lang="en-CA" altLang="ja-JP" sz="2000" dirty="0"/>
              <a:t>Also, maximum up-sampling ratio of base scaling matrix is 4 times in </a:t>
            </a:r>
            <a:r>
              <a:rPr lang="en-CA" altLang="ja-JP" sz="2000" dirty="0" smtClean="0"/>
              <a:t>HEVC.</a:t>
            </a:r>
            <a:endParaRPr lang="en-CA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Proposal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27534"/>
            <a:ext cx="8640960" cy="2239149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CA" altLang="ja-JP" sz="2000" dirty="0"/>
              <a:t>16x16 base scaling </a:t>
            </a:r>
            <a:r>
              <a:rPr lang="en-CA" altLang="ja-JP" sz="2000" dirty="0" smtClean="0"/>
              <a:t>matrix is used for </a:t>
            </a:r>
            <a:r>
              <a:rPr lang="en-CA" altLang="ja-JP" sz="2000" dirty="0"/>
              <a:t>64xN / Nx64 </a:t>
            </a:r>
            <a:r>
              <a:rPr lang="en-CA" altLang="ja-JP" sz="2000" dirty="0" smtClean="0"/>
              <a:t>TU.</a:t>
            </a:r>
          </a:p>
          <a:p>
            <a:pPr>
              <a:spcBef>
                <a:spcPts val="1800"/>
              </a:spcBef>
            </a:pPr>
            <a:r>
              <a:rPr lang="en-CA" altLang="ja-JP" sz="2000" dirty="0" smtClean="0"/>
              <a:t>Signalling and up-sampling methods are the same as those of 8x8 base matrix for 64xN / Nx64 TU.</a:t>
            </a:r>
          </a:p>
          <a:p>
            <a:pPr lvl="1">
              <a:spcBef>
                <a:spcPts val="1800"/>
              </a:spcBef>
            </a:pPr>
            <a:r>
              <a:rPr lang="en-CA" altLang="ja-JP" sz="1800" dirty="0"/>
              <a:t>8x8 elements of </a:t>
            </a:r>
            <a:r>
              <a:rPr lang="en-CA" altLang="ja-JP" sz="1800" dirty="0" smtClean="0"/>
              <a:t>right-bottom region </a:t>
            </a:r>
            <a:r>
              <a:rPr lang="en-CA" altLang="ja-JP" sz="1800" dirty="0"/>
              <a:t>of </a:t>
            </a:r>
            <a:r>
              <a:rPr lang="en-CA" altLang="ja-JP" sz="1800" dirty="0" smtClean="0"/>
              <a:t>16x16 matrix </a:t>
            </a:r>
            <a:r>
              <a:rPr lang="en-CA" altLang="ja-JP" sz="1800" dirty="0"/>
              <a:t>are not </a:t>
            </a:r>
            <a:r>
              <a:rPr lang="en-CA" altLang="ja-JP" sz="1800" dirty="0" smtClean="0"/>
              <a:t>signalled</a:t>
            </a:r>
          </a:p>
          <a:p>
            <a:pPr lvl="1">
              <a:spcBef>
                <a:spcPts val="1800"/>
              </a:spcBef>
            </a:pPr>
            <a:r>
              <a:rPr lang="en-CA" altLang="ja-JP" sz="1800" dirty="0" smtClean="0"/>
              <a:t>Up-sampling is done by duplicating elements</a:t>
            </a:r>
            <a:endParaRPr lang="en-CA" altLang="ja-JP" sz="1700" dirty="0" smtClean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785236"/>
              </p:ext>
            </p:extLst>
          </p:nvPr>
        </p:nvGraphicFramePr>
        <p:xfrm>
          <a:off x="2765618" y="3179162"/>
          <a:ext cx="3534574" cy="1511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18446"/>
                <a:gridCol w="1716128"/>
              </a:tblGrid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Size of quantization matrix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Size of corresponding base scaling matrix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solidFill>
                      <a:schemeClr val="tx1"/>
                    </a:solidFill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2x2 (chroma only)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2x2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</a:tr>
              <a:tr h="1854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4x4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4x4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8x8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33500" algn="l"/>
                        </a:tabLst>
                      </a:pPr>
                      <a:r>
                        <a:rPr lang="en-US" sz="1200" dirty="0">
                          <a:effectLst/>
                        </a:rPr>
                        <a:t>8x8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16x16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8x8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32x32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8x8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64x64 (luma only)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16x16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1711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Simulation results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56175"/>
            <a:ext cx="8712968" cy="346323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1800" dirty="0" smtClean="0"/>
              <a:t>BD-rate is slightly lost in AI in which scaling matrices are signaled in each picture.</a:t>
            </a:r>
            <a:endParaRPr lang="en-US" altLang="ja-JP" sz="1800" dirty="0" smtClean="0"/>
          </a:p>
        </p:txBody>
      </p:sp>
      <p:sp>
        <p:nvSpPr>
          <p:cNvPr id="18" name="右矢印 17"/>
          <p:cNvSpPr/>
          <p:nvPr/>
        </p:nvSpPr>
        <p:spPr>
          <a:xfrm>
            <a:off x="5076056" y="2850067"/>
            <a:ext cx="288032" cy="3600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487006" y="1544474"/>
            <a:ext cx="2068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sz="1400" dirty="0" smtClean="0"/>
              <a:t>Scaling matrices ON (VTM 6.0)</a:t>
            </a:r>
            <a:endParaRPr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4355976" y="1544474"/>
            <a:ext cx="2068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sz="1400" dirty="0" smtClean="0"/>
              <a:t>Scaling matrices ON (Proposed)</a:t>
            </a:r>
            <a:endParaRPr lang="ja-JP" altLang="en-US" sz="14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723192"/>
              </p:ext>
            </p:extLst>
          </p:nvPr>
        </p:nvGraphicFramePr>
        <p:xfrm>
          <a:off x="1907704" y="1491626"/>
          <a:ext cx="2292446" cy="3250079"/>
        </p:xfrm>
        <a:graphic>
          <a:graphicData uri="http://schemas.openxmlformats.org/drawingml/2006/table">
            <a:tbl>
              <a:tblPr/>
              <a:tblGrid>
                <a:gridCol w="541731"/>
                <a:gridCol w="350143"/>
                <a:gridCol w="350143"/>
                <a:gridCol w="350143"/>
                <a:gridCol w="350143"/>
                <a:gridCol w="350143"/>
              </a:tblGrid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9.11%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18.47%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13.27%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7.84%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12.92%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10.78%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10.82%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12.81%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9.83%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9.68%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18.59%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14.71%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15.59%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7.84%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11.25%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11.85%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63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14.68%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7.93%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8.47%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7.94%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8.93%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10.71%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10.28%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9.19%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10.33%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10.26%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10.78%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5.78%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13.22%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5.67%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9.38%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9.59%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9.30%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6.59%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8.35%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4.12%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9.45%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7.68%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11.83%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12.48%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42056"/>
              </p:ext>
            </p:extLst>
          </p:nvPr>
        </p:nvGraphicFramePr>
        <p:xfrm>
          <a:off x="5823917" y="1491626"/>
          <a:ext cx="2292446" cy="3250079"/>
        </p:xfrm>
        <a:graphic>
          <a:graphicData uri="http://schemas.openxmlformats.org/drawingml/2006/table">
            <a:tbl>
              <a:tblPr/>
              <a:tblGrid>
                <a:gridCol w="541731"/>
                <a:gridCol w="350143"/>
                <a:gridCol w="350143"/>
                <a:gridCol w="350143"/>
                <a:gridCol w="350143"/>
                <a:gridCol w="350143"/>
              </a:tblGrid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9.27%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18.65%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8.77%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12.25%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11.31%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8.33%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8.09%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13.57%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11.39%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11.45%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13.63%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10.59%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11.41%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20.40%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16.41%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17.34%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8.44%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11.85%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12.45%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63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14.70%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7.95%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8.52%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9.05%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10.83%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10.41%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11.13%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9.24%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10.70%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10.63%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6.03%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12.26%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13.49%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4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5.68%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9.39%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9.60%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9.31%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6.63%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8.37%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4.14%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9.48%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7.71%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11.86%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12.52%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107504" y="3723878"/>
            <a:ext cx="1656184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200" dirty="0" smtClean="0"/>
              <a:t>Custom matrices in JCTVC-F362 is used in both cases.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0318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5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Conclusion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01816"/>
            <a:ext cx="8496944" cy="1223487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 smtClean="0"/>
              <a:t>16x16 </a:t>
            </a:r>
            <a:r>
              <a:rPr lang="en-US" altLang="ja-JP" sz="2000" dirty="0"/>
              <a:t>base scaling matrix </a:t>
            </a:r>
            <a:r>
              <a:rPr lang="en-US" altLang="ja-JP" sz="2000" dirty="0" smtClean="0"/>
              <a:t>is used instead </a:t>
            </a:r>
            <a:r>
              <a:rPr lang="en-US" altLang="ja-JP" sz="2000" dirty="0"/>
              <a:t>of 8x8 for 64xN and Nx64 TU so that maximum up-sampling ratio of </a:t>
            </a:r>
            <a:r>
              <a:rPr lang="en-US" altLang="ja-JP" sz="2000" dirty="0" smtClean="0"/>
              <a:t>base </a:t>
            </a:r>
            <a:r>
              <a:rPr lang="en-US" altLang="ja-JP" sz="2000" dirty="0"/>
              <a:t>scaling matrix is 4 </a:t>
            </a:r>
            <a:r>
              <a:rPr lang="en-US" altLang="ja-JP" sz="2000" dirty="0" smtClean="0"/>
              <a:t>times.</a:t>
            </a:r>
            <a:endParaRPr kumimoji="0" lang="en-US" altLang="ja-JP" sz="2000" dirty="0" smtClean="0">
              <a:solidFill>
                <a:sysClr val="windowText" lastClr="000000"/>
              </a:solidFill>
              <a:ea typeface="ＭＳ Ｐゴシック" charset="0"/>
              <a:cs typeface="Arial"/>
            </a:endParaRPr>
          </a:p>
          <a:p>
            <a:pPr>
              <a:spcBef>
                <a:spcPts val="1800"/>
              </a:spcBef>
            </a:pPr>
            <a:r>
              <a:rPr kumimoji="0" lang="en-US" altLang="ja-JP" sz="2000" dirty="0" smtClean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It </a:t>
            </a:r>
            <a:r>
              <a:rPr kumimoji="0" lang="en-US" altLang="ja-JP" sz="2000" dirty="0" smtClean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is proposed to adopt this </a:t>
            </a:r>
            <a:r>
              <a:rPr kumimoji="0" lang="en-US" altLang="ja-JP" sz="2000" dirty="0" smtClean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method into VVC test model.</a:t>
            </a:r>
            <a:endParaRPr kumimoji="0" lang="en-US" altLang="ja-JP" sz="2000" dirty="0">
              <a:solidFill>
                <a:sysClr val="windowText" lastClr="000000"/>
              </a:solidFill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2235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</a:t>
            </a:r>
            <a:r>
              <a:rPr lang="en-US" altLang="ja-JP" sz="2800" dirty="0" err="1"/>
              <a:t>MediaTek</a:t>
            </a:r>
            <a:r>
              <a:rPr lang="en-US" altLang="ja-JP" sz="2800" dirty="0" smtClean="0"/>
              <a:t> </a:t>
            </a:r>
            <a:r>
              <a:rPr lang="en-US" altLang="ja-JP" sz="2800" dirty="0"/>
              <a:t>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xmlns="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775</Words>
  <Application>Microsoft Office PowerPoint</Application>
  <PresentationFormat>画面に合わせる (16:9)</PresentationFormat>
  <Paragraphs>400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2019-09-27T10:24:23Z</dcterms:modified>
</cp:coreProperties>
</file>