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2">
  <p:sldMasterIdLst>
    <p:sldMasterId id="2147483652" r:id="rId1"/>
    <p:sldMasterId id="2147483658" r:id="rId2"/>
  </p:sldMasterIdLst>
  <p:notesMasterIdLst>
    <p:notesMasterId r:id="rId11"/>
  </p:notesMasterIdLst>
  <p:sldIdLst>
    <p:sldId id="261" r:id="rId3"/>
    <p:sldId id="346" r:id="rId4"/>
    <p:sldId id="337" r:id="rId5"/>
    <p:sldId id="343" r:id="rId6"/>
    <p:sldId id="286" r:id="rId7"/>
    <p:sldId id="348" r:id="rId8"/>
    <p:sldId id="318" r:id="rId9"/>
    <p:sldId id="340" r:id="rId10"/>
  </p:sldIdLst>
  <p:sldSz cx="9144000" cy="5143500" type="screen16x9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342900" indent="1143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685800" indent="228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028700" indent="3429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371600" indent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0000E6"/>
    <a:srgbClr val="C82A2A"/>
    <a:srgbClr val="33952B"/>
    <a:srgbClr val="29933B"/>
    <a:srgbClr val="DEF8DC"/>
    <a:srgbClr val="B6F0B2"/>
    <a:srgbClr val="D5F6D2"/>
    <a:srgbClr val="154B1E"/>
    <a:srgbClr val="2360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55" autoAdjust="0"/>
    <p:restoredTop sz="94660"/>
  </p:normalViewPr>
  <p:slideViewPr>
    <p:cSldViewPr>
      <p:cViewPr>
        <p:scale>
          <a:sx n="116" d="100"/>
          <a:sy n="116" d="100"/>
        </p:scale>
        <p:origin x="-77" y="-835"/>
      </p:cViewPr>
      <p:guideLst>
        <p:guide orient="horz" pos="1620"/>
        <p:guide pos="28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D0A2DB-8815-4C0F-9CDB-6A365D583735}" type="datetimeFigureOut">
              <a:rPr lang="de-DE" smtClean="0"/>
              <a:t>26.09.2019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2D9821-EFF2-4BEE-8438-C07128C7750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7695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4161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49719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7168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49719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49719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32835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37840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771" y="1597819"/>
            <a:ext cx="7772459" cy="1102519"/>
          </a:xfrm>
        </p:spPr>
        <p:txBody>
          <a:bodyPr/>
          <a:lstStyle/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541" y="2914650"/>
            <a:ext cx="640091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343266" indent="0" algn="ctr">
              <a:buNone/>
              <a:defRPr/>
            </a:lvl2pPr>
            <a:lvl3pPr marL="686532" indent="0" algn="ctr">
              <a:buNone/>
              <a:defRPr/>
            </a:lvl3pPr>
            <a:lvl4pPr marL="1029797" indent="0" algn="ctr">
              <a:buNone/>
              <a:defRPr/>
            </a:lvl4pPr>
            <a:lvl5pPr marL="1373063" indent="0" algn="ctr">
              <a:buNone/>
              <a:defRPr/>
            </a:lvl5pPr>
            <a:lvl6pPr marL="1716329" indent="0" algn="ctr">
              <a:buNone/>
              <a:defRPr/>
            </a:lvl6pPr>
            <a:lvl7pPr marL="2059595" indent="0" algn="ctr">
              <a:buNone/>
              <a:defRPr/>
            </a:lvl7pPr>
            <a:lvl8pPr marL="2402860" indent="0" algn="ctr">
              <a:buNone/>
              <a:defRPr/>
            </a:lvl8pPr>
            <a:lvl9pPr marL="2746126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402803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906026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907" y="1200151"/>
            <a:ext cx="2057310" cy="339447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6058630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390155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771" y="1597819"/>
            <a:ext cx="7772459" cy="1102519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541" y="2914650"/>
            <a:ext cx="640091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343266" indent="0" algn="ctr">
              <a:buNone/>
              <a:defRPr/>
            </a:lvl2pPr>
            <a:lvl3pPr marL="686532" indent="0" algn="ctr">
              <a:buNone/>
              <a:defRPr/>
            </a:lvl3pPr>
            <a:lvl4pPr marL="1029797" indent="0" algn="ctr">
              <a:buNone/>
              <a:defRPr/>
            </a:lvl4pPr>
            <a:lvl5pPr marL="1373063" indent="0" algn="ctr">
              <a:buNone/>
              <a:defRPr/>
            </a:lvl5pPr>
            <a:lvl6pPr marL="1716329" indent="0" algn="ctr">
              <a:buNone/>
              <a:defRPr/>
            </a:lvl6pPr>
            <a:lvl7pPr marL="2059595" indent="0" algn="ctr">
              <a:buNone/>
              <a:defRPr/>
            </a:lvl7pPr>
            <a:lvl8pPr marL="2402860" indent="0" algn="ctr">
              <a:buNone/>
              <a:defRPr/>
            </a:lvl8pPr>
            <a:lvl9pPr marL="2746126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27314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12">
            <a:extLst>
              <a:ext uri="{FF2B5EF4-FFF2-40B4-BE49-F238E27FC236}">
                <a16:creationId xmlns="" xmlns:a16="http://schemas.microsoft.com/office/drawing/2014/main" id="{95896DF9-1CB0-4CCB-BD03-EBD9A103B38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5" name="Line 14">
            <a:extLst>
              <a:ext uri="{FF2B5EF4-FFF2-40B4-BE49-F238E27FC236}">
                <a16:creationId xmlns="" xmlns:a16="http://schemas.microsoft.com/office/drawing/2014/main" id="{0BA0575C-D46E-4A26-AB6B-C598CA4C054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63476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742" y="3305176"/>
            <a:ext cx="7772460" cy="1021556"/>
          </a:xfrm>
          <a:prstGeom prst="rect">
            <a:avLst/>
          </a:prstGeom>
        </p:spPr>
        <p:txBody>
          <a:bodyPr lIns="68653" tIns="34327" rIns="68653" bIns="34327" anchor="t"/>
          <a:lstStyle>
            <a:lvl1pPr algn="l">
              <a:defRPr sz="3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742" y="2180035"/>
            <a:ext cx="7772460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500"/>
            </a:lvl1pPr>
            <a:lvl2pPr marL="343266" indent="0">
              <a:buNone/>
              <a:defRPr sz="1400"/>
            </a:lvl2pPr>
            <a:lvl3pPr marL="686532" indent="0">
              <a:buNone/>
              <a:defRPr sz="1200"/>
            </a:lvl3pPr>
            <a:lvl4pPr marL="1029797" indent="0">
              <a:buNone/>
              <a:defRPr sz="1100"/>
            </a:lvl4pPr>
            <a:lvl5pPr marL="1373063" indent="0">
              <a:buNone/>
              <a:defRPr sz="1100"/>
            </a:lvl5pPr>
            <a:lvl6pPr marL="1716329" indent="0">
              <a:buNone/>
              <a:defRPr sz="1100"/>
            </a:lvl6pPr>
            <a:lvl7pPr marL="2059595" indent="0">
              <a:buNone/>
              <a:defRPr sz="1100"/>
            </a:lvl7pPr>
            <a:lvl8pPr marL="2402860" indent="0">
              <a:buNone/>
              <a:defRPr sz="1100"/>
            </a:lvl8pPr>
            <a:lvl9pPr marL="2746126" indent="0">
              <a:buNone/>
              <a:defRPr sz="11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339355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6783" y="1200151"/>
            <a:ext cx="4057374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28651" y="1200151"/>
            <a:ext cx="4058566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12">
            <a:extLst>
              <a:ext uri="{FF2B5EF4-FFF2-40B4-BE49-F238E27FC236}">
                <a16:creationId xmlns="" xmlns:a16="http://schemas.microsoft.com/office/drawing/2014/main" id="{3E46BC1F-CBE0-4F14-8D79-9931FFDF589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6" name="Line 14">
            <a:extLst>
              <a:ext uri="{FF2B5EF4-FFF2-40B4-BE49-F238E27FC236}">
                <a16:creationId xmlns="" xmlns:a16="http://schemas.microsoft.com/office/drawing/2014/main" id="{07E5772D-EFDA-47FD-A268-B876465C2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5968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6783" y="1151335"/>
            <a:ext cx="4040677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6783" y="1631156"/>
            <a:ext cx="4040677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348" y="1151335"/>
            <a:ext cx="4041869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348" y="1631156"/>
            <a:ext cx="4041869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1448322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934223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>
            <a:extLst>
              <a:ext uri="{FF2B5EF4-FFF2-40B4-BE49-F238E27FC236}">
                <a16:creationId xmlns="" xmlns:a16="http://schemas.microsoft.com/office/drawing/2014/main" id="{17EA8D52-326C-436E-89C0-01A9DB67C4D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3" name="Line 14">
            <a:extLst>
              <a:ext uri="{FF2B5EF4-FFF2-40B4-BE49-F238E27FC236}">
                <a16:creationId xmlns="" xmlns:a16="http://schemas.microsoft.com/office/drawing/2014/main" id="{65DC51FE-1568-4E0E-80A6-4F8C9A157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42142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4787"/>
            <a:ext cx="3009040" cy="871538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546" y="204788"/>
            <a:ext cx="5111671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6783" y="1076326"/>
            <a:ext cx="300904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99144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7707168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544" y="3600450"/>
            <a:ext cx="5486161" cy="425054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544" y="459581"/>
            <a:ext cx="548616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2400"/>
            </a:lvl1pPr>
            <a:lvl2pPr marL="343266" indent="0">
              <a:buNone/>
              <a:defRPr sz="2100"/>
            </a:lvl2pPr>
            <a:lvl3pPr marL="686532" indent="0">
              <a:buNone/>
              <a:defRPr sz="1800"/>
            </a:lvl3pPr>
            <a:lvl4pPr marL="1029797" indent="0">
              <a:buNone/>
              <a:defRPr sz="1500"/>
            </a:lvl4pPr>
            <a:lvl5pPr marL="1373063" indent="0">
              <a:buNone/>
              <a:defRPr sz="1500"/>
            </a:lvl5pPr>
            <a:lvl6pPr marL="1716329" indent="0">
              <a:buNone/>
              <a:defRPr sz="1500"/>
            </a:lvl6pPr>
            <a:lvl7pPr marL="2059595" indent="0">
              <a:buNone/>
              <a:defRPr sz="1500"/>
            </a:lvl7pPr>
            <a:lvl8pPr marL="2402860" indent="0">
              <a:buNone/>
              <a:defRPr sz="1500"/>
            </a:lvl8pPr>
            <a:lvl9pPr marL="2746126" indent="0">
              <a:buNone/>
              <a:defRPr sz="15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544" y="4025503"/>
            <a:ext cx="548616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8589031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6336219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907" y="205979"/>
            <a:ext cx="2057310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205979"/>
            <a:ext cx="6058630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922758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742" y="3305176"/>
            <a:ext cx="777246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742" y="2180035"/>
            <a:ext cx="7772460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500"/>
            </a:lvl1pPr>
            <a:lvl2pPr marL="343266" indent="0">
              <a:buNone/>
              <a:defRPr sz="1400"/>
            </a:lvl2pPr>
            <a:lvl3pPr marL="686532" indent="0">
              <a:buNone/>
              <a:defRPr sz="1200"/>
            </a:lvl3pPr>
            <a:lvl4pPr marL="1029797" indent="0">
              <a:buNone/>
              <a:defRPr sz="1100"/>
            </a:lvl4pPr>
            <a:lvl5pPr marL="1373063" indent="0">
              <a:buNone/>
              <a:defRPr sz="1100"/>
            </a:lvl5pPr>
            <a:lvl6pPr marL="1716329" indent="0">
              <a:buNone/>
              <a:defRPr sz="1100"/>
            </a:lvl6pPr>
            <a:lvl7pPr marL="2059595" indent="0">
              <a:buNone/>
              <a:defRPr sz="1100"/>
            </a:lvl7pPr>
            <a:lvl8pPr marL="2402860" indent="0">
              <a:buNone/>
              <a:defRPr sz="1100"/>
            </a:lvl8pPr>
            <a:lvl9pPr marL="2746126" indent="0">
              <a:buNone/>
              <a:defRPr sz="11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032090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6783" y="1200151"/>
            <a:ext cx="4057374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28651" y="1200151"/>
            <a:ext cx="4058566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79654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6783" y="1151335"/>
            <a:ext cx="4040677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6783" y="1631156"/>
            <a:ext cx="4040677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348" y="1151335"/>
            <a:ext cx="4041869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348" y="1631156"/>
            <a:ext cx="4041869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93983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00697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7196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4787"/>
            <a:ext cx="300904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546" y="204788"/>
            <a:ext cx="5111671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6783" y="1076326"/>
            <a:ext cx="300904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02135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544" y="3600450"/>
            <a:ext cx="5486161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544" y="459581"/>
            <a:ext cx="548616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2400"/>
            </a:lvl1pPr>
            <a:lvl2pPr marL="343266" indent="0">
              <a:buNone/>
              <a:defRPr sz="2100"/>
            </a:lvl2pPr>
            <a:lvl3pPr marL="686532" indent="0">
              <a:buNone/>
              <a:defRPr sz="1800"/>
            </a:lvl3pPr>
            <a:lvl4pPr marL="1029797" indent="0">
              <a:buNone/>
              <a:defRPr sz="1500"/>
            </a:lvl4pPr>
            <a:lvl5pPr marL="1373063" indent="0">
              <a:buNone/>
              <a:defRPr sz="1500"/>
            </a:lvl5pPr>
            <a:lvl6pPr marL="1716329" indent="0">
              <a:buNone/>
              <a:defRPr sz="1500"/>
            </a:lvl6pPr>
            <a:lvl7pPr marL="2059595" indent="0">
              <a:buNone/>
              <a:defRPr sz="1500"/>
            </a:lvl7pPr>
            <a:lvl8pPr marL="2402860" indent="0">
              <a:buNone/>
              <a:defRPr sz="1500"/>
            </a:lvl8pPr>
            <a:lvl9pPr marL="2746126" indent="0">
              <a:buNone/>
              <a:defRPr sz="15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544" y="4025503"/>
            <a:ext cx="548616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56755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C:\Users\kikuchi\Desktop\0930修正\0_65_192_2.png">
            <a:extLst>
              <a:ext uri="{FF2B5EF4-FFF2-40B4-BE49-F238E27FC236}">
                <a16:creationId xmlns="" xmlns:a16="http://schemas.microsoft.com/office/drawing/2014/main" id="{61D7DF8D-2131-4DF3-AB21-C37D593F31A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813" y="-1588"/>
            <a:ext cx="1922462" cy="1136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>
            <a:extLst>
              <a:ext uri="{FF2B5EF4-FFF2-40B4-BE49-F238E27FC236}">
                <a16:creationId xmlns="" xmlns:a16="http://schemas.microsoft.com/office/drawing/2014/main" id="{7B48510A-9CBA-4A11-8724-E8FEC5F919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73088" y="3744913"/>
            <a:ext cx="5943600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653" tIns="34327" rIns="68653" bIns="3432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5pPr>
      <a:lvl6pPr marL="343266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6pPr>
      <a:lvl7pPr marL="686532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7pPr>
      <a:lvl8pPr marL="1029797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8pPr>
      <a:lvl9pPr marL="1373063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kumimoji="1"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kumimoji="1" sz="1500">
          <a:solidFill>
            <a:schemeClr val="tx1"/>
          </a:solidFill>
          <a:latin typeface="+mn-lt"/>
          <a:ea typeface="+mn-ea"/>
        </a:defRPr>
      </a:lvl4pPr>
      <a:lvl5pPr marL="1544638" indent="-171450" algn="l" rtl="0" eaLnBrk="0" fontAlgn="base" hangingPunct="0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5pPr>
      <a:lvl6pPr marL="1887962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6pPr>
      <a:lvl7pPr marL="2231227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7pPr>
      <a:lvl8pPr marL="2574493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8pPr>
      <a:lvl9pPr marL="2917759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26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532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9797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063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6329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9595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286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612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3">
            <a:extLst>
              <a:ext uri="{FF2B5EF4-FFF2-40B4-BE49-F238E27FC236}">
                <a16:creationId xmlns="" xmlns:a16="http://schemas.microsoft.com/office/drawing/2014/main" id="{9CA4C696-1F79-49DD-997D-D32F23B783F1}"/>
              </a:ext>
            </a:extLst>
          </p:cNvPr>
          <p:cNvSpPr>
            <a:spLocks noChangeShapeType="1"/>
          </p:cNvSpPr>
          <p:nvPr/>
        </p:nvSpPr>
        <p:spPr bwMode="auto">
          <a:xfrm>
            <a:off x="330200" y="4810125"/>
            <a:ext cx="8462963" cy="0"/>
          </a:xfrm>
          <a:prstGeom prst="line">
            <a:avLst/>
          </a:prstGeom>
          <a:noFill/>
          <a:ln w="9525">
            <a:solidFill>
              <a:srgbClr val="31323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pic>
        <p:nvPicPr>
          <p:cNvPr id="2051" name="図 1" descr="Panasonic_logo_bl_posi_JPEG.jpg">
            <a:extLst>
              <a:ext uri="{FF2B5EF4-FFF2-40B4-BE49-F238E27FC236}">
                <a16:creationId xmlns="" xmlns:a16="http://schemas.microsoft.com/office/drawing/2014/main" id="{54DD2966-CD14-4A56-A47C-A977E5C2F4AD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9375" y="4822825"/>
            <a:ext cx="1190625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4">
            <a:extLst>
              <a:ext uri="{FF2B5EF4-FFF2-40B4-BE49-F238E27FC236}">
                <a16:creationId xmlns="" xmlns:a16="http://schemas.microsoft.com/office/drawing/2014/main" id="{EE8BA871-FC59-4DF1-AE25-322C60ED59C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377825"/>
          </a:xfrm>
          <a:prstGeom prst="rect">
            <a:avLst/>
          </a:prstGeom>
          <a:solidFill>
            <a:srgbClr val="0041C0"/>
          </a:solidFill>
          <a:ln>
            <a:noFill/>
          </a:ln>
          <a:extLst/>
        </p:spPr>
        <p:txBody>
          <a:bodyPr wrap="none" lIns="68653" tIns="34327" rIns="68653" bIns="34327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5pPr>
      <a:lvl6pPr marL="343266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6pPr>
      <a:lvl7pPr marL="686532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7pPr>
      <a:lvl8pPr marL="1029797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8pPr>
      <a:lvl9pPr marL="1373063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kumimoji="1"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kumimoji="1" sz="1500">
          <a:solidFill>
            <a:schemeClr val="tx1"/>
          </a:solidFill>
          <a:latin typeface="+mn-lt"/>
          <a:ea typeface="+mn-ea"/>
        </a:defRPr>
      </a:lvl4pPr>
      <a:lvl5pPr marL="1544638" indent="-171450" algn="l" rtl="0" eaLnBrk="0" fontAlgn="base" hangingPunct="0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5pPr>
      <a:lvl6pPr marL="1887962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6pPr>
      <a:lvl7pPr marL="2231227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7pPr>
      <a:lvl8pPr marL="2574493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8pPr>
      <a:lvl9pPr marL="2917759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26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532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9797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063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6329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9595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286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612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="" xmlns:a16="http://schemas.microsoft.com/office/drawing/2014/main" id="{3E83EE4F-3B05-4E77-BCD5-200D2F807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424" y="1421905"/>
            <a:ext cx="8612064" cy="1152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47" tIns="34324" rIns="68647" bIns="3432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CA" b="1" dirty="0" smtClean="0"/>
              <a:t>JVET-P0174</a:t>
            </a:r>
            <a:endParaRPr lang="en-CA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CA" b="1" dirty="0"/>
              <a:t>Non-CE4: Modifications of TPM and GEO </a:t>
            </a:r>
            <a:endParaRPr kumimoji="0" lang="en-US" altLang="ja-JP" sz="2800" kern="0" dirty="0">
              <a:solidFill>
                <a:sysClr val="windowText" lastClr="000000"/>
              </a:solidFill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="" xmlns:a16="http://schemas.microsoft.com/office/drawing/2014/main" id="{E28DB34F-4E0E-44E0-8320-5752FA192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424" y="2715766"/>
            <a:ext cx="504056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47" tIns="34324" rIns="68647" bIns="34324" anchor="ctr"/>
          <a:lstStyle/>
          <a:p>
            <a:pPr hangingPunct="0"/>
            <a:r>
              <a:rPr lang="en-CA" sz="2000" dirty="0"/>
              <a:t>Li </a:t>
            </a:r>
            <a:r>
              <a:rPr lang="en-CA" sz="2000" dirty="0" smtClean="0"/>
              <a:t>Jingya</a:t>
            </a:r>
            <a:r>
              <a:rPr lang="en-US" sz="2000" dirty="0" smtClean="0"/>
              <a:t>, Lim Chong Soon</a:t>
            </a:r>
            <a:endParaRPr kumimoji="0" lang="en-US" altLang="ja-JP" sz="2000" kern="0" dirty="0">
              <a:solidFill>
                <a:sysClr val="windowText" lastClr="000000"/>
              </a:solidFill>
              <a:latin typeface="Arial"/>
              <a:ea typeface="ＭＳ Ｐゴシック" charset="0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11">
            <a:extLst>
              <a:ext uri="{FF2B5EF4-FFF2-40B4-BE49-F238E27FC236}">
                <a16:creationId xmlns=""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solidFill>
                  <a:schemeClr val="bg1"/>
                </a:solidFill>
              </a:rPr>
              <a:t>Introduction</a:t>
            </a:r>
            <a:endParaRPr lang="en-US" altLang="ja-JP" sz="2400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8259" y="555526"/>
            <a:ext cx="82089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US" dirty="0" smtClean="0"/>
              <a:t>The </a:t>
            </a:r>
            <a:r>
              <a:rPr lang="en-US" dirty="0"/>
              <a:t>blending and MV storage mask generation process is different between GEO and </a:t>
            </a:r>
            <a:r>
              <a:rPr lang="en-US" dirty="0" smtClean="0"/>
              <a:t>TPM:</a:t>
            </a:r>
            <a:endParaRPr lang="en-US" dirty="0"/>
          </a:p>
          <a:p>
            <a:pPr marL="285750" lvl="0" indent="-285750" algn="just" hangingPunct="0">
              <a:buFont typeface="Arial" panose="020B0604020202020204" pitchFamily="34" charset="0"/>
              <a:buChar char="•"/>
            </a:pPr>
            <a:r>
              <a:rPr lang="en-US" dirty="0"/>
              <a:t>For GEO, mask values are determined by calculating distance (ρ) from partitioning line of each sample in the GEO </a:t>
            </a:r>
            <a:r>
              <a:rPr lang="en-US" dirty="0" smtClean="0"/>
              <a:t>block.</a:t>
            </a:r>
            <a:endParaRPr lang="en-US" dirty="0"/>
          </a:p>
          <a:p>
            <a:pPr marL="285750" lvl="0" indent="-285750" algn="just" hangingPunct="0">
              <a:buFont typeface="Arial" panose="020B0604020202020204" pitchFamily="34" charset="0"/>
              <a:buChar char="•"/>
            </a:pPr>
            <a:r>
              <a:rPr lang="en-US" dirty="0"/>
              <a:t>For TPM, mask values are determined directly by simply comparing x and y coordinate values without calculating distance from partitioning line. </a:t>
            </a:r>
          </a:p>
        </p:txBody>
      </p:sp>
      <p:pic>
        <p:nvPicPr>
          <p:cNvPr id="6" name="Picture 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67"/>
          <a:stretch/>
        </p:blipFill>
        <p:spPr bwMode="auto">
          <a:xfrm>
            <a:off x="2339752" y="2211710"/>
            <a:ext cx="2706554" cy="267047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Rectangle 4"/>
          <p:cNvSpPr/>
          <p:nvPr/>
        </p:nvSpPr>
        <p:spPr>
          <a:xfrm>
            <a:off x="2760306" y="4866501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hangingPunct="0"/>
            <a:r>
              <a:rPr lang="en-US" sz="1200" b="1" i="1" dirty="0" smtClean="0"/>
              <a:t>An </a:t>
            </a:r>
            <a:r>
              <a:rPr lang="en-US" sz="1200" b="1" i="1" dirty="0"/>
              <a:t>illustration of distance calculation process of GEO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9193141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11">
            <a:extLst>
              <a:ext uri="{FF2B5EF4-FFF2-40B4-BE49-F238E27FC236}">
                <a16:creationId xmlns=""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solidFill>
                  <a:schemeClr val="bg1"/>
                </a:solidFill>
              </a:rPr>
              <a:t>Problem statement</a:t>
            </a:r>
            <a:endParaRPr lang="en-US" altLang="ja-JP" sz="2400" dirty="0">
              <a:solidFill>
                <a:schemeClr val="bg1"/>
              </a:solidFill>
            </a:endParaRPr>
          </a:p>
        </p:txBody>
      </p:sp>
      <p:sp>
        <p:nvSpPr>
          <p:cNvPr id="6" name="Rectangle 148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2141785"/>
              </p:ext>
            </p:extLst>
          </p:nvPr>
        </p:nvGraphicFramePr>
        <p:xfrm>
          <a:off x="899592" y="555526"/>
          <a:ext cx="7272808" cy="19824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8202"/>
                <a:gridCol w="1818202"/>
                <a:gridCol w="1818202"/>
                <a:gridCol w="1818202"/>
              </a:tblGrid>
              <a:tr h="320668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TPM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GEO (140 modes)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GEO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(64 modes)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0668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# of supported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PU size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26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19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19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0668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# of partitions/modes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140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64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29497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#of combination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52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2660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1216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0668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Mask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s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torage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cost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60KB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4,131KB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1,889KB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885514" y="2859782"/>
            <a:ext cx="734481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1400" dirty="0" smtClean="0"/>
              <a:t>TPM: If </a:t>
            </a:r>
            <a:r>
              <a:rPr lang="en-US" sz="1400" dirty="0" smtClean="0"/>
              <a:t>it is </a:t>
            </a:r>
            <a:r>
              <a:rPr lang="en-US" sz="1400" dirty="0"/>
              <a:t>considered as </a:t>
            </a:r>
            <a:r>
              <a:rPr lang="en-US" sz="1400" dirty="0" smtClean="0"/>
              <a:t>a burden </a:t>
            </a:r>
            <a:r>
              <a:rPr lang="en-US" sz="1400" dirty="0"/>
              <a:t>to store 60KB data, the mask can still be computed on-the-fly with little computation cost since the derivation process of masks are very simple.</a:t>
            </a:r>
          </a:p>
          <a:p>
            <a:pPr lvl="0" algn="just"/>
            <a:r>
              <a:rPr lang="en-US" sz="1400" dirty="0" smtClean="0"/>
              <a:t>GEO: Storage cost is pretty </a:t>
            </a:r>
            <a:r>
              <a:rPr lang="en-US" sz="1400" dirty="0"/>
              <a:t>high for </a:t>
            </a:r>
            <a:r>
              <a:rPr lang="en-US" sz="1400" dirty="0" smtClean="0"/>
              <a:t>hardware </a:t>
            </a:r>
            <a:r>
              <a:rPr lang="en-US" sz="1400" dirty="0"/>
              <a:t>design. It is preferred to derive mask values on-the-fly. </a:t>
            </a:r>
            <a:endParaRPr lang="en-US" sz="1400" dirty="0" smtClean="0"/>
          </a:p>
          <a:p>
            <a:pPr lvl="0" algn="just"/>
            <a:endParaRPr lang="en-US" sz="1400" dirty="0"/>
          </a:p>
          <a:p>
            <a:pPr algn="just"/>
            <a:r>
              <a:rPr lang="en-US" sz="1400" dirty="0" smtClean="0">
                <a:sym typeface="Wingdings" panose="05000000000000000000" pitchFamily="2" charset="2"/>
              </a:rPr>
              <a:t></a:t>
            </a:r>
            <a:r>
              <a:rPr lang="en-US" sz="1400" dirty="0" smtClean="0"/>
              <a:t>It </a:t>
            </a:r>
            <a:r>
              <a:rPr lang="en-US" sz="1400" dirty="0"/>
              <a:t>might be a better design to </a:t>
            </a:r>
            <a:r>
              <a:rPr lang="en-US" sz="1400" dirty="0" smtClean="0"/>
              <a:t>(1) compute </a:t>
            </a:r>
            <a:r>
              <a:rPr lang="en-US" sz="1400" dirty="0"/>
              <a:t>both TPM and GEO masks on-the-fly to save storage </a:t>
            </a:r>
            <a:r>
              <a:rPr lang="en-US" sz="1400" dirty="0" smtClean="0"/>
              <a:t>cost for both </a:t>
            </a:r>
            <a:r>
              <a:rPr lang="en-US" sz="1400" dirty="0"/>
              <a:t>and </a:t>
            </a:r>
            <a:r>
              <a:rPr lang="en-US" sz="1400" dirty="0" smtClean="0"/>
              <a:t>(2) unify </a:t>
            </a:r>
            <a:r>
              <a:rPr lang="en-US" sz="1400" dirty="0"/>
              <a:t>the process to avoid duplicate logic for mask calculation.</a:t>
            </a:r>
          </a:p>
        </p:txBody>
      </p:sp>
    </p:spTree>
    <p:extLst>
      <p:ext uri="{BB962C8B-B14F-4D97-AF65-F5344CB8AC3E}">
        <p14:creationId xmlns:p14="http://schemas.microsoft.com/office/powerpoint/2010/main" val="3012994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11">
            <a:extLst>
              <a:ext uri="{FF2B5EF4-FFF2-40B4-BE49-F238E27FC236}">
                <a16:creationId xmlns=""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Proposal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95536" y="411510"/>
            <a:ext cx="8208912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US" dirty="0"/>
              <a:t>Following approach is proposed to unify GEO and TPM mask generation process:</a:t>
            </a:r>
          </a:p>
          <a:p>
            <a:pPr marL="285750" lvl="0" indent="-285750" algn="just" hangingPunct="0">
              <a:buFont typeface="Arial" panose="020B0604020202020204" pitchFamily="34" charset="0"/>
              <a:buChar char="•"/>
            </a:pPr>
            <a:r>
              <a:rPr lang="en-US" dirty="0"/>
              <a:t>GEO is enabled with 64 valid modes (CE4-1.2) and independent motion mask calculation process (CE 4-1.14</a:t>
            </a:r>
            <a:r>
              <a:rPr lang="en-US" dirty="0" smtClean="0"/>
              <a:t>).</a:t>
            </a:r>
            <a:endParaRPr lang="en-US" dirty="0"/>
          </a:p>
          <a:p>
            <a:pPr marL="285750" lvl="0" indent="-285750" algn="just" hangingPunct="0">
              <a:buFont typeface="Arial" panose="020B0604020202020204" pitchFamily="34" charset="0"/>
              <a:buChar char="•"/>
            </a:pPr>
            <a:r>
              <a:rPr lang="en-US" dirty="0"/>
              <a:t>Align blending and MV storage masks generation process of TPM to GEO</a:t>
            </a:r>
            <a:r>
              <a:rPr lang="en-US" dirty="0" smtClean="0"/>
              <a:t>.</a:t>
            </a:r>
          </a:p>
          <a:p>
            <a:pPr marL="628650" lvl="1" indent="-285750" hangingPunct="0">
              <a:buFont typeface="Wingdings" panose="05000000000000000000" pitchFamily="2" charset="2"/>
              <a:buChar char="§"/>
            </a:pPr>
            <a:r>
              <a:rPr lang="en-US" sz="1400" dirty="0"/>
              <a:t>Blending and MV storage masks calculation of TPM reuses that of GEO.</a:t>
            </a:r>
          </a:p>
          <a:p>
            <a:pPr marL="628650" lvl="1" indent="-285750" hangingPunct="0">
              <a:buFont typeface="Wingdings" panose="05000000000000000000" pitchFamily="2" charset="2"/>
              <a:buChar char="§"/>
            </a:pPr>
            <a:r>
              <a:rPr lang="en-US" sz="1400" dirty="0"/>
              <a:t>A second look up table (Table 2) is used to map an index (0 to 17, determined by width height ratio) to scaled value of </a:t>
            </a:r>
            <a:r>
              <a:rPr lang="en-US" sz="1400" dirty="0" smtClean="0"/>
              <a:t>sine </a:t>
            </a:r>
            <a:r>
              <a:rPr lang="en-US" sz="1400" dirty="0"/>
              <a:t>(α</a:t>
            </a:r>
            <a:r>
              <a:rPr lang="el-GR" sz="1400" dirty="0"/>
              <a:t>)</a:t>
            </a:r>
            <a:r>
              <a:rPr lang="en-US" sz="1400" dirty="0"/>
              <a:t> and </a:t>
            </a:r>
            <a:r>
              <a:rPr lang="en-US" sz="1400" dirty="0" smtClean="0"/>
              <a:t>cosine </a:t>
            </a:r>
            <a:r>
              <a:rPr lang="en-US" sz="1400" dirty="0"/>
              <a:t>(α</a:t>
            </a:r>
            <a:r>
              <a:rPr lang="el-GR" sz="1400" dirty="0"/>
              <a:t>)</a:t>
            </a:r>
            <a:r>
              <a:rPr lang="en-US" sz="1400" dirty="0"/>
              <a:t>. </a:t>
            </a:r>
          </a:p>
          <a:p>
            <a:pPr marL="628650" lvl="1" indent="-285750" hangingPunct="0">
              <a:buFont typeface="Wingdings" panose="05000000000000000000" pitchFamily="2" charset="2"/>
              <a:buChar char="§"/>
            </a:pPr>
            <a:r>
              <a:rPr lang="en-US" sz="1400" dirty="0"/>
              <a:t>Distance index of TPM is always set to 0. </a:t>
            </a:r>
          </a:p>
          <a:p>
            <a:pPr lvl="0" algn="just" hangingPunct="0"/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5507869"/>
              </p:ext>
            </p:extLst>
          </p:nvPr>
        </p:nvGraphicFramePr>
        <p:xfrm>
          <a:off x="827584" y="3105894"/>
          <a:ext cx="4797425" cy="762000"/>
        </p:xfrm>
        <a:graphic>
          <a:graphicData uri="http://schemas.openxmlformats.org/drawingml/2006/table">
            <a:tbl>
              <a:tblPr firstRow="1" firstCol="1" bandRow="1"/>
              <a:tblGrid>
                <a:gridCol w="693420"/>
                <a:gridCol w="341630"/>
                <a:gridCol w="342265"/>
                <a:gridCol w="341630"/>
                <a:gridCol w="342265"/>
                <a:gridCol w="341630"/>
                <a:gridCol w="342265"/>
                <a:gridCol w="342265"/>
                <a:gridCol w="341630"/>
                <a:gridCol w="342265"/>
                <a:gridCol w="341630"/>
                <a:gridCol w="342265"/>
                <a:gridCol w="342265"/>
              </a:tblGrid>
              <a:tr h="1905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dirty="0" err="1">
                          <a:effectLst/>
                          <a:latin typeface="Times New Roman"/>
                          <a:ea typeface="DengXian"/>
                        </a:rPr>
                        <a:t>idx</a:t>
                      </a:r>
                      <a:endParaRPr lang="en-US" sz="1100" dirty="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12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13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14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15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>
                          <a:effectLst/>
                          <a:latin typeface="Times New Roman"/>
                          <a:ea typeface="DengXian"/>
                        </a:rPr>
                        <a:t>Dis[idx]</a:t>
                      </a:r>
                      <a:endParaRPr lang="en-US" sz="11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DengXian"/>
                        </a:rPr>
                        <a:t>64</a:t>
                      </a:r>
                      <a:endParaRPr lang="en-US" sz="11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DengXian"/>
                        </a:rPr>
                        <a:t>63</a:t>
                      </a:r>
                      <a:endParaRPr lang="en-US" sz="11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DengXian"/>
                        </a:rPr>
                        <a:t>59</a:t>
                      </a:r>
                      <a:endParaRPr lang="en-US" sz="11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DengXian"/>
                        </a:rPr>
                        <a:t>53</a:t>
                      </a:r>
                      <a:endParaRPr lang="en-US" sz="11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DengXian"/>
                        </a:rPr>
                        <a:t>45</a:t>
                      </a:r>
                      <a:endParaRPr lang="en-US" sz="11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DengXian"/>
                        </a:rPr>
                        <a:t>36</a:t>
                      </a:r>
                      <a:endParaRPr lang="en-US" sz="11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DengXian"/>
                        </a:rPr>
                        <a:t>0</a:t>
                      </a:r>
                      <a:endParaRPr lang="en-US" sz="11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DengXian"/>
                        </a:rPr>
                        <a:t>-36</a:t>
                      </a:r>
                      <a:endParaRPr lang="en-US" sz="11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DengXian"/>
                        </a:rPr>
                        <a:t>-45</a:t>
                      </a:r>
                      <a:endParaRPr lang="en-US" sz="11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DengXian"/>
                        </a:rPr>
                        <a:t>-53</a:t>
                      </a:r>
                      <a:endParaRPr lang="en-US" sz="11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DengXian"/>
                        </a:rPr>
                        <a:t>-59</a:t>
                      </a:r>
                      <a:endParaRPr lang="en-US" sz="11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DengXian"/>
                        </a:rPr>
                        <a:t>-63</a:t>
                      </a:r>
                      <a:endParaRPr lang="en-US" sz="11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dirty="0" err="1">
                          <a:effectLst/>
                          <a:latin typeface="Times New Roman"/>
                          <a:ea typeface="DengXian"/>
                        </a:rPr>
                        <a:t>idx</a:t>
                      </a:r>
                      <a:endParaRPr lang="en-US" sz="1100" dirty="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16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Times New Roman"/>
                          <a:ea typeface="DengXian"/>
                        </a:rPr>
                        <a:t>17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18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19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21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24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27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28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29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30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31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>
                          <a:effectLst/>
                          <a:latin typeface="Times New Roman"/>
                          <a:ea typeface="DengXian"/>
                        </a:rPr>
                        <a:t>Dis[idx]</a:t>
                      </a:r>
                      <a:endParaRPr lang="en-US" sz="11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DengXian"/>
                        </a:rPr>
                        <a:t>-64</a:t>
                      </a:r>
                      <a:endParaRPr lang="en-US" sz="11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DengXian"/>
                        </a:rPr>
                        <a:t>-63</a:t>
                      </a:r>
                      <a:endParaRPr lang="en-US" sz="11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DengXian"/>
                        </a:rPr>
                        <a:t>-59</a:t>
                      </a:r>
                      <a:endParaRPr lang="en-US" sz="11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DengXian"/>
                        </a:rPr>
                        <a:t>-53</a:t>
                      </a:r>
                      <a:endParaRPr lang="en-US" sz="11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DengXian"/>
                        </a:rPr>
                        <a:t>-45</a:t>
                      </a:r>
                      <a:endParaRPr lang="en-US" sz="11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DengXian"/>
                        </a:rPr>
                        <a:t>-36</a:t>
                      </a:r>
                      <a:endParaRPr lang="en-US" sz="11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DengXian"/>
                        </a:rPr>
                        <a:t>0</a:t>
                      </a:r>
                      <a:endParaRPr lang="en-US" sz="11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DengXian"/>
                        </a:rPr>
                        <a:t>36</a:t>
                      </a:r>
                      <a:endParaRPr lang="en-US" sz="11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DengXian"/>
                        </a:rPr>
                        <a:t>45</a:t>
                      </a:r>
                      <a:endParaRPr lang="en-US" sz="11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DengXian"/>
                        </a:rPr>
                        <a:t>53</a:t>
                      </a:r>
                      <a:endParaRPr lang="en-US" sz="11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DengXian"/>
                        </a:rPr>
                        <a:t>59</a:t>
                      </a:r>
                      <a:endParaRPr lang="en-US" sz="11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DengXian"/>
                        </a:rPr>
                        <a:t>63</a:t>
                      </a:r>
                      <a:endParaRPr lang="en-US" sz="1100" dirty="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9215423"/>
              </p:ext>
            </p:extLst>
          </p:nvPr>
        </p:nvGraphicFramePr>
        <p:xfrm>
          <a:off x="832097" y="4133438"/>
          <a:ext cx="4820026" cy="670560"/>
        </p:xfrm>
        <a:graphic>
          <a:graphicData uri="http://schemas.openxmlformats.org/drawingml/2006/table">
            <a:tbl>
              <a:tblPr firstRow="1" firstCol="1" bandRow="1"/>
              <a:tblGrid>
                <a:gridCol w="983497"/>
                <a:gridCol w="426677"/>
                <a:gridCol w="426677"/>
                <a:gridCol w="426083"/>
                <a:gridCol w="426677"/>
                <a:gridCol w="426083"/>
                <a:gridCol w="426083"/>
                <a:gridCol w="426083"/>
                <a:gridCol w="426083"/>
                <a:gridCol w="426083"/>
              </a:tblGrid>
              <a:tr h="16201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dirty="0" err="1">
                          <a:effectLst/>
                          <a:latin typeface="Times New Roman"/>
                          <a:ea typeface="DengXian"/>
                        </a:rPr>
                        <a:t>idx</a:t>
                      </a:r>
                      <a:endParaRPr lang="en-US" sz="1100" dirty="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01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>
                          <a:effectLst/>
                          <a:latin typeface="Times New Roman"/>
                          <a:ea typeface="DengXian"/>
                        </a:rPr>
                        <a:t>dis[idx]</a:t>
                      </a:r>
                      <a:endParaRPr lang="en-US" sz="11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-45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Times New Roman"/>
                          <a:ea typeface="DengXian"/>
                        </a:rPr>
                        <a:t>-29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-16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-8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-4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-57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-62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-64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-64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01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DengXian"/>
                        </a:rPr>
                        <a:t>idx</a:t>
                      </a:r>
                      <a:endParaRPr lang="en-US" sz="11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12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13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14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15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16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17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01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DengXian"/>
                        </a:rPr>
                        <a:t>dis[idx]</a:t>
                      </a:r>
                      <a:endParaRPr lang="en-US" sz="11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45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57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62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64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64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29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16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DengXian"/>
                        </a:rPr>
                        <a:t>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Times New Roman"/>
                          <a:ea typeface="DengXian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807593" y="3878927"/>
            <a:ext cx="661841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91440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37160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82880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US" alt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Look-up table Dis for derivation of geometric partitioning distance for triangle partitioning mode.</a:t>
            </a:r>
            <a:endParaRPr kumimoji="0" lang="en-US" alt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55576" y="2851383"/>
            <a:ext cx="73448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US" altLang="en-US" sz="1200" b="1" dirty="0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Look-up </a:t>
            </a:r>
            <a:r>
              <a:rPr kumimoji="0" lang="en-US" altLang="en-US" sz="1200" b="1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table Dis for derivation of geometric partitioning distance for geometric partitioning mode.</a:t>
            </a:r>
            <a:endParaRPr kumimoji="0" lang="en-US" altLang="en-US" sz="1200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3505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>
            <a:extLst>
              <a:ext uri="{FF2B5EF4-FFF2-40B4-BE49-F238E27FC236}">
                <a16:creationId xmlns="" xmlns:a16="http://schemas.microsoft.com/office/drawing/2014/main" id="{3887A20E-E58C-4E94-8894-5C751E629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1275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Simulation </a:t>
            </a:r>
            <a:r>
              <a:rPr lang="en-US" altLang="ja-JP" sz="2400" dirty="0" smtClean="0">
                <a:solidFill>
                  <a:schemeClr val="bg1"/>
                </a:solidFill>
              </a:rPr>
              <a:t>results </a:t>
            </a:r>
            <a:endParaRPr lang="en-US" altLang="ja-JP" sz="2400" dirty="0">
              <a:solidFill>
                <a:schemeClr val="bg1"/>
              </a:solidFill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472635" y="1200151"/>
          <a:ext cx="4198730" cy="3394072"/>
        </p:xfrm>
        <a:graphic>
          <a:graphicData uri="http://schemas.openxmlformats.org/drawingml/2006/table">
            <a:tbl>
              <a:tblPr firstRow="1" firstCol="1" bandRow="1"/>
              <a:tblGrid>
                <a:gridCol w="992207"/>
                <a:gridCol w="707855"/>
                <a:gridCol w="707250"/>
                <a:gridCol w="707250"/>
                <a:gridCol w="542084"/>
                <a:gridCol w="542084"/>
              </a:tblGrid>
              <a:tr h="15427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Random Access Main 10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427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VTM-6.0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427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27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-0.11%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-0.12%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-0.24%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104%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427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-0.18%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-0.11%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-0.14%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96%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427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-0.19%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-0.08%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427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-0.64%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-0.93%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427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27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-0.29%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-0.32%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-0.41%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27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-0.46%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-0.67%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-0.66%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427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-0.27%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-0.45%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86%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97%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27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Low delay B Main10 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427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VTM-6.0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427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27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427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427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-0.33%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-0.32%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-0.54%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95%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427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-0.75%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-1.19%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-0.96%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427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-0.91%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-0.45%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-0.19%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105%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96%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27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-0.62%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-0.64%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-0.59%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97%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27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-0.73%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-1.28%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-0.36%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427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-0.36%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-0.46%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0.02%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US" sz="1000" dirty="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123728" y="699542"/>
            <a:ext cx="4968552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91440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37160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82880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US" altLang="en-US" sz="11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DengXian" pitchFamily="65" charset="-122"/>
                <a:cs typeface="Times New Roman" pitchFamily="18" charset="0"/>
              </a:rPr>
              <a:t>Unification of blending and MV storage mask process of GEO and TPM</a:t>
            </a:r>
            <a:endParaRPr kumimoji="0" lang="en-US" altLang="en-US" sz="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693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11">
            <a:extLst>
              <a:ext uri="{FF2B5EF4-FFF2-40B4-BE49-F238E27FC236}">
                <a16:creationId xmlns=""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Proposal 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9352080"/>
              </p:ext>
            </p:extLst>
          </p:nvPr>
        </p:nvGraphicFramePr>
        <p:xfrm>
          <a:off x="395536" y="2787774"/>
          <a:ext cx="5763895" cy="1981200"/>
        </p:xfrm>
        <a:graphic>
          <a:graphicData uri="http://schemas.openxmlformats.org/drawingml/2006/table">
            <a:tbl>
              <a:tblPr/>
              <a:tblGrid>
                <a:gridCol w="5029200"/>
                <a:gridCol w="734695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  <a:latin typeface="Times"/>
                          <a:ea typeface="Malgun Gothic"/>
                          <a:cs typeface="Times New Roman"/>
                        </a:rPr>
                        <a:t>seq_parameter_set_rbsp</a:t>
                      </a:r>
                      <a:r>
                        <a:rPr lang="en-CA" sz="1000" dirty="0">
                          <a:effectLst/>
                          <a:latin typeface="Times"/>
                          <a:ea typeface="Malgun Gothic"/>
                          <a:cs typeface="Times New Roman"/>
                        </a:rPr>
                        <a:t>( ) {</a:t>
                      </a:r>
                      <a:endParaRPr lang="en-US" sz="100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/>
                          <a:ea typeface="Malgun Gothic"/>
                        </a:rPr>
                        <a:t>Descriptor</a:t>
                      </a:r>
                      <a:endParaRPr lang="en-US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"/>
                          <a:ea typeface="Malgun Gothic"/>
                          <a:cs typeface="Times New Roman"/>
                        </a:rPr>
                        <a:t>…</a:t>
                      </a:r>
                      <a:endParaRPr lang="en-US" sz="100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u="sng">
                          <a:solidFill>
                            <a:srgbClr val="008080"/>
                          </a:solidFill>
                          <a:effectLst/>
                          <a:latin typeface="Times"/>
                          <a:ea typeface="Malgun Gothic"/>
                          <a:cs typeface="Times New Roman"/>
                        </a:rPr>
                        <a:t>    if(sps_geo_enabled_flag){</a:t>
                      </a:r>
                      <a:endParaRPr lang="en-US" sz="100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u="sng" dirty="0">
                          <a:solidFill>
                            <a:srgbClr val="008080"/>
                          </a:solidFill>
                          <a:effectLst/>
                          <a:latin typeface="Times"/>
                          <a:ea typeface="Malgun Gothic"/>
                          <a:cs typeface="Times New Roman"/>
                        </a:rPr>
                        <a:t>          </a:t>
                      </a:r>
                      <a:r>
                        <a:rPr lang="en-CA" sz="1000" b="1" u="sng" dirty="0" err="1">
                          <a:solidFill>
                            <a:srgbClr val="008080"/>
                          </a:solidFill>
                          <a:effectLst/>
                          <a:latin typeface="Times"/>
                          <a:ea typeface="Malgun Gothic"/>
                          <a:cs typeface="Times New Roman"/>
                        </a:rPr>
                        <a:t>is_geo_mode_signaled</a:t>
                      </a:r>
                      <a:endParaRPr lang="en-US" sz="100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u="sng">
                          <a:solidFill>
                            <a:srgbClr val="008080"/>
                          </a:solidFill>
                          <a:effectLst/>
                          <a:latin typeface="Times"/>
                          <a:ea typeface="Malgun Gothic"/>
                          <a:cs typeface="Times New Roman"/>
                        </a:rPr>
                        <a:t>               if(is_geo_mode_signaled){</a:t>
                      </a:r>
                      <a:endParaRPr lang="en-US" sz="100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u="sng" dirty="0">
                          <a:solidFill>
                            <a:srgbClr val="008080"/>
                          </a:solidFill>
                          <a:effectLst/>
                          <a:latin typeface="Times"/>
                          <a:ea typeface="Malgun Gothic"/>
                          <a:cs typeface="Times New Roman"/>
                        </a:rPr>
                        <a:t>                      num_geo_mode_minus_1</a:t>
                      </a:r>
                      <a:endParaRPr lang="en-US" sz="100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/>
                          <a:ea typeface="Malgun Gothic"/>
                        </a:rPr>
                        <a:t>u(8)</a:t>
                      </a:r>
                      <a:endParaRPr lang="en-US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u="sng">
                          <a:solidFill>
                            <a:srgbClr val="008080"/>
                          </a:solidFill>
                          <a:effectLst/>
                          <a:latin typeface="Times"/>
                          <a:ea typeface="Malgun Gothic"/>
                          <a:cs typeface="Times New Roman"/>
                        </a:rPr>
                        <a:t>                      </a:t>
                      </a:r>
                      <a:r>
                        <a:rPr lang="en-CA" sz="1000" u="sng">
                          <a:solidFill>
                            <a:srgbClr val="008080"/>
                          </a:solidFill>
                          <a:effectLst/>
                          <a:latin typeface="Times"/>
                          <a:ea typeface="Malgun Gothic"/>
                          <a:cs typeface="Times New Roman"/>
                        </a:rPr>
                        <a:t>for(i = 0;  i &lt;= num_geo_mode_minus_1; i++){</a:t>
                      </a:r>
                      <a:endParaRPr lang="en-US" sz="100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u="sng" dirty="0">
                          <a:solidFill>
                            <a:srgbClr val="008080"/>
                          </a:solidFill>
                          <a:effectLst/>
                          <a:latin typeface="Times"/>
                          <a:ea typeface="Malgun Gothic"/>
                          <a:cs typeface="Times New Roman"/>
                        </a:rPr>
                        <a:t>                              </a:t>
                      </a:r>
                      <a:r>
                        <a:rPr lang="en-CA" sz="1000" b="1" u="sng" dirty="0" err="1">
                          <a:solidFill>
                            <a:srgbClr val="008080"/>
                          </a:solidFill>
                          <a:effectLst/>
                          <a:latin typeface="Times"/>
                          <a:ea typeface="Malgun Gothic"/>
                          <a:cs typeface="Times New Roman"/>
                        </a:rPr>
                        <a:t>geo_mode_idx</a:t>
                      </a:r>
                      <a:endParaRPr lang="en-US" sz="100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/>
                          <a:ea typeface="Malgun Gothic"/>
                        </a:rPr>
                        <a:t>u(8)</a:t>
                      </a:r>
                      <a:endParaRPr lang="en-US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u="sng">
                          <a:solidFill>
                            <a:srgbClr val="008080"/>
                          </a:solidFill>
                          <a:effectLst/>
                          <a:latin typeface="Times"/>
                          <a:ea typeface="Malgun Gothic"/>
                          <a:cs typeface="Times New Roman"/>
                        </a:rPr>
                        <a:t>                     }</a:t>
                      </a:r>
                      <a:endParaRPr lang="en-US" sz="100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u="sng">
                          <a:solidFill>
                            <a:srgbClr val="008080"/>
                          </a:solidFill>
                          <a:effectLst/>
                          <a:latin typeface="Times"/>
                          <a:ea typeface="Malgun Gothic"/>
                          <a:cs typeface="Times New Roman"/>
                        </a:rPr>
                        <a:t>              }</a:t>
                      </a:r>
                      <a:endParaRPr lang="en-US" sz="100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u="sng">
                          <a:solidFill>
                            <a:srgbClr val="008080"/>
                          </a:solidFill>
                          <a:effectLst/>
                          <a:latin typeface="Times"/>
                          <a:ea typeface="Malgun Gothic"/>
                          <a:cs typeface="Times New Roman"/>
                        </a:rPr>
                        <a:t>    }</a:t>
                      </a:r>
                      <a:endParaRPr lang="en-US" sz="100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"/>
                          <a:ea typeface="Malgun Gothic"/>
                          <a:cs typeface="Times New Roman"/>
                        </a:rPr>
                        <a:t>…</a:t>
                      </a:r>
                      <a:endParaRPr lang="en-US" sz="100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/>
                          <a:ea typeface="Malgun Gothic"/>
                          <a:cs typeface="Times New Roman"/>
                        </a:rPr>
                        <a:t>}</a:t>
                      </a:r>
                      <a:endParaRPr lang="en-US" sz="100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Rectangle 10"/>
          <p:cNvSpPr/>
          <p:nvPr/>
        </p:nvSpPr>
        <p:spPr>
          <a:xfrm>
            <a:off x="285750" y="627534"/>
            <a:ext cx="839070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second part of this contribution proposes to use adaptive </a:t>
            </a:r>
            <a:r>
              <a:rPr lang="en-US" dirty="0"/>
              <a:t>number of valid modes for GEO</a:t>
            </a:r>
          </a:p>
          <a:p>
            <a:pPr algn="just"/>
            <a:r>
              <a:rPr lang="en-US" dirty="0"/>
              <a:t>GEO might create difficulty for hardware validation process (even for the simplified version of 64 </a:t>
            </a:r>
            <a:r>
              <a:rPr lang="en-US" dirty="0" smtClean="0"/>
              <a:t>modes). Allowing </a:t>
            </a:r>
            <a:r>
              <a:rPr lang="en-US" dirty="0"/>
              <a:t>using only a selection of GEO modes instead of full sets to make hardware validation easier and it also benefits low cost encoder by reducing number of modes.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95536" y="2525876"/>
            <a:ext cx="4062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illustration of syntax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change for adaptive number of modes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72200" y="2818439"/>
            <a:ext cx="25922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Example syntax:</a:t>
            </a:r>
          </a:p>
          <a:p>
            <a:r>
              <a:rPr lang="en-US" sz="1200" dirty="0" err="1" smtClean="0"/>
              <a:t>is_geo_mode_signaled</a:t>
            </a:r>
            <a:r>
              <a:rPr lang="en-US" sz="1200" dirty="0" smtClean="0"/>
              <a:t> = 1</a:t>
            </a:r>
          </a:p>
          <a:p>
            <a:r>
              <a:rPr lang="en-US" sz="1200" dirty="0" smtClean="0"/>
              <a:t>num_geo_mode_minus_1 = 4</a:t>
            </a:r>
            <a:endParaRPr lang="en-US" sz="1200" dirty="0"/>
          </a:p>
          <a:p>
            <a:r>
              <a:rPr lang="en-US" sz="1200" dirty="0" smtClean="0"/>
              <a:t>num_geo_mode_minus_1[0] = 0</a:t>
            </a:r>
          </a:p>
          <a:p>
            <a:r>
              <a:rPr lang="en-US" sz="1200" dirty="0" smtClean="0"/>
              <a:t>num_geo_mode_minus_1[1] </a:t>
            </a:r>
            <a:r>
              <a:rPr lang="en-US" sz="1200" dirty="0"/>
              <a:t>= </a:t>
            </a:r>
            <a:r>
              <a:rPr lang="en-US" sz="1200" dirty="0" smtClean="0"/>
              <a:t>16</a:t>
            </a:r>
            <a:endParaRPr lang="en-US" sz="1200" dirty="0"/>
          </a:p>
          <a:p>
            <a:r>
              <a:rPr lang="en-US" sz="1200" dirty="0" smtClean="0"/>
              <a:t>num_geo_mode_minus_1[2] </a:t>
            </a:r>
            <a:r>
              <a:rPr lang="en-US" sz="1200" dirty="0"/>
              <a:t>= </a:t>
            </a:r>
            <a:r>
              <a:rPr lang="en-US" sz="1200" dirty="0" smtClean="0"/>
              <a:t>32</a:t>
            </a:r>
            <a:endParaRPr lang="en-US" sz="1200" dirty="0"/>
          </a:p>
          <a:p>
            <a:r>
              <a:rPr lang="en-US" sz="1200" dirty="0" smtClean="0"/>
              <a:t>num_geo_mode_minus_1[3] </a:t>
            </a:r>
            <a:r>
              <a:rPr lang="en-US" sz="1200" dirty="0"/>
              <a:t>= </a:t>
            </a:r>
            <a:r>
              <a:rPr lang="en-US" sz="1200" dirty="0" smtClean="0"/>
              <a:t>48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936767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=""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7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=""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=""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39896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Conclusion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=""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6818" y="987574"/>
            <a:ext cx="7655988" cy="2039094"/>
          </a:xfrm>
        </p:spPr>
        <p:txBody>
          <a:bodyPr wrap="square">
            <a:spAutoFit/>
          </a:bodyPr>
          <a:lstStyle/>
          <a:p>
            <a:pPr marL="0" indent="0" algn="just">
              <a:buNone/>
            </a:pPr>
            <a:r>
              <a:rPr lang="en-CA" sz="2000" dirty="0"/>
              <a:t>This contributions proposes two approaches: </a:t>
            </a:r>
            <a:endParaRPr lang="en-CA" sz="2000" dirty="0" smtClean="0"/>
          </a:p>
          <a:p>
            <a:pPr marL="0" indent="0" algn="just">
              <a:buNone/>
            </a:pPr>
            <a:r>
              <a:rPr lang="en-CA" sz="2000" dirty="0" smtClean="0"/>
              <a:t>(</a:t>
            </a:r>
            <a:r>
              <a:rPr lang="en-CA" sz="2000" dirty="0"/>
              <a:t>1) Unify the blending and MV storage mask calculation process to avoid duplicate of logics with </a:t>
            </a:r>
            <a:r>
              <a:rPr lang="en-GB" sz="2000" dirty="0"/>
              <a:t>-0.29% </a:t>
            </a:r>
            <a:r>
              <a:rPr lang="en-CA" sz="2000" dirty="0"/>
              <a:t>luma coding impact on RA and </a:t>
            </a:r>
            <a:r>
              <a:rPr lang="en-GB" sz="2000" dirty="0"/>
              <a:t>-0.62% </a:t>
            </a:r>
            <a:r>
              <a:rPr lang="en-CA" sz="2000" dirty="0"/>
              <a:t>luma coding impact </a:t>
            </a:r>
            <a:r>
              <a:rPr lang="en-GB" sz="2000" dirty="0"/>
              <a:t>on LDB</a:t>
            </a:r>
            <a:r>
              <a:rPr lang="en-CA" sz="2000" dirty="0"/>
              <a:t>. </a:t>
            </a:r>
            <a:endParaRPr lang="en-CA" sz="2000" dirty="0" smtClean="0"/>
          </a:p>
          <a:p>
            <a:pPr marL="0" indent="0" algn="just">
              <a:buNone/>
            </a:pPr>
            <a:r>
              <a:rPr lang="en-CA" sz="2000" dirty="0" smtClean="0"/>
              <a:t>(</a:t>
            </a:r>
            <a:r>
              <a:rPr lang="en-CA" sz="2000" dirty="0"/>
              <a:t>2) Use adaptive number of valid GEO mode for the benefit of hardware validation and low cost encoder.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9753677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=""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8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=""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16" name="Content Placeholder 2">
            <a:extLst>
              <a:ext uri="{FF2B5EF4-FFF2-40B4-BE49-F238E27FC236}">
                <a16:creationId xmlns="" xmlns:a16="http://schemas.microsoft.com/office/drawing/2014/main" id="{C7426E2E-1A66-4FC2-83CB-C4AA56038C77}"/>
              </a:ext>
            </a:extLst>
          </p:cNvPr>
          <p:cNvSpPr txBox="1">
            <a:spLocks/>
          </p:cNvSpPr>
          <p:nvPr/>
        </p:nvSpPr>
        <p:spPr>
          <a:xfrm>
            <a:off x="167156" y="2283718"/>
            <a:ext cx="8352928" cy="377101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spcBef>
                <a:spcPts val="1800"/>
              </a:spcBef>
              <a:buNone/>
            </a:pPr>
            <a:r>
              <a:rPr lang="en-US" altLang="ja-JP" sz="2000" kern="0" dirty="0"/>
              <a:t>Thank </a:t>
            </a:r>
            <a:r>
              <a:rPr lang="en-US" altLang="ja-JP" sz="2000" kern="0" dirty="0" smtClean="0"/>
              <a:t>Huawei for </a:t>
            </a:r>
            <a:r>
              <a:rPr lang="en-US" altLang="ja-JP" sz="2000" kern="0" dirty="0"/>
              <a:t>cross-check</a:t>
            </a:r>
          </a:p>
        </p:txBody>
      </p:sp>
    </p:spTree>
    <p:extLst>
      <p:ext uri="{BB962C8B-B14F-4D97-AF65-F5344CB8AC3E}">
        <p14:creationId xmlns:p14="http://schemas.microsoft.com/office/powerpoint/2010/main" val="3616190677"/>
      </p:ext>
    </p:extLst>
  </p:cSld>
  <p:clrMapOvr>
    <a:masterClrMapping/>
  </p:clrMapOvr>
</p:sld>
</file>

<file path=ppt/theme/theme1.xml><?xml version="1.0" encoding="utf-8"?>
<a:theme xmlns:a="http://schemas.openxmlformats.org/drawingml/2006/main" name="top_blue_16_9">
  <a:themeElements>
    <a:clrScheme name="top_blue_16_9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op_blue_16_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op_blue_16_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nside_blue_16_9_14">
  <a:themeElements>
    <a:clrScheme name="inside_blue_16_9_1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nside_blue_16_9_14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>
          <a:solidFill>
            <a:srgbClr val="FFC000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inside_blue_16_9_1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MacHDD1TB:Applications:Microsoft Office 2004:テンプレート:個人用テンプレート:inside_blue_16_9_14.pot</Template>
  <TotalTime>0</TotalTime>
  <Words>926</Words>
  <Application>Microsoft Office PowerPoint</Application>
  <PresentationFormat>On-screen Show (16:9)</PresentationFormat>
  <Paragraphs>294</Paragraphs>
  <Slides>8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top_blue_16_9</vt:lpstr>
      <vt:lpstr>inside_blue_16_9_14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2013-11-20T05:54:13Z</dcterms:created>
  <dcterms:modified xsi:type="dcterms:W3CDTF">2019-09-26T09:19:08Z</dcterms:modified>
</cp:coreProperties>
</file>