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0"/>
  </p:notesMasterIdLst>
  <p:sldIdLst>
    <p:sldId id="261" r:id="rId3"/>
    <p:sldId id="337" r:id="rId4"/>
    <p:sldId id="343" r:id="rId5"/>
    <p:sldId id="344" r:id="rId6"/>
    <p:sldId id="286" r:id="rId7"/>
    <p:sldId id="318" r:id="rId8"/>
    <p:sldId id="340" r:id="rId9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16" d="100"/>
          <a:sy n="116" d="100"/>
        </p:scale>
        <p:origin x="-77" y="-835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26.09.2019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971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xmlns="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xmlns="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xmlns="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xmlns="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xmlns="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xmlns="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xmlns="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xmlns="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xmlns="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xmlns="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smtClean="0"/>
              <a:t>JVET-P0172</a:t>
            </a:r>
            <a:endParaRPr lang="en-CA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AHG16/Non-CE4: Prediction sample value clipping for PROF 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hangingPunct="0"/>
            <a:r>
              <a:rPr lang="en-CA" sz="2000" dirty="0"/>
              <a:t>Li </a:t>
            </a:r>
            <a:r>
              <a:rPr lang="en-CA" sz="2000" dirty="0" smtClean="0"/>
              <a:t>Jingya</a:t>
            </a:r>
            <a:r>
              <a:rPr lang="en-US" sz="2000" dirty="0" smtClean="0"/>
              <a:t>, Lim Chong Soon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85750" y="1131590"/>
                <a:ext cx="8479829" cy="2100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/>
                <a:r>
                  <a:rPr lang="en-CA" sz="1600" dirty="0"/>
                  <a:t>In current VTM6.0, Prediction sample values </a:t>
                </a:r>
                <a:r>
                  <a:rPr lang="en-US" sz="1600" dirty="0"/>
                  <a:t>of PROF </a:t>
                </a:r>
                <a:r>
                  <a:rPr lang="en-US" sz="1600" dirty="0" smtClean="0"/>
                  <a:t>before weighted </a:t>
                </a:r>
                <a:r>
                  <a:rPr lang="en-US" sz="1600" dirty="0"/>
                  <a:t>prediction </a:t>
                </a:r>
                <a:r>
                  <a:rPr lang="en-US" sz="1600" dirty="0" smtClean="0"/>
                  <a:t>(src0 </a:t>
                </a:r>
                <a:r>
                  <a:rPr lang="en-US" sz="1600" dirty="0"/>
                  <a:t>and </a:t>
                </a:r>
                <a:r>
                  <a:rPr lang="en-US" sz="1600" dirty="0" smtClean="0"/>
                  <a:t>src1 as below) are </a:t>
                </a:r>
                <a:r>
                  <a:rPr lang="en-US" sz="1600" dirty="0"/>
                  <a:t>in 18 bit range, </a:t>
                </a:r>
                <a:r>
                  <a:rPr lang="en-US" sz="1600" dirty="0" smtClean="0"/>
                  <a:t>it is proposed to reduce it to 16 bit to cut bit-width </a:t>
                </a:r>
                <a:r>
                  <a:rPr lang="en-US" sz="1600" dirty="0"/>
                  <a:t>of </a:t>
                </a:r>
                <a:r>
                  <a:rPr lang="en-US" sz="1600" dirty="0" smtClean="0"/>
                  <a:t>multiplications and also benefit software implementation to use 16 bit CPU registers. </a:t>
                </a:r>
                <a:endParaRPr lang="en-US" sz="1600" dirty="0" smtClean="0"/>
              </a:p>
              <a:p>
                <a:pPr algn="just" hangingPunct="0"/>
                <a:endParaRPr lang="en-US" sz="1600" i="1" dirty="0" smtClean="0"/>
              </a:p>
              <a:p>
                <a:pPr hangingPunct="0"/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𝑠𝑟𝑐</m:t>
                    </m:r>
                    <m:r>
                      <a:rPr lang="en-US" sz="1600" i="1">
                        <a:latin typeface="Cambria Math"/>
                      </a:rPr>
                      <m:t>0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 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𝐼</m:t>
                        </m:r>
                        <m:r>
                          <a:rPr lang="en-US" sz="1600" i="1">
                            <a:latin typeface="Cambria Math"/>
                          </a:rPr>
                          <m:t>0</m:t>
                        </m:r>
                        <m:d>
                          <m:d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𝑖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sz="1600" i="1">
                            <a:latin typeface="Cambria Math"/>
                          </a:rPr>
                          <m:t>+((</m:t>
                        </m:r>
                        <m:r>
                          <a:rPr lang="en-US" sz="1600" i="1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𝑥</m:t>
                        </m:r>
                        <m:r>
                          <a:rPr lang="en-US" sz="1600" i="1">
                            <a:latin typeface="Cambria Math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∗</m:t>
                    </m:r>
                    <m:r>
                      <a:rPr lang="en-CA" sz="1600" i="1">
                        <a:latin typeface="Cambria Math"/>
                      </a:rPr>
                      <m:t>𝛥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CA" sz="1600" i="1">
                            <a:latin typeface="Cambria Math"/>
                          </a:rPr>
                          <m:t>𝑥</m:t>
                        </m:r>
                        <m:r>
                          <a:rPr lang="en-CA" sz="1600" i="1">
                            <a:latin typeface="Cambria Math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/>
                          </a:rPr>
                          <m:t>𝑖</m:t>
                        </m:r>
                        <m:r>
                          <a:rPr lang="en-CA" sz="1600" i="1">
                            <a:latin typeface="Cambria Math"/>
                          </a:rPr>
                          <m:t>,</m:t>
                        </m:r>
                        <m:r>
                          <a:rPr lang="en-CA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𝑦</m:t>
                        </m:r>
                        <m:r>
                          <a:rPr lang="en-US" sz="1600" i="1">
                            <a:latin typeface="Cambria Math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∗</m:t>
                    </m:r>
                    <m:r>
                      <a:rPr lang="en-CA" sz="1600" i="1">
                        <a:latin typeface="Cambria Math"/>
                      </a:rPr>
                      <m:t>𝛥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CA" sz="1600" i="1">
                            <a:latin typeface="Cambria Math"/>
                          </a:rPr>
                          <m:t>𝑦</m:t>
                        </m:r>
                        <m:r>
                          <a:rPr lang="en-CA" sz="1600" i="1">
                            <a:latin typeface="Cambria Math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/>
                          </a:rPr>
                          <m:t>𝑖</m:t>
                        </m:r>
                        <m:r>
                          <a:rPr lang="en-CA" sz="1600" i="1">
                            <a:latin typeface="Cambria Math"/>
                          </a:rPr>
                          <m:t>,</m:t>
                        </m:r>
                        <m:r>
                          <a:rPr lang="en-CA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CA" sz="1600" i="1">
                        <a:latin typeface="Cambria Math"/>
                      </a:rPr>
                      <m:t>+1)≫1)</m:t>
                    </m:r>
                  </m:oMath>
                </a14:m>
                <a:r>
                  <a:rPr lang="en-CA" sz="1600" dirty="0"/>
                  <a:t>	</a:t>
                </a:r>
                <a:endParaRPr lang="en-US" sz="1600" dirty="0"/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𝑠𝑟𝑐</m:t>
                        </m:r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𝑖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, 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sz="1600" i="1">
                            <a:latin typeface="Cambria Math"/>
                          </a:rPr>
                          <m:t>= </m:t>
                        </m:r>
                        <m:r>
                          <a:rPr lang="en-US" sz="1600" i="1">
                            <a:latin typeface="Cambria Math"/>
                          </a:rPr>
                          <m:t>𝐼</m:t>
                        </m:r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  <m:d>
                          <m:d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𝑖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sz="1600" i="1">
                            <a:latin typeface="Cambria Math"/>
                          </a:rPr>
                          <m:t>+((</m:t>
                        </m:r>
                        <m:r>
                          <a:rPr lang="en-US" sz="1600" i="1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𝑥</m:t>
                        </m:r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∗</m:t>
                    </m:r>
                    <m:r>
                      <a:rPr lang="en-CA" sz="1600" i="1">
                        <a:latin typeface="Cambria Math"/>
                      </a:rPr>
                      <m:t>𝛥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CA" sz="1600" i="1">
                            <a:latin typeface="Cambria Math"/>
                          </a:rPr>
                          <m:t>𝑥</m:t>
                        </m:r>
                        <m:r>
                          <a:rPr lang="en-CA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CA" sz="1600" i="1">
                        <a:latin typeface="Cambria Math"/>
                      </a:rPr>
                      <m:t>(</m:t>
                    </m:r>
                    <m:r>
                      <a:rPr lang="en-CA" sz="1600" i="1">
                        <a:latin typeface="Cambria Math"/>
                      </a:rPr>
                      <m:t>𝑖</m:t>
                    </m:r>
                    <m:r>
                      <a:rPr lang="en-CA" sz="1600" i="1">
                        <a:latin typeface="Cambria Math"/>
                      </a:rPr>
                      <m:t>,</m:t>
                    </m:r>
                    <m:r>
                      <a:rPr lang="en-CA" sz="1600" i="1">
                        <a:latin typeface="Cambria Math"/>
                      </a:rPr>
                      <m:t>𝑗</m:t>
                    </m:r>
                    <m:r>
                      <a:rPr lang="en-CA" sz="1600" i="1">
                        <a:latin typeface="Cambria Math"/>
                      </a:rPr>
                      <m:t>)+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𝑦</m:t>
                        </m:r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∗</m:t>
                    </m:r>
                    <m:r>
                      <a:rPr lang="en-CA" sz="1600" i="1">
                        <a:latin typeface="Cambria Math"/>
                      </a:rPr>
                      <m:t>𝛥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CA" sz="1600" i="1">
                            <a:latin typeface="Cambria Math"/>
                          </a:rPr>
                          <m:t>𝑦</m:t>
                        </m:r>
                        <m:r>
                          <a:rPr lang="en-CA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CA" sz="1600" i="1">
                        <a:latin typeface="Cambria Math"/>
                      </a:rPr>
                      <m:t>(</m:t>
                    </m:r>
                    <m:r>
                      <a:rPr lang="en-CA" sz="1600" i="1">
                        <a:latin typeface="Cambria Math"/>
                      </a:rPr>
                      <m:t>𝑖</m:t>
                    </m:r>
                    <m:r>
                      <a:rPr lang="en-CA" sz="1600" i="1">
                        <a:latin typeface="Cambria Math"/>
                      </a:rPr>
                      <m:t>,</m:t>
                    </m:r>
                    <m:r>
                      <a:rPr lang="en-CA" sz="1600" i="1">
                        <a:latin typeface="Cambria Math"/>
                      </a:rPr>
                      <m:t>𝑗</m:t>
                    </m:r>
                    <m:r>
                      <a:rPr lang="en-CA" sz="1600" i="1">
                        <a:latin typeface="Cambria Math"/>
                      </a:rPr>
                      <m:t>))+1)≫1)</m:t>
                    </m:r>
                  </m:oMath>
                </a14:m>
                <a:r>
                  <a:rPr lang="en-CA" sz="1600" dirty="0"/>
                  <a:t>	</a:t>
                </a:r>
                <a:endParaRPr lang="en-CA" sz="1600" dirty="0" smtClean="0"/>
              </a:p>
              <a:p>
                <a:pPr hangingPunct="0"/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𝑝𝐵𝑆𝑎𝑚𝑝𝑙𝑒</m:t>
                    </m:r>
                    <m:r>
                      <a:rPr lang="en-US" sz="1600" i="1">
                        <a:latin typeface="Cambria Math"/>
                      </a:rPr>
                      <m:t>[</m:t>
                    </m:r>
                    <m:r>
                      <a:rPr lang="en-US" sz="1600" i="1">
                        <a:latin typeface="Cambria Math"/>
                      </a:rPr>
                      <m:t>𝑖</m:t>
                    </m:r>
                    <m:r>
                      <a:rPr lang="en-US" sz="1600" i="1">
                        <a:latin typeface="Cambria Math"/>
                      </a:rPr>
                      <m:t>,</m:t>
                    </m:r>
                    <m:r>
                      <a:rPr lang="en-US" sz="1600" i="1">
                        <a:latin typeface="Cambria Math"/>
                      </a:rPr>
                      <m:t>𝑗</m:t>
                    </m:r>
                    <m:r>
                      <a:rPr lang="en-US" sz="1600" i="1">
                        <a:latin typeface="Cambria Math"/>
                      </a:rPr>
                      <m:t>]=</m:t>
                    </m:r>
                    <m:r>
                      <a:rPr lang="en-US" sz="1600" i="1">
                        <a:latin typeface="Cambria Math"/>
                      </a:rPr>
                      <m:t>𝐶𝑙𝑖𝑝</m:t>
                    </m:r>
                    <m:r>
                      <a:rPr lang="en-US" sz="1600" i="1">
                        <a:latin typeface="Cambria Math"/>
                      </a:rPr>
                      <m:t>(0, 1023, (</m:t>
                    </m:r>
                    <m:r>
                      <a:rPr lang="en-US" sz="1600" i="1">
                        <a:latin typeface="Cambria Math"/>
                      </a:rPr>
                      <m:t>𝑤</m:t>
                    </m:r>
                    <m:r>
                      <a:rPr lang="en-US" sz="1600" i="1">
                        <a:latin typeface="Cambria Math"/>
                      </a:rPr>
                      <m:t>0∗</m:t>
                    </m:r>
                    <m:r>
                      <a:rPr lang="en-US" sz="1600" i="1">
                        <a:latin typeface="Cambria Math"/>
                      </a:rPr>
                      <m:t>𝑠𝑟𝑐</m:t>
                    </m:r>
                    <m:r>
                      <a:rPr lang="en-US" sz="1600" i="1">
                        <a:latin typeface="Cambria Math"/>
                      </a:rPr>
                      <m:t>0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</a:rPr>
                          <m:t>𝑖</m:t>
                        </m:r>
                        <m:r>
                          <a:rPr lang="en-US" sz="1600" i="1"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latin typeface="Cambria Math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/>
                      </a:rPr>
                      <m:t>+</m:t>
                    </m:r>
                    <m:r>
                      <a:rPr lang="en-US" sz="1600" i="1">
                        <a:latin typeface="Cambria Math"/>
                      </a:rPr>
                      <m:t>𝑤</m:t>
                    </m:r>
                    <m:r>
                      <a:rPr lang="en-US" sz="1600" i="1">
                        <a:latin typeface="Cambria Math"/>
                      </a:rPr>
                      <m:t>1∗</m:t>
                    </m:r>
                    <m:r>
                      <a:rPr lang="en-US" sz="1600" i="1">
                        <a:latin typeface="Cambria Math"/>
                      </a:rPr>
                      <m:t>𝑠𝑟𝑐</m:t>
                    </m:r>
                    <m:r>
                      <a:rPr lang="en-US" sz="1600" i="1">
                        <a:latin typeface="Cambria Math"/>
                      </a:rPr>
                      <m:t>1</m:t>
                    </m:r>
                    <m:d>
                      <m:dPr>
                        <m:begChr m:val="["/>
                        <m:endChr m:val="]"/>
                        <m:ctrlPr>
                          <a:rPr lang="en-US" sz="1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+65600)&gt;&gt;7)</a:t>
                </a:r>
                <a:r>
                  <a:rPr lang="en-US" sz="1600" dirty="0"/>
                  <a:t>	</a:t>
                </a:r>
              </a:p>
              <a:p>
                <a:pPr hangingPunct="0"/>
                <a:endParaRPr lang="en-US" sz="16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750" y="1131590"/>
                <a:ext cx="8479829" cy="2100960"/>
              </a:xfrm>
              <a:prstGeom prst="rect">
                <a:avLst/>
              </a:prstGeom>
              <a:blipFill rotWithShape="1">
                <a:blip r:embed="rId3"/>
                <a:stretch>
                  <a:fillRect l="-431" t="-872" r="-3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16172" y="480631"/>
                <a:ext cx="9027828" cy="13721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US" sz="1600" dirty="0" smtClean="0"/>
                  <a:t>The first approach is to clip </a:t>
                </a:r>
                <a:r>
                  <a:rPr lang="en-CA" sz="1600" dirty="0" smtClean="0"/>
                  <a:t>refinement value </a:t>
                </a:r>
                <a:r>
                  <a:rPr lang="en-CA" sz="1600" dirty="0" smtClean="0"/>
                  <a:t>to </a:t>
                </a:r>
                <a:r>
                  <a:rPr lang="en-CA" sz="1600" dirty="0"/>
                  <a:t>[-8192, 8191] </a:t>
                </a:r>
                <a:r>
                  <a:rPr lang="en-CA" sz="1600" dirty="0" smtClean="0"/>
                  <a:t>so that src0 and src1 are within 16 bits. </a:t>
                </a:r>
              </a:p>
              <a:p>
                <a:pPr hangingPunct="0"/>
                <a:endParaRPr lang="en-CA" sz="1600" dirty="0" smtClean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</a:rPr>
                        <m:t>𝑠𝑟𝑐</m:t>
                      </m:r>
                      <m:r>
                        <a:rPr lang="en-US" sz="1600" i="1">
                          <a:latin typeface="Cambria Math"/>
                        </a:rPr>
                        <m:t>0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= 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𝐼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+</m:t>
                          </m:r>
                          <m:r>
                            <a:rPr lang="en-US" sz="1600" i="1">
                              <a:latin typeface="Cambria Math"/>
                            </a:rPr>
                            <m:t>𝐶𝑙𝑖𝑝</m:t>
                          </m:r>
                          <m:r>
                            <a:rPr lang="en-US" sz="1600" i="1">
                              <a:latin typeface="Cambria Math"/>
                            </a:rPr>
                            <m:t>( −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13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13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−1, ((</m:t>
                          </m:r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𝑥</m:t>
                          </m:r>
                          <m:r>
                            <a:rPr lang="en-CA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/>
                            </a:rPr>
                            <m:t>𝑖</m:t>
                          </m:r>
                          <m:r>
                            <a:rPr lang="en-CA" sz="1600" i="1">
                              <a:latin typeface="Cambria Math"/>
                            </a:rPr>
                            <m:t>,</m:t>
                          </m:r>
                          <m:r>
                            <a:rPr lang="en-CA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𝑦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𝑦</m:t>
                          </m:r>
                          <m:r>
                            <a:rPr lang="en-CA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/>
                            </a:rPr>
                            <m:t>𝑖</m:t>
                          </m:r>
                          <m:r>
                            <a:rPr lang="en-CA" sz="1600" i="1">
                              <a:latin typeface="Cambria Math"/>
                            </a:rPr>
                            <m:t>,</m:t>
                          </m:r>
                          <m:r>
                            <a:rPr lang="en-CA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CA" sz="1600" i="1">
                          <a:latin typeface="Cambria Math"/>
                        </a:rPr>
                        <m:t>+1)≫1)    </m:t>
                      </m:r>
                    </m:oMath>
                  </m:oMathPara>
                </a14:m>
                <a:endParaRPr lang="en-US" sz="1600" i="1" dirty="0" smtClean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𝑠𝑟𝑐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 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= </m:t>
                          </m:r>
                          <m:r>
                            <a:rPr lang="en-US" sz="1600" i="1">
                              <a:latin typeface="Cambria Math"/>
                            </a:rPr>
                            <m:t>𝐼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+ </m:t>
                          </m:r>
                          <m:r>
                            <a:rPr lang="en-US" sz="1600" i="1">
                              <a:latin typeface="Cambria Math"/>
                            </a:rPr>
                            <m:t>𝐶𝑙𝑖𝑝</m:t>
                          </m:r>
                          <m:r>
                            <a:rPr lang="en-US" sz="1600" i="1">
                              <a:latin typeface="Cambria Math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13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13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−1, ((</m:t>
                          </m:r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𝑥</m:t>
                          </m:r>
                          <m:r>
                            <a:rPr lang="en-CA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sz="1600" i="1">
                          <a:latin typeface="Cambria Math"/>
                        </a:rPr>
                        <m:t>(</m:t>
                      </m:r>
                      <m:r>
                        <a:rPr lang="en-CA" sz="1600" i="1">
                          <a:latin typeface="Cambria Math"/>
                        </a:rPr>
                        <m:t>𝑖</m:t>
                      </m:r>
                      <m:r>
                        <a:rPr lang="en-CA" sz="1600" i="1">
                          <a:latin typeface="Cambria Math"/>
                        </a:rPr>
                        <m:t>,</m:t>
                      </m:r>
                      <m:r>
                        <a:rPr lang="en-CA" sz="1600" i="1">
                          <a:latin typeface="Cambria Math"/>
                        </a:rPr>
                        <m:t>𝑗</m:t>
                      </m:r>
                      <m:r>
                        <a:rPr lang="en-CA" sz="1600" i="1">
                          <a:latin typeface="Cambria Math"/>
                        </a:rPr>
                        <m:t>)+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𝑦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𝑦</m:t>
                          </m:r>
                          <m:r>
                            <a:rPr lang="en-CA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sz="1600" i="1">
                          <a:latin typeface="Cambria Math"/>
                        </a:rPr>
                        <m:t>(</m:t>
                      </m:r>
                      <m:r>
                        <a:rPr lang="en-CA" sz="1600" i="1">
                          <a:latin typeface="Cambria Math"/>
                        </a:rPr>
                        <m:t>𝑖</m:t>
                      </m:r>
                      <m:r>
                        <a:rPr lang="en-CA" sz="1600" i="1">
                          <a:latin typeface="Cambria Math"/>
                        </a:rPr>
                        <m:t>,</m:t>
                      </m:r>
                      <m:r>
                        <a:rPr lang="en-CA" sz="1600" i="1">
                          <a:latin typeface="Cambria Math"/>
                        </a:rPr>
                        <m:t>𝑗</m:t>
                      </m:r>
                      <m:r>
                        <a:rPr lang="en-CA" sz="1600" i="1">
                          <a:latin typeface="Cambria Math"/>
                        </a:rPr>
                        <m:t>))+1)≫1)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72" y="480631"/>
                <a:ext cx="9027828" cy="1372171"/>
              </a:xfrm>
              <a:prstGeom prst="rect">
                <a:avLst/>
              </a:prstGeom>
              <a:blipFill rotWithShape="1">
                <a:blip r:embed="rId3"/>
                <a:stretch>
                  <a:fillRect l="-338" t="-1333" b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350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16172" y="480631"/>
                <a:ext cx="9027828" cy="1379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US" sz="1600" dirty="0" smtClean="0"/>
                  <a:t>The second approach is to directly clip src0 and src1 to </a:t>
                </a:r>
                <a:r>
                  <a:rPr lang="en-CA" sz="1600" dirty="0"/>
                  <a:t>16 bits </a:t>
                </a:r>
              </a:p>
              <a:p>
                <a:pPr hangingPunct="0"/>
                <a:endParaRPr lang="en-CA" sz="1600" dirty="0" smtClean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</a:rPr>
                        <m:t>𝑠𝑟𝑐</m:t>
                      </m:r>
                      <m:r>
                        <a:rPr lang="en-US" sz="1600" i="1">
                          <a:latin typeface="Cambria Math"/>
                        </a:rPr>
                        <m:t>0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= 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𝐶𝑙𝑖𝑝</m:t>
                          </m:r>
                          <m:r>
                            <a:rPr lang="en-US" sz="1600" i="1">
                              <a:latin typeface="Cambria Math"/>
                            </a:rPr>
                            <m:t>( −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−1, </m:t>
                          </m:r>
                          <m:r>
                            <a:rPr lang="en-US" sz="1600" i="1">
                              <a:latin typeface="Cambria Math"/>
                            </a:rPr>
                            <m:t>𝐼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+((</m:t>
                          </m:r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𝑥</m:t>
                          </m:r>
                          <m:r>
                            <a:rPr lang="en-CA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/>
                            </a:rPr>
                            <m:t>𝑖</m:t>
                          </m:r>
                          <m:r>
                            <a:rPr lang="en-CA" sz="1600" i="1">
                              <a:latin typeface="Cambria Math"/>
                            </a:rPr>
                            <m:t>,</m:t>
                          </m:r>
                          <m:r>
                            <a:rPr lang="en-CA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𝑦</m:t>
                          </m:r>
                          <m:r>
                            <a:rPr lang="en-US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𝑦</m:t>
                          </m:r>
                          <m:r>
                            <a:rPr lang="en-CA" sz="1600" i="1">
                              <a:latin typeface="Cambria Math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/>
                            </a:rPr>
                            <m:t>𝑖</m:t>
                          </m:r>
                          <m:r>
                            <a:rPr lang="en-CA" sz="1600" i="1">
                              <a:latin typeface="Cambria Math"/>
                            </a:rPr>
                            <m:t>,</m:t>
                          </m:r>
                          <m:r>
                            <a:rPr lang="en-CA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CA" sz="1600" i="1">
                          <a:latin typeface="Cambria Math"/>
                        </a:rPr>
                        <m:t>+1)≫1) </m:t>
                      </m:r>
                    </m:oMath>
                  </m:oMathPara>
                </a14:m>
                <a:endParaRPr lang="en-US" sz="1600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𝑠𝑟𝑐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 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=  </m:t>
                          </m:r>
                          <m:r>
                            <a:rPr lang="en-US" sz="1600" i="1">
                              <a:latin typeface="Cambria Math"/>
                            </a:rPr>
                            <m:t>𝐶𝑙𝑖𝑝</m:t>
                          </m:r>
                          <m:r>
                            <a:rPr lang="en-US" sz="1600" i="1">
                              <a:latin typeface="Cambria Math"/>
                            </a:rPr>
                            <m:t>(−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, 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15</m:t>
                              </m:r>
                            </m:sup>
                          </m:sSup>
                          <m:r>
                            <a:rPr lang="en-US" sz="1600" i="1">
                              <a:latin typeface="Cambria Math"/>
                            </a:rPr>
                            <m:t>−1</m:t>
                          </m:r>
                          <m:r>
                            <a:rPr lang="en-US" sz="16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 </m:t>
                          </m:r>
                          <m:r>
                            <a:rPr lang="en-US" sz="1600" i="1">
                              <a:latin typeface="Cambria Math"/>
                            </a:rPr>
                            <m:t>𝐼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+((</m:t>
                          </m:r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𝑥</m:t>
                          </m:r>
                          <m:r>
                            <a:rPr lang="en-CA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sz="1600" i="1">
                          <a:latin typeface="Cambria Math"/>
                        </a:rPr>
                        <m:t>(</m:t>
                      </m:r>
                      <m:r>
                        <a:rPr lang="en-CA" sz="1600" i="1">
                          <a:latin typeface="Cambria Math"/>
                        </a:rPr>
                        <m:t>𝑖</m:t>
                      </m:r>
                      <m:r>
                        <a:rPr lang="en-CA" sz="1600" i="1">
                          <a:latin typeface="Cambria Math"/>
                        </a:rPr>
                        <m:t>,</m:t>
                      </m:r>
                      <m:r>
                        <a:rPr lang="en-CA" sz="1600" i="1">
                          <a:latin typeface="Cambria Math"/>
                        </a:rPr>
                        <m:t>𝑗</m:t>
                      </m:r>
                      <m:r>
                        <a:rPr lang="en-CA" sz="1600" i="1">
                          <a:latin typeface="Cambria Math"/>
                        </a:rPr>
                        <m:t>)+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𝑦</m:t>
                          </m:r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𝑖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sz="1600" i="1">
                          <a:latin typeface="Cambria Math"/>
                        </a:rPr>
                        <m:t>∗</m:t>
                      </m:r>
                      <m:r>
                        <a:rPr lang="en-CA" sz="1600" i="1">
                          <a:latin typeface="Cambria Math"/>
                        </a:rPr>
                        <m:t>𝛥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CA" sz="16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CA" sz="1600" i="1">
                              <a:latin typeface="Cambria Math"/>
                            </a:rPr>
                            <m:t>𝑦</m:t>
                          </m:r>
                          <m:r>
                            <a:rPr lang="en-CA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CA" sz="1600" i="1">
                          <a:latin typeface="Cambria Math"/>
                        </a:rPr>
                        <m:t>(</m:t>
                      </m:r>
                      <m:r>
                        <a:rPr lang="en-CA" sz="1600" i="1">
                          <a:latin typeface="Cambria Math"/>
                        </a:rPr>
                        <m:t>𝑖</m:t>
                      </m:r>
                      <m:r>
                        <a:rPr lang="en-CA" sz="1600" i="1">
                          <a:latin typeface="Cambria Math"/>
                        </a:rPr>
                        <m:t>,</m:t>
                      </m:r>
                      <m:r>
                        <a:rPr lang="en-CA" sz="1600" i="1">
                          <a:latin typeface="Cambria Math"/>
                        </a:rPr>
                        <m:t>𝑗</m:t>
                      </m:r>
                      <m:r>
                        <a:rPr lang="en-CA" sz="1600" i="1">
                          <a:latin typeface="Cambria Math"/>
                        </a:rPr>
                        <m:t>))+1)≫1) </m:t>
                      </m:r>
                    </m:oMath>
                  </m:oMathPara>
                </a14:m>
                <a:endParaRPr lang="en-US" sz="1600" dirty="0"/>
              </a:p>
              <a:p>
                <a:pPr hangingPunct="0"/>
                <a:endParaRPr lang="en-US" sz="16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72" y="480631"/>
                <a:ext cx="9027828" cy="1379224"/>
              </a:xfrm>
              <a:prstGeom prst="rect">
                <a:avLst/>
              </a:prstGeom>
              <a:blipFill rotWithShape="1">
                <a:blip r:embed="rId3"/>
                <a:stretch>
                  <a:fillRect l="-338" t="-1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1426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067809"/>
              </p:ext>
            </p:extLst>
          </p:nvPr>
        </p:nvGraphicFramePr>
        <p:xfrm>
          <a:off x="309740" y="987574"/>
          <a:ext cx="4198730" cy="3394072"/>
        </p:xfrm>
        <a:graphic>
          <a:graphicData uri="http://schemas.openxmlformats.org/drawingml/2006/table">
            <a:tbl>
              <a:tblPr firstRow="1" firstCol="1" bandRow="1"/>
              <a:tblGrid>
                <a:gridCol w="992207"/>
                <a:gridCol w="636465"/>
                <a:gridCol w="707250"/>
                <a:gridCol w="707250"/>
                <a:gridCol w="577779"/>
                <a:gridCol w="577779"/>
              </a:tblGrid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0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619672" y="437751"/>
            <a:ext cx="4283968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engXian" pitchFamily="65" charset="-122"/>
                <a:cs typeface="Times New Roman" pitchFamily="18" charset="0"/>
              </a:rPr>
              <a:t>First</a:t>
            </a:r>
            <a:r>
              <a:rPr kumimoji="0" lang="en-US" altLang="en-US" sz="11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engXian" pitchFamily="65" charset="-122"/>
                <a:cs typeface="Times New Roman" pitchFamily="18" charset="0"/>
              </a:rPr>
              <a:t> approach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228184" y="432959"/>
            <a:ext cx="183620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engXian" pitchFamily="65" charset="-122"/>
                <a:cs typeface="Times New Roman" pitchFamily="18" charset="0"/>
              </a:rPr>
              <a:t>Second approach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137845"/>
              </p:ext>
            </p:extLst>
          </p:nvPr>
        </p:nvGraphicFramePr>
        <p:xfrm>
          <a:off x="4826595" y="1009000"/>
          <a:ext cx="4199335" cy="3394072"/>
        </p:xfrm>
        <a:graphic>
          <a:graphicData uri="http://schemas.openxmlformats.org/drawingml/2006/table">
            <a:tbl>
              <a:tblPr firstRow="1" firstCol="1" bandRow="1"/>
              <a:tblGrid>
                <a:gridCol w="992207"/>
                <a:gridCol w="666110"/>
                <a:gridCol w="666110"/>
                <a:gridCol w="666110"/>
                <a:gridCol w="604399"/>
                <a:gridCol w="604399"/>
              </a:tblGrid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Main10 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VTM-6.0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27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2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00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5340" marR="65340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xmlns="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915567"/>
            <a:ext cx="8712968" cy="1842117"/>
          </a:xfr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CA" sz="1800" dirty="0"/>
              <a:t>This contribution proposes 2 approaches to clip prediction sample values </a:t>
            </a:r>
            <a:r>
              <a:rPr lang="en-US" sz="1800" dirty="0"/>
              <a:t>of PROF before weighted prediction to 16 </a:t>
            </a:r>
            <a:r>
              <a:rPr lang="en-US" sz="1800" dirty="0" smtClean="0"/>
              <a:t>bits: (1) to clip refinement value to 14 bits (2) directly clip prediction sample value to 16 bits. </a:t>
            </a:r>
          </a:p>
          <a:p>
            <a:pPr marL="0" indent="0" algn="just">
              <a:buNone/>
            </a:pPr>
            <a:r>
              <a:rPr lang="en-US" sz="1800" dirty="0" smtClean="0"/>
              <a:t>Bit-width </a:t>
            </a:r>
            <a:r>
              <a:rPr lang="en-US" sz="1800" dirty="0"/>
              <a:t>of multiplications of weighting process could be </a:t>
            </a:r>
            <a:r>
              <a:rPr lang="en-US" sz="1800" dirty="0" smtClean="0"/>
              <a:t>reduced with the proposed methods. </a:t>
            </a:r>
          </a:p>
          <a:p>
            <a:pPr marL="0" indent="0" algn="just">
              <a:buNone/>
            </a:pPr>
            <a:r>
              <a:rPr lang="en-US" sz="1800" dirty="0" smtClean="0"/>
              <a:t>It </a:t>
            </a:r>
            <a:r>
              <a:rPr lang="en-US" sz="1800" dirty="0"/>
              <a:t>is observed that there is </a:t>
            </a:r>
            <a:r>
              <a:rPr lang="en-US" sz="1800" dirty="0" smtClean="0"/>
              <a:t>negligible </a:t>
            </a:r>
            <a:r>
              <a:rPr lang="en-US" sz="1800" dirty="0"/>
              <a:t>coding impact for both approaches.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xmlns="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xmlns="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xmlns="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smtClean="0"/>
              <a:t>Interdigital for </a:t>
            </a:r>
            <a:r>
              <a:rPr lang="en-US" altLang="ja-JP" sz="2000" kern="0" dirty="0"/>
              <a:t>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946</Words>
  <Application>Microsoft Office PowerPoint</Application>
  <PresentationFormat>On-screen Show (16:9)</PresentationFormat>
  <Paragraphs>251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2019-09-26T09:17:25Z</dcterms:modified>
</cp:coreProperties>
</file>