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6">
  <p:sldMasterIdLst>
    <p:sldMasterId id="2147483648" r:id="rId1"/>
  </p:sldMasterIdLst>
  <p:handoutMasterIdLst>
    <p:handoutMasterId r:id="rId13"/>
  </p:handoutMasterIdLst>
  <p:sldIdLst>
    <p:sldId id="289" r:id="rId2"/>
    <p:sldId id="327" r:id="rId3"/>
    <p:sldId id="328" r:id="rId4"/>
    <p:sldId id="329" r:id="rId5"/>
    <p:sldId id="330" r:id="rId6"/>
    <p:sldId id="331" r:id="rId7"/>
    <p:sldId id="332" r:id="rId8"/>
    <p:sldId id="333" r:id="rId9"/>
    <p:sldId id="334" r:id="rId10"/>
    <p:sldId id="335" r:id="rId11"/>
    <p:sldId id="336" r:id="rId1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 yz" initials="my" lastIdx="6" clrIdx="0">
    <p:extLst>
      <p:ext uri="{19B8F6BF-5375-455C-9EA6-DF929625EA0E}">
        <p15:presenceInfo xmlns:p15="http://schemas.microsoft.com/office/powerpoint/2012/main" xmlns="" userId="459336101d4eabb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B183"/>
    <a:srgbClr val="E9EBF5"/>
    <a:srgbClr val="1E4BA7"/>
    <a:srgbClr val="004C97"/>
    <a:srgbClr val="9F1115"/>
    <a:srgbClr val="FFFFFF"/>
    <a:srgbClr val="000000"/>
    <a:srgbClr val="004181"/>
    <a:srgbClr val="E6E6E6"/>
    <a:srgbClr val="5374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-94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196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AA64E-2965-4E2F-94EB-5F959AA87388}" type="datetimeFigureOut">
              <a:rPr lang="zh-CN" altLang="en-US" smtClean="0"/>
              <a:t>2019/10/4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6749B-331A-43E9-8BFA-938FF8CA72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0666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252415"/>
            <a:ext cx="8964613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49950"/>
            <a:ext cx="9144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449764"/>
            <a:ext cx="78867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138518" y="4329488"/>
            <a:ext cx="7372070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2" name="矩形 71"/>
          <p:cNvSpPr/>
          <p:nvPr userDrawn="1"/>
        </p:nvSpPr>
        <p:spPr>
          <a:xfrm>
            <a:off x="1272988" y="908050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3" name="组合 82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84" name="组合 83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86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7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5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3" name="图片 9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cxnSp>
        <p:nvCxnSpPr>
          <p:cNvPr id="94" name="直接连接符 93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98" name="直接连接符 97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2019/10/4</a:t>
            </a:fld>
            <a:endParaRPr lang="zh-CN" altLang="en-US"/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6" name="矩形 35"/>
          <p:cNvSpPr/>
          <p:nvPr userDrawn="1"/>
        </p:nvSpPr>
        <p:spPr>
          <a:xfrm>
            <a:off x="5827058" y="370713"/>
            <a:ext cx="3297317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2019/10/4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2019/10/4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41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组合 63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65" name="组合 64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67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6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9" name="图片 6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30" name="矩形 29"/>
          <p:cNvSpPr/>
          <p:nvPr userDrawn="1"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1" name="矩形 30"/>
          <p:cNvSpPr/>
          <p:nvPr userDrawn="1"/>
        </p:nvSpPr>
        <p:spPr>
          <a:xfrm>
            <a:off x="5791200" y="370713"/>
            <a:ext cx="3333176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3" name="矩形 32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2019/10/4</a:t>
            </a:fld>
            <a:endParaRPr lang="zh-CN" altLang="en-US"/>
          </a:p>
        </p:txBody>
      </p:sp>
      <p:sp>
        <p:nvSpPr>
          <p:cNvPr id="4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472102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50" name="直接连接符 4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54" name="直接连接符 53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7" y="1122363"/>
            <a:ext cx="7632848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9577" y="4064551"/>
            <a:ext cx="6858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6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组合 36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38" name="组合 37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40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9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3" name="图片 5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11272" y="370713"/>
            <a:ext cx="341310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19624" y="1268029"/>
            <a:ext cx="9144000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4629306"/>
            <a:ext cx="9144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7" name="矩形 46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2019/10/4</a:t>
            </a:fld>
            <a:endParaRPr lang="zh-CN" altLang="en-US"/>
          </a:p>
        </p:txBody>
      </p:sp>
      <p:sp>
        <p:nvSpPr>
          <p:cNvPr id="4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21" name="直接连接符 20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24" name="直接连接符 23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lnSpc>
                <a:spcPct val="125000"/>
              </a:lnSpc>
              <a:defRPr sz="2000" b="1"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lvl1pPr>
            <a:lvl2pPr marL="386080" indent="-128905">
              <a:lnSpc>
                <a:spcPct val="100000"/>
              </a:lnSpc>
              <a:buFont typeface="Arial" pitchFamily="34" charset="0"/>
              <a:buChar char="─"/>
              <a:defRPr sz="1800" b="0"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lvl2pPr>
            <a:lvl3pPr marL="643255" indent="-128905">
              <a:buFont typeface="Arial Unicode MS" pitchFamily="34" charset="-122"/>
              <a:buChar char="‣"/>
              <a:defRPr sz="1600"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lvl3pPr>
            <a:lvl4pPr>
              <a:defRPr sz="1200"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lvl4pPr>
            <a:lvl5pPr>
              <a:defRPr sz="1200"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lvl5pPr>
          </a:lstStyle>
          <a:p>
            <a:pPr lvl="0"/>
            <a:r>
              <a:rPr lang="zh-CN" altLang="en-US" dirty="0" smtClean="0"/>
              <a:t> 编辑</a:t>
            </a:r>
            <a:r>
              <a:rPr lang="zh-CN" altLang="en-US" dirty="0"/>
              <a:t>母版文本样式</a:t>
            </a:r>
          </a:p>
          <a:p>
            <a:pPr lvl="1"/>
            <a:r>
              <a:rPr lang="zh-CN" altLang="en-US" dirty="0" smtClean="0"/>
              <a:t> 第二</a:t>
            </a:r>
            <a:r>
              <a:rPr lang="zh-CN" altLang="en-US" dirty="0"/>
              <a:t>级</a:t>
            </a:r>
          </a:p>
          <a:p>
            <a:pPr lvl="2"/>
            <a:r>
              <a:rPr lang="zh-CN" altLang="en-US" dirty="0" smtClean="0"/>
              <a:t> 第三</a:t>
            </a:r>
            <a:r>
              <a:rPr lang="zh-CN" altLang="en-US" dirty="0"/>
              <a:t>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2019/10/4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82391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412776"/>
            <a:ext cx="3868340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2348882"/>
            <a:ext cx="3868340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1" y="1412776"/>
            <a:ext cx="3887391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1" y="2348882"/>
            <a:ext cx="3887391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2019/10/4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2019/10/4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2019/10/4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2019/10/4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208349" y="128847"/>
            <a:ext cx="8307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819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49" y="763928"/>
            <a:ext cx="8291809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  <a:t>2019/10/4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952750" y="647210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36609"/>
            <a:ext cx="6690167" cy="0"/>
          </a:xfrm>
          <a:prstGeom prst="line">
            <a:avLst/>
          </a:prstGeom>
          <a:ln w="381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42" name="直接连接符 41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23"/>
          <p:cNvGrpSpPr/>
          <p:nvPr userDrawn="1"/>
        </p:nvGrpSpPr>
        <p:grpSpPr bwMode="auto">
          <a:xfrm rot="5400000">
            <a:off x="6251446" y="316704"/>
            <a:ext cx="88906" cy="639763"/>
            <a:chOff x="871911" y="5177756"/>
            <a:chExt cx="8272089" cy="640348"/>
          </a:xfrm>
        </p:grpSpPr>
        <p:cxnSp>
          <p:nvCxnSpPr>
            <p:cNvPr id="56" name="直接连接符 55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 userDrawn="1"/>
        </p:nvSpPr>
        <p:spPr>
          <a:xfrm>
            <a:off x="7443134" y="6364716"/>
            <a:ext cx="1517012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MMC Lab.</a:t>
            </a:r>
            <a:endParaRPr lang="zh-CN" altLang="en-US" sz="160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1" name="Picture 2" descr="https://gss3.bdstatic.com/-Po3dSag_xI4khGkpoWK1HF6hhy/baike/c0%3Dbaike80%2C5%2C5%2C80%2C26/sign=57d0ceb7aacc7cd9ee203c8b58684a5a/d50735fae6cd7b89652eefd9062442a7d9330e2e.jp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834" y="6487211"/>
            <a:ext cx="278645" cy="27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140" y="6572090"/>
            <a:ext cx="832609" cy="1325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7381549" y="6479308"/>
            <a:ext cx="314009" cy="299056"/>
          </a:xfrm>
          <a:prstGeom prst="rect">
            <a:avLst/>
          </a:prstGeom>
        </p:spPr>
      </p:pic>
      <p:pic>
        <p:nvPicPr>
          <p:cNvPr id="37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668" y="6562471"/>
            <a:ext cx="910657" cy="15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675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5pPr>
      <a:lvl6pPr marL="3429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6pPr>
      <a:lvl7pPr marL="685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7pPr>
      <a:lvl8pPr marL="10287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8pPr>
      <a:lvl9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9pPr>
    </p:titleStyle>
    <p:bodyStyle>
      <a:lvl1pPr marL="128905" indent="-128905" algn="l" defTabSz="514350" rtl="0" eaLnBrk="1" fontAlgn="base" hangingPunct="1">
        <a:lnSpc>
          <a:spcPct val="90000"/>
        </a:lnSpc>
        <a:spcBef>
          <a:spcPts val="56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marL="386080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marL="643255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marL="900430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marL="1157605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141478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7" y="1122363"/>
            <a:ext cx="7632848" cy="1637462"/>
          </a:xfrm>
        </p:spPr>
        <p:txBody>
          <a:bodyPr/>
          <a:lstStyle/>
          <a:p>
            <a:r>
              <a:rPr lang="en-US" altLang="zh-CN" dirty="0" smtClean="0"/>
              <a:t>JVET-P0136: </a:t>
            </a:r>
            <a:r>
              <a:rPr lang="en-CA" altLang="zh-CN" dirty="0" smtClean="0"/>
              <a:t>MIP </a:t>
            </a:r>
            <a:r>
              <a:rPr lang="en-US" altLang="zh-CN" dirty="0"/>
              <a:t>modifications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1004" y="4079875"/>
            <a:ext cx="6928512" cy="1655762"/>
          </a:xfrm>
        </p:spPr>
        <p:txBody>
          <a:bodyPr/>
          <a:lstStyle/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Junyan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Huo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 Haixin 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Wang, Yu Sun, </a:t>
            </a:r>
            <a:r>
              <a:rPr lang="en-US" altLang="zh-CN" dirty="0" err="1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Yanzhuo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Ma,</a:t>
            </a:r>
          </a:p>
          <a:p>
            <a:r>
              <a:rPr lang="en-US" altLang="zh-CN" dirty="0" err="1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Shuai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Wan, </a:t>
            </a:r>
            <a:r>
              <a:rPr lang="en-US" altLang="zh-CN" dirty="0" err="1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Fuzheng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Yang,</a:t>
            </a:r>
          </a:p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Yuanfang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Yu, Yang Liu, </a:t>
            </a:r>
          </a:p>
          <a:p>
            <a:endParaRPr lang="en-US" altLang="zh-CN" dirty="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October.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2019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07088" y="3259723"/>
            <a:ext cx="192982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/>
              <a:t>MIP simplification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1691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MIP simplification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224705" y="775492"/>
            <a:ext cx="81159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dirty="0" err="1" smtClean="0"/>
              <a:t>sW</a:t>
            </a:r>
            <a:r>
              <a:rPr lang="en-US" altLang="zh-CN" sz="1800" dirty="0" smtClean="0"/>
              <a:t>, </a:t>
            </a:r>
            <a:r>
              <a:rPr lang="en-US" altLang="zh-CN" sz="1800" dirty="0" err="1" smtClean="0"/>
              <a:t>fO</a:t>
            </a:r>
            <a:r>
              <a:rPr lang="en-US" altLang="zh-CN" sz="1800" dirty="0" smtClean="0"/>
              <a:t>, and </a:t>
            </a:r>
            <a:r>
              <a:rPr lang="en-US" altLang="zh-CN" sz="1800" dirty="0" err="1" smtClean="0"/>
              <a:t>mWeight</a:t>
            </a:r>
            <a:r>
              <a:rPr lang="en-US" altLang="zh-CN" sz="1800" dirty="0" smtClean="0"/>
              <a:t> are changed correspondingly </a:t>
            </a:r>
            <a:endParaRPr lang="zh-CN" altLang="en-US" sz="1800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525" y="3584279"/>
            <a:ext cx="8699622" cy="2484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下箭头 5"/>
          <p:cNvSpPr/>
          <p:nvPr/>
        </p:nvSpPr>
        <p:spPr>
          <a:xfrm>
            <a:off x="4291352" y="3167349"/>
            <a:ext cx="272561" cy="53165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806" y="960158"/>
            <a:ext cx="8785059" cy="2511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143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MIP simplification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224705" y="775492"/>
            <a:ext cx="81159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dirty="0"/>
              <a:t>In proposed 1, </a:t>
            </a:r>
            <a:r>
              <a:rPr lang="en-US" altLang="zh-CN" sz="1800" dirty="0" err="1"/>
              <a:t>sW</a:t>
            </a:r>
            <a:r>
              <a:rPr lang="en-US" altLang="zh-CN" sz="1800" dirty="0" smtClean="0"/>
              <a:t>, </a:t>
            </a:r>
            <a:r>
              <a:rPr lang="en-US" altLang="zh-CN" sz="1800" dirty="0" err="1" smtClean="0"/>
              <a:t>fO</a:t>
            </a:r>
            <a:r>
              <a:rPr lang="en-US" altLang="zh-CN" sz="1800" dirty="0" smtClean="0"/>
              <a:t>, and </a:t>
            </a:r>
            <a:r>
              <a:rPr lang="en-US" altLang="zh-CN" sz="1800" dirty="0" err="1" smtClean="0"/>
              <a:t>mWeight</a:t>
            </a:r>
            <a:r>
              <a:rPr lang="en-US" altLang="zh-CN" sz="1800" dirty="0" smtClean="0"/>
              <a:t> are changed correspondingly </a:t>
            </a:r>
            <a:endParaRPr lang="zh-CN" altLang="en-US" sz="1800" dirty="0"/>
          </a:p>
        </p:txBody>
      </p:sp>
      <p:sp>
        <p:nvSpPr>
          <p:cNvPr id="8" name="矩形 7"/>
          <p:cNvSpPr/>
          <p:nvPr/>
        </p:nvSpPr>
        <p:spPr>
          <a:xfrm>
            <a:off x="426720" y="5526593"/>
            <a:ext cx="82818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dirty="0" smtClean="0"/>
              <a:t>The matrix values </a:t>
            </a:r>
            <a:r>
              <a:rPr lang="en-US" altLang="zh-CN" sz="1800" b="1" dirty="0" smtClean="0">
                <a:solidFill>
                  <a:schemeClr val="accent1">
                    <a:lumMod val="75000"/>
                  </a:schemeClr>
                </a:solidFill>
              </a:rPr>
              <a:t>are identical with </a:t>
            </a:r>
            <a:r>
              <a:rPr lang="en-US" altLang="zh-CN" sz="1800" dirty="0" smtClean="0"/>
              <a:t>the matrix values in VVC CD</a:t>
            </a:r>
          </a:p>
        </p:txBody>
      </p:sp>
      <p:sp>
        <p:nvSpPr>
          <p:cNvPr id="9" name="下箭头 8"/>
          <p:cNvSpPr/>
          <p:nvPr/>
        </p:nvSpPr>
        <p:spPr>
          <a:xfrm>
            <a:off x="4291352" y="3167349"/>
            <a:ext cx="272561" cy="53165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19" y="1114664"/>
            <a:ext cx="8281851" cy="236771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945" y="3513664"/>
            <a:ext cx="8285625" cy="2368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426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MIP in VVC</a:t>
            </a:r>
            <a:endParaRPr lang="zh-CN" altLang="en-US" b="1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31852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87527" y="1076118"/>
            <a:ext cx="3552727" cy="736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540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zh-CN" b="1" dirty="0" smtClean="0">
                <a:latin typeface="Times New Roman" panose="02020603050405020304" pitchFamily="18" charset="0"/>
              </a:rPr>
              <a:t>MipSizeId</a:t>
            </a:r>
            <a:r>
              <a:rPr lang="en-US" altLang="zh-CN" b="1" dirty="0" smtClean="0">
                <a:latin typeface="Times New Roman" panose="02020603050405020304" pitchFamily="18" charset="0"/>
              </a:rPr>
              <a:t>=2 case:  </a:t>
            </a:r>
            <a:endParaRPr lang="en-US" altLang="zh-CN" sz="2000" b="1" dirty="0" smtClean="0">
              <a:latin typeface="Times New Roman" panose="02020603050405020304" pitchFamily="18" charset="0"/>
            </a:endParaRPr>
          </a:p>
          <a:p>
            <a:pPr lvl="0" algn="just" fontAlgn="auto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540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zh-CN" dirty="0" smtClean="0">
                <a:latin typeface="Times New Roman" panose="02020603050405020304" pitchFamily="18" charset="0"/>
              </a:rPr>
              <a:t>p[i] = pTemp[i + 1] − pTemp[0] 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矩形 12"/>
              <p:cNvSpPr/>
              <p:nvPr/>
            </p:nvSpPr>
            <p:spPr>
              <a:xfrm>
                <a:off x="536063" y="3624192"/>
                <a:ext cx="8455654" cy="765659"/>
              </a:xfrm>
              <a:prstGeom prst="rect">
                <a:avLst/>
              </a:prstGeom>
              <a:ln w="15875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en-CA" altLang="zh-CN" sz="1800" dirty="0" smtClean="0">
                    <a:latin typeface="Times New Roman" panose="02020603050405020304" pitchFamily="18" charset="0"/>
                  </a:rPr>
                  <a:t>predMip[ x ][ y ] </a:t>
                </a:r>
                <a:r>
                  <a:rPr lang="en-CA" altLang="zh-CN" sz="1800" dirty="0">
                    <a:latin typeface="Times New Roman" panose="02020603050405020304" pitchFamily="18" charset="0"/>
                  </a:rPr>
                  <a:t>= ( ( (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zh-CN" altLang="zh-CN" sz="1800" i="1"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sty m:val="p"/>
                          </m:rPr>
                          <a:rPr lang="en-CA" altLang="zh-CN" sz="2800">
                            <a:latin typeface="Cambria Math" panose="02040503050406030204" pitchFamily="18" charset="0"/>
                          </a:rPr>
                          <m:t>i</m:t>
                        </m:r>
                        <m:r>
                          <a:rPr lang="en-CA" altLang="zh-CN" sz="2800">
                            <a:latin typeface="Cambria Math" panose="02040503050406030204" pitchFamily="18" charset="0"/>
                          </a:rPr>
                          <m:t> = 0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CA" altLang="zh-CN" sz="1800">
                            <a:latin typeface="Cambria Math" panose="02040503050406030204" pitchFamily="18" charset="0"/>
                          </a:rPr>
                          <m:t>inSize</m:t>
                        </m:r>
                        <m:r>
                          <a:rPr lang="en-CA" altLang="zh-CN" sz="1800" i="1">
                            <a:latin typeface="Cambria Math" panose="02040503050406030204" pitchFamily="18" charset="0"/>
                          </a:rPr>
                          <m:t> − </m:t>
                        </m:r>
                        <m:r>
                          <a:rPr lang="en-CA" altLang="zh-CN" sz="180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  <m:e>
                        <m:r>
                          <a:rPr lang="en-CA" altLang="zh-CN" sz="1800" b="1" i="1">
                            <a:latin typeface="Cambria Math" panose="02040503050406030204" pitchFamily="18" charset="0"/>
                          </a:rPr>
                          <m:t>𝐦𝐖𝐞𝐢𝐠𝐡𝐭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zh-CN" altLang="zh-CN" sz="1800" i="1"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zh-CN" sz="18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zh-CN" sz="1800">
                                <a:latin typeface="Cambria Math" panose="02040503050406030204" pitchFamily="18" charset="0"/>
                              </a:rPr>
                              <m:t>i</m:t>
                            </m:r>
                            <m:r>
                              <a:rPr lang="en-CA" altLang="zh-CN" sz="18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</m:d>
                        <m:r>
                          <a:rPr lang="en-US" altLang="zh-CN" sz="1800" b="0" i="0" smtClean="0">
                            <a:latin typeface="Cambria Math"/>
                          </a:rPr>
                          <m:t>[</m:t>
                        </m:r>
                        <m:r>
                          <m:rPr>
                            <m:sty m:val="p"/>
                          </m:rPr>
                          <a:rPr lang="en-US" altLang="zh-CN" sz="1800" b="0" i="0" smtClean="0">
                            <a:latin typeface="Cambria Math"/>
                          </a:rPr>
                          <m:t>x</m:t>
                        </m:r>
                        <m:r>
                          <a:rPr lang="en-US" altLang="zh-CN" sz="1800" b="0" i="0" smtClean="0">
                            <a:latin typeface="Cambria Math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US" altLang="zh-CN" sz="1800" b="0" i="0" smtClean="0">
                            <a:latin typeface="Cambria Math"/>
                          </a:rPr>
                          <m:t>y</m:t>
                        </m:r>
                        <m:r>
                          <a:rPr lang="en-US" altLang="zh-CN" sz="1800" b="1" i="0" smtClean="0">
                            <a:latin typeface="Cambria Math"/>
                          </a:rPr>
                          <m:t>]</m:t>
                        </m:r>
                        <m:r>
                          <m:rPr>
                            <m:sty m:val="p"/>
                          </m:rPr>
                          <a:rPr lang="en-CA" altLang="zh-CN" sz="18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p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zh-CN" altLang="zh-CN" sz="1800" i="1">
                                <a:solidFill>
                                  <a:schemeClr val="tx1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zh-CN" sz="1800" b="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zh-CN" sz="1800" b="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i</m:t>
                            </m:r>
                            <m:r>
                              <a:rPr lang="en-CA" altLang="zh-CN" sz="1800" b="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</m:d>
                      </m:e>
                    </m:nary>
                  </m:oMath>
                </a14:m>
                <a:r>
                  <a:rPr lang="en-CA" altLang="zh-CN" sz="1800" dirty="0">
                    <a:latin typeface="Times New Roman" panose="02020603050405020304" pitchFamily="18" charset="0"/>
                  </a:rPr>
                  <a:t> ) </a:t>
                </a:r>
                <a:r>
                  <a:rPr lang="en-CA" altLang="zh-CN" sz="1800" dirty="0" smtClean="0">
                    <a:latin typeface="Times New Roman" panose="02020603050405020304" pitchFamily="18" charset="0"/>
                  </a:rPr>
                  <a:t>+oW </a:t>
                </a:r>
                <a:r>
                  <a:rPr lang="en-CA" altLang="zh-CN" sz="1800" dirty="0">
                    <a:latin typeface="Times New Roman" panose="02020603050405020304" pitchFamily="18" charset="0"/>
                  </a:rPr>
                  <a:t>) &gt;&gt;</a:t>
                </a:r>
                <a:r>
                  <a:rPr lang="en-CA" altLang="zh-CN" sz="1800" dirty="0">
                    <a:solidFill>
                      <a:schemeClr val="accent2">
                        <a:lumMod val="75000"/>
                      </a:schemeClr>
                    </a:solidFill>
                    <a:latin typeface="Times New Roman" panose="02020603050405020304" pitchFamily="18" charset="0"/>
                  </a:rPr>
                  <a:t> </a:t>
                </a:r>
                <a:r>
                  <a:rPr lang="en-CA" altLang="zh-CN" sz="1800" b="1" dirty="0">
                    <a:latin typeface="Times New Roman" panose="02020603050405020304" pitchFamily="18" charset="0"/>
                  </a:rPr>
                  <a:t>sW</a:t>
                </a:r>
                <a:r>
                  <a:rPr lang="en-CA" altLang="zh-CN" sz="1800" dirty="0">
                    <a:solidFill>
                      <a:schemeClr val="accent2">
                        <a:lumMod val="75000"/>
                      </a:schemeClr>
                    </a:solidFill>
                    <a:latin typeface="Times New Roman" panose="02020603050405020304" pitchFamily="18" charset="0"/>
                  </a:rPr>
                  <a:t> </a:t>
                </a:r>
                <a:r>
                  <a:rPr lang="en-CA" altLang="zh-CN" sz="1800" dirty="0">
                    <a:latin typeface="Times New Roman" panose="02020603050405020304" pitchFamily="18" charset="0"/>
                  </a:rPr>
                  <a:t>) + pTemp[ 0 ] </a:t>
                </a:r>
                <a:endParaRPr lang="en-CA" altLang="zh-CN" sz="1800" dirty="0" smtClean="0">
                  <a:latin typeface="Times New Roman" panose="02020603050405020304" pitchFamily="18" charset="0"/>
                </a:endParaRPr>
              </a:p>
              <a:p>
                <a:r>
                  <a:rPr lang="en-CA" altLang="zh-CN" sz="1800" dirty="0" smtClean="0">
                    <a:latin typeface="Times New Roman" panose="02020603050405020304" pitchFamily="18" charset="0"/>
                  </a:rPr>
                  <a:t>oW </a:t>
                </a:r>
                <a:r>
                  <a:rPr lang="en-CA" altLang="zh-CN" sz="1800" dirty="0">
                    <a:latin typeface="Times New Roman" panose="02020603050405020304" pitchFamily="18" charset="0"/>
                  </a:rPr>
                  <a:t>= ( 1 &lt;&lt; ( sW − 1 ) ) − </a:t>
                </a:r>
                <a:r>
                  <a:rPr lang="en-CA" altLang="zh-CN" sz="1800" b="1" dirty="0">
                    <a:latin typeface="Times New Roman" panose="02020603050405020304" pitchFamily="18" charset="0"/>
                  </a:rPr>
                  <a:t>fO</a:t>
                </a:r>
                <a:r>
                  <a:rPr lang="en-CA" altLang="zh-CN" sz="1800" dirty="0">
                    <a:latin typeface="Times New Roman" panose="02020603050405020304" pitchFamily="18" charset="0"/>
                  </a:rPr>
                  <a:t> * (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zh-CN" altLang="zh-CN" sz="1800" i="1">
                            <a:latin typeface="Cambria Math"/>
                          </a:rPr>
                        </m:ctrlPr>
                      </m:naryPr>
                      <m:sub>
                        <m:r>
                          <m:rPr>
                            <m:sty m:val="p"/>
                          </m:rPr>
                          <a:rPr lang="en-CA" altLang="zh-CN" sz="1800">
                            <a:latin typeface="Cambria Math"/>
                          </a:rPr>
                          <m:t>i</m:t>
                        </m:r>
                        <m:r>
                          <a:rPr lang="en-CA" altLang="zh-CN" sz="1800">
                            <a:latin typeface="Cambria Math"/>
                          </a:rPr>
                          <m:t> = 0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CA" altLang="zh-CN" sz="1800">
                            <a:latin typeface="Cambria Math"/>
                          </a:rPr>
                          <m:t>inSize</m:t>
                        </m:r>
                        <m:r>
                          <a:rPr lang="en-CA" altLang="zh-CN" sz="1800">
                            <a:latin typeface="Cambria Math"/>
                          </a:rPr>
                          <m:t> − 1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en-CA" altLang="zh-CN" sz="1800">
                            <a:latin typeface="Cambria Math"/>
                          </a:rPr>
                          <m:t>p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zh-CN" altLang="zh-CN" sz="1800" i="1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lang="en-CA" altLang="zh-CN" sz="1800">
                                <a:latin typeface="Cambria Math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zh-CN" sz="1800">
                                <a:latin typeface="Cambria Math"/>
                              </a:rPr>
                              <m:t>i</m:t>
                            </m:r>
                            <m:r>
                              <a:rPr lang="en-CA" altLang="zh-CN" sz="1800">
                                <a:latin typeface="Cambria Math"/>
                              </a:rPr>
                              <m:t> </m:t>
                            </m:r>
                          </m:e>
                        </m:d>
                      </m:e>
                    </m:nary>
                  </m:oMath>
                </a14:m>
                <a:r>
                  <a:rPr lang="en-CA" altLang="zh-CN" sz="1800" dirty="0">
                    <a:latin typeface="Times New Roman" panose="02020603050405020304" pitchFamily="18" charset="0"/>
                  </a:rPr>
                  <a:t>)</a:t>
                </a:r>
                <a:endParaRPr lang="zh-CN" altLang="en-US" sz="1800" dirty="0">
                  <a:latin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063" y="3624192"/>
                <a:ext cx="8455654" cy="765659"/>
              </a:xfrm>
              <a:prstGeom prst="rect">
                <a:avLst/>
              </a:prstGeom>
              <a:blipFill rotWithShape="1">
                <a:blip r:embed="rId2"/>
                <a:stretch>
                  <a:fillRect l="-576" t="-51563" r="-863" b="-86719"/>
                </a:stretch>
              </a:blipFill>
              <a:ln w="15875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内容占位符 2"/>
          <p:cNvSpPr txBox="1">
            <a:spLocks/>
          </p:cNvSpPr>
          <p:nvPr/>
        </p:nvSpPr>
        <p:spPr bwMode="auto">
          <a:xfrm>
            <a:off x="3184304" y="5169988"/>
            <a:ext cx="5495952" cy="1063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128905" indent="-128905" algn="l" defTabSz="514350" rtl="0" eaLnBrk="1" fontAlgn="base" hangingPunct="1">
              <a:lnSpc>
                <a:spcPct val="125000"/>
              </a:lnSpc>
              <a:spcBef>
                <a:spcPts val="5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1" kern="120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lvl1pPr>
            <a:lvl2pPr marL="386080" indent="-128905" algn="l" defTabSz="514350" rtl="0" eaLnBrk="1" fontAlgn="base" hangingPunct="1">
              <a:lnSpc>
                <a:spcPct val="100000"/>
              </a:lnSpc>
              <a:spcBef>
                <a:spcPts val="280"/>
              </a:spcBef>
              <a:spcAft>
                <a:spcPct val="0"/>
              </a:spcAft>
              <a:buFont typeface="Arial" pitchFamily="34" charset="0"/>
              <a:buChar char="─"/>
              <a:defRPr sz="1800" b="0" kern="120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lvl2pPr>
            <a:lvl3pPr marL="64325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 Unicode MS" pitchFamily="34" charset="-122"/>
              <a:buChar char="‣"/>
              <a:defRPr sz="1600" kern="120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lvl3pPr>
            <a:lvl4pPr marL="90043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lvl4pPr>
            <a:lvl5pPr marL="115760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lvl5pPr>
            <a:lvl6pPr marL="141478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95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913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630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1800" b="0" dirty="0" err="1" smtClean="0"/>
              <a:t>sW</a:t>
            </a:r>
            <a:r>
              <a:rPr lang="en-US" altLang="zh-CN" sz="1800" b="0" dirty="0" smtClean="0"/>
              <a:t> (weight shift), </a:t>
            </a:r>
            <a:r>
              <a:rPr lang="en-US" altLang="zh-CN" sz="1800" b="0" dirty="0" err="1" smtClean="0"/>
              <a:t>fO</a:t>
            </a:r>
            <a:r>
              <a:rPr lang="en-US" altLang="zh-CN" sz="1800" b="0" dirty="0" smtClean="0"/>
              <a:t> (offset factor) and </a:t>
            </a:r>
            <a:r>
              <a:rPr lang="en-US" altLang="zh-CN" sz="1800" b="0" dirty="0" err="1" smtClean="0"/>
              <a:t>mWeight</a:t>
            </a:r>
            <a:r>
              <a:rPr lang="en-US" altLang="zh-CN" sz="1800" b="0" dirty="0" smtClean="0"/>
              <a:t> are to derive matrix weight w[.]</a:t>
            </a:r>
          </a:p>
          <a:p>
            <a:pPr>
              <a:lnSpc>
                <a:spcPct val="100000"/>
              </a:lnSpc>
            </a:pPr>
            <a:r>
              <a:rPr lang="en-CA" altLang="zh-CN" sz="1800" b="0" dirty="0"/>
              <a:t>fO is the absolute value of the smallest one in w</a:t>
            </a:r>
            <a:r>
              <a:rPr lang="en-CA" altLang="zh-CN" sz="1800" b="0" dirty="0" smtClean="0"/>
              <a:t>[.] to ensure </a:t>
            </a:r>
            <a:r>
              <a:rPr lang="en-CA" altLang="zh-CN" sz="1800" b="0" dirty="0" err="1" smtClean="0"/>
              <a:t>mWeight</a:t>
            </a:r>
            <a:r>
              <a:rPr lang="en-CA" altLang="zh-CN" sz="1800" b="0" dirty="0" smtClean="0"/>
              <a:t> be non-negative</a:t>
            </a:r>
            <a:endParaRPr lang="en-CA" altLang="zh-CN" sz="1800" b="0" dirty="0"/>
          </a:p>
          <a:p>
            <a:pPr>
              <a:lnSpc>
                <a:spcPct val="150000"/>
              </a:lnSpc>
            </a:pPr>
            <a:endParaRPr lang="en-US" altLang="zh-CN" sz="1800" dirty="0" smtClean="0"/>
          </a:p>
          <a:p>
            <a:pPr>
              <a:lnSpc>
                <a:spcPct val="150000"/>
              </a:lnSpc>
            </a:pPr>
            <a:endParaRPr lang="en-CA" altLang="zh-CN" sz="1800" dirty="0"/>
          </a:p>
        </p:txBody>
      </p:sp>
      <p:sp>
        <p:nvSpPr>
          <p:cNvPr id="15" name="内容占位符 2"/>
          <p:cNvSpPr txBox="1">
            <a:spLocks/>
          </p:cNvSpPr>
          <p:nvPr/>
        </p:nvSpPr>
        <p:spPr bwMode="auto">
          <a:xfrm>
            <a:off x="179335" y="543374"/>
            <a:ext cx="6321542" cy="612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128905" indent="-128905" algn="l" defTabSz="514350" rtl="0" eaLnBrk="1" fontAlgn="base" hangingPunct="1">
              <a:lnSpc>
                <a:spcPct val="125000"/>
              </a:lnSpc>
              <a:spcBef>
                <a:spcPts val="5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1" kern="120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lvl1pPr>
            <a:lvl2pPr marL="386080" indent="-128905" algn="l" defTabSz="514350" rtl="0" eaLnBrk="1" fontAlgn="base" hangingPunct="1">
              <a:lnSpc>
                <a:spcPct val="100000"/>
              </a:lnSpc>
              <a:spcBef>
                <a:spcPts val="280"/>
              </a:spcBef>
              <a:spcAft>
                <a:spcPct val="0"/>
              </a:spcAft>
              <a:buFont typeface="Arial" pitchFamily="34" charset="0"/>
              <a:buChar char="─"/>
              <a:defRPr sz="1800" b="0" kern="120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lvl2pPr>
            <a:lvl3pPr marL="64325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 Unicode MS" pitchFamily="34" charset="-122"/>
              <a:buChar char="‣"/>
              <a:defRPr sz="1600" kern="120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lvl3pPr>
            <a:lvl4pPr marL="90043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lvl4pPr>
            <a:lvl5pPr marL="115760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lvl5pPr>
            <a:lvl6pPr marL="141478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95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913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630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800" dirty="0" smtClean="0"/>
              <a:t>The </a:t>
            </a:r>
            <a:r>
              <a:rPr lang="en-CA" altLang="zh-CN" sz="1800" dirty="0" smtClean="0"/>
              <a:t>input </a:t>
            </a:r>
            <a:r>
              <a:rPr lang="en-CA" altLang="zh-CN" sz="1800" dirty="0"/>
              <a:t>values p[ </a:t>
            </a:r>
            <a:r>
              <a:rPr lang="en-US" altLang="zh-CN" sz="1800" dirty="0"/>
              <a:t>i</a:t>
            </a:r>
            <a:r>
              <a:rPr lang="en-CA" altLang="zh-CN" sz="1800" dirty="0"/>
              <a:t> ]</a:t>
            </a: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607" y="1077202"/>
            <a:ext cx="1962089" cy="1962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矩形 16"/>
          <p:cNvSpPr/>
          <p:nvPr/>
        </p:nvSpPr>
        <p:spPr>
          <a:xfrm>
            <a:off x="2961400" y="1891988"/>
            <a:ext cx="5628556" cy="1043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540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zh-CN" b="1" dirty="0" smtClean="0">
                <a:latin typeface="Times New Roman" panose="02020603050405020304" pitchFamily="18" charset="0"/>
              </a:rPr>
              <a:t>MipSizeId=0,1case:</a:t>
            </a:r>
          </a:p>
          <a:p>
            <a:pPr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540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zh-CN" dirty="0" smtClean="0">
                <a:latin typeface="Times New Roman" panose="02020603050405020304" pitchFamily="18" charset="0"/>
              </a:rPr>
              <a:t>p[0] </a:t>
            </a:r>
            <a:r>
              <a:rPr lang="en-CA" altLang="zh-CN" dirty="0">
                <a:latin typeface="Times New Roman" panose="02020603050405020304" pitchFamily="18" charset="0"/>
              </a:rPr>
              <a:t>=  </a:t>
            </a:r>
            <a:r>
              <a:rPr lang="en-CA" altLang="zh-CN" dirty="0" smtClean="0">
                <a:latin typeface="Times New Roman" panose="02020603050405020304" pitchFamily="18" charset="0"/>
              </a:rPr>
              <a:t>pTemp[0] </a:t>
            </a:r>
            <a:r>
              <a:rPr lang="en-CA" altLang="zh-CN" dirty="0">
                <a:latin typeface="Times New Roman" panose="02020603050405020304" pitchFamily="18" charset="0"/>
              </a:rPr>
              <a:t>− ( 1 &lt;&lt; ( BitDepthY − 1 ) ) </a:t>
            </a:r>
            <a:r>
              <a:rPr lang="en-CA" altLang="zh-CN" dirty="0" smtClean="0">
                <a:latin typeface="Times New Roman" panose="02020603050405020304" pitchFamily="18" charset="0"/>
              </a:rPr>
              <a:t>	</a:t>
            </a:r>
            <a:r>
              <a:rPr lang="en-CA" altLang="zh-CN" dirty="0">
                <a:latin typeface="Times New Roman" panose="02020603050405020304" pitchFamily="18" charset="0"/>
              </a:rPr>
              <a:t/>
            </a:r>
            <a:br>
              <a:rPr lang="en-CA" altLang="zh-CN" dirty="0">
                <a:latin typeface="Times New Roman" panose="02020603050405020304" pitchFamily="18" charset="0"/>
              </a:rPr>
            </a:br>
            <a:r>
              <a:rPr lang="en-CA" altLang="zh-CN" dirty="0" smtClean="0">
                <a:latin typeface="Times New Roman" panose="02020603050405020304" pitchFamily="18" charset="0"/>
              </a:rPr>
              <a:t>p[i ] </a:t>
            </a:r>
            <a:r>
              <a:rPr lang="en-CA" altLang="zh-CN" dirty="0">
                <a:latin typeface="Times New Roman" panose="02020603050405020304" pitchFamily="18" charset="0"/>
              </a:rPr>
              <a:t>=  </a:t>
            </a:r>
            <a:r>
              <a:rPr lang="en-CA" altLang="zh-CN" dirty="0" smtClean="0">
                <a:latin typeface="Times New Roman" panose="02020603050405020304" pitchFamily="18" charset="0"/>
              </a:rPr>
              <a:t>pTemp[i]</a:t>
            </a:r>
            <a:r>
              <a:rPr lang="en-CA" altLang="zh-CN" dirty="0">
                <a:latin typeface="Times New Roman" panose="02020603050405020304" pitchFamily="18" charset="0"/>
              </a:rPr>
              <a:t> </a:t>
            </a:r>
            <a:r>
              <a:rPr lang="en-CA" altLang="zh-CN" dirty="0" smtClean="0">
                <a:latin typeface="Times New Roman" panose="02020603050405020304" pitchFamily="18" charset="0"/>
              </a:rPr>
              <a:t>−</a:t>
            </a:r>
            <a:r>
              <a:rPr lang="en-CA" altLang="zh-CN" dirty="0">
                <a:latin typeface="Times New Roman" panose="02020603050405020304" pitchFamily="18" charset="0"/>
              </a:rPr>
              <a:t> </a:t>
            </a:r>
            <a:r>
              <a:rPr lang="en-CA" altLang="zh-CN" dirty="0" smtClean="0">
                <a:latin typeface="Times New Roman" panose="02020603050405020304" pitchFamily="18" charset="0"/>
              </a:rPr>
              <a:t> pTemp[0]    </a:t>
            </a:r>
            <a:r>
              <a:rPr lang="en-CA" altLang="zh-CN" dirty="0">
                <a:latin typeface="Times New Roman" panose="02020603050405020304" pitchFamily="18" charset="0"/>
              </a:rPr>
              <a:t>for </a:t>
            </a:r>
            <a:r>
              <a:rPr lang="en-CA" altLang="zh-CN" dirty="0" smtClean="0">
                <a:latin typeface="Times New Roman" panose="02020603050405020304" pitchFamily="18" charset="0"/>
              </a:rPr>
              <a:t>i</a:t>
            </a:r>
            <a:r>
              <a:rPr lang="en-CA" altLang="zh-CN" dirty="0">
                <a:latin typeface="Times New Roman" panose="02020603050405020304" pitchFamily="18" charset="0"/>
              </a:rPr>
              <a:t> = 1.. inSize − 1</a:t>
            </a:r>
            <a:endParaRPr lang="zh-CN" altLang="en-US" dirty="0"/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71" y="4451150"/>
            <a:ext cx="4692650" cy="229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内容占位符 2"/>
          <p:cNvSpPr txBox="1">
            <a:spLocks/>
          </p:cNvSpPr>
          <p:nvPr/>
        </p:nvSpPr>
        <p:spPr bwMode="auto">
          <a:xfrm>
            <a:off x="100613" y="3125198"/>
            <a:ext cx="6321542" cy="612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128905" indent="-128905" algn="l" defTabSz="514350" rtl="0" eaLnBrk="1" fontAlgn="base" hangingPunct="1">
              <a:lnSpc>
                <a:spcPct val="125000"/>
              </a:lnSpc>
              <a:spcBef>
                <a:spcPts val="5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1" kern="120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lvl1pPr>
            <a:lvl2pPr marL="386080" indent="-128905" algn="l" defTabSz="514350" rtl="0" eaLnBrk="1" fontAlgn="base" hangingPunct="1">
              <a:lnSpc>
                <a:spcPct val="100000"/>
              </a:lnSpc>
              <a:spcBef>
                <a:spcPts val="280"/>
              </a:spcBef>
              <a:spcAft>
                <a:spcPct val="0"/>
              </a:spcAft>
              <a:buFont typeface="Arial" pitchFamily="34" charset="0"/>
              <a:buChar char="─"/>
              <a:defRPr sz="1800" b="0" kern="120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lvl2pPr>
            <a:lvl3pPr marL="64325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 Unicode MS" pitchFamily="34" charset="-122"/>
              <a:buChar char="‣"/>
              <a:defRPr sz="1600" kern="120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lvl3pPr>
            <a:lvl4pPr marL="90043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lvl4pPr>
            <a:lvl5pPr marL="115760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lvl5pPr>
            <a:lvl6pPr marL="141478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95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913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630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800" dirty="0" smtClean="0"/>
              <a:t>MIP prediction</a:t>
            </a:r>
            <a:endParaRPr lang="en-CA" altLang="zh-CN" sz="1800" dirty="0"/>
          </a:p>
        </p:txBody>
      </p:sp>
    </p:spTree>
    <p:extLst>
      <p:ext uri="{BB962C8B-B14F-4D97-AF65-F5344CB8AC3E}">
        <p14:creationId xmlns:p14="http://schemas.microsoft.com/office/powerpoint/2010/main" val="3489898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MIP </a:t>
            </a:r>
            <a:r>
              <a:rPr lang="en-US" altLang="zh-CN" b="1" dirty="0" smtClean="0"/>
              <a:t>simplification: method1</a:t>
            </a:r>
            <a:endParaRPr lang="zh-CN" altLang="en-US" dirty="0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033" y="1730647"/>
            <a:ext cx="469900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5663" y="4440978"/>
            <a:ext cx="4808863" cy="496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392485" y="4485375"/>
            <a:ext cx="811597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dirty="0" smtClean="0"/>
              <a:t>Proposed method:</a:t>
            </a:r>
          </a:p>
          <a:p>
            <a:endParaRPr lang="en-US" altLang="zh-CN" sz="1800" dirty="0" smtClean="0"/>
          </a:p>
          <a:p>
            <a:r>
              <a:rPr lang="en-US" altLang="zh-CN" sz="1800" dirty="0" err="1" smtClean="0"/>
              <a:t>sW</a:t>
            </a:r>
            <a:r>
              <a:rPr lang="en-US" altLang="zh-CN" sz="1800" dirty="0" smtClean="0"/>
              <a:t>, </a:t>
            </a:r>
            <a:r>
              <a:rPr lang="en-US" altLang="zh-CN" sz="1800" dirty="0" err="1" smtClean="0"/>
              <a:t>fO</a:t>
            </a:r>
            <a:r>
              <a:rPr lang="en-US" altLang="zh-CN" sz="1800" dirty="0" smtClean="0"/>
              <a:t>, and </a:t>
            </a:r>
            <a:r>
              <a:rPr lang="en-US" altLang="zh-CN" sz="1800" dirty="0" err="1" smtClean="0"/>
              <a:t>mWeight</a:t>
            </a:r>
            <a:r>
              <a:rPr lang="en-US" altLang="zh-CN" sz="1800" dirty="0" smtClean="0"/>
              <a:t> are changed correspondingly </a:t>
            </a:r>
            <a:endParaRPr lang="zh-CN" altLang="en-US" sz="1800" dirty="0"/>
          </a:p>
        </p:txBody>
      </p:sp>
      <p:sp>
        <p:nvSpPr>
          <p:cNvPr id="10" name="矩形 9"/>
          <p:cNvSpPr/>
          <p:nvPr/>
        </p:nvSpPr>
        <p:spPr>
          <a:xfrm>
            <a:off x="6588435" y="4051108"/>
            <a:ext cx="17108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dirty="0" smtClean="0">
                <a:solidFill>
                  <a:schemeClr val="bg2"/>
                </a:solidFill>
              </a:rPr>
              <a:t>Large </a:t>
            </a:r>
            <a:r>
              <a:rPr lang="en-US" altLang="zh-CN" sz="1800" dirty="0" err="1" smtClean="0">
                <a:solidFill>
                  <a:schemeClr val="bg2"/>
                </a:solidFill>
              </a:rPr>
              <a:t>fO</a:t>
            </a:r>
            <a:r>
              <a:rPr lang="en-US" altLang="zh-CN" sz="1800" dirty="0" smtClean="0">
                <a:solidFill>
                  <a:schemeClr val="bg2"/>
                </a:solidFill>
              </a:rPr>
              <a:t> value </a:t>
            </a:r>
            <a:endParaRPr lang="zh-CN" altLang="en-US" sz="1800" dirty="0">
              <a:solidFill>
                <a:schemeClr val="bg2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20943"/>
            <a:ext cx="4692650" cy="229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3543728"/>
              </p:ext>
            </p:extLst>
          </p:nvPr>
        </p:nvGraphicFramePr>
        <p:xfrm>
          <a:off x="4955992" y="2378461"/>
          <a:ext cx="2407544" cy="1504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37173">
                  <a:extLst>
                    <a:ext uri="{9D8B030D-6E8A-4147-A177-3AD203B41FA5}">
                      <a16:colId xmlns="" xmlns:a16="http://schemas.microsoft.com/office/drawing/2014/main" val="3641925467"/>
                    </a:ext>
                  </a:extLst>
                </a:gridCol>
                <a:gridCol w="573685">
                  <a:extLst>
                    <a:ext uri="{9D8B030D-6E8A-4147-A177-3AD203B41FA5}">
                      <a16:colId xmlns="" xmlns:a16="http://schemas.microsoft.com/office/drawing/2014/main" val="3470885985"/>
                    </a:ext>
                  </a:extLst>
                </a:gridCol>
                <a:gridCol w="696686">
                  <a:extLst>
                    <a:ext uri="{9D8B030D-6E8A-4147-A177-3AD203B41FA5}">
                      <a16:colId xmlns="" xmlns:a16="http://schemas.microsoft.com/office/drawing/2014/main" val="304906767"/>
                    </a:ext>
                  </a:extLst>
                </a:gridCol>
              </a:tblGrid>
              <a:tr h="300920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b="1" dirty="0" smtClean="0">
                          <a:effectLst/>
                        </a:rPr>
                        <a:t>w[0] sign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zh-CN" sz="1600" b="1" dirty="0" err="1" smtClean="0">
                          <a:effectLst/>
                          <a:latin typeface="+mn-lt"/>
                          <a:ea typeface="+mn-ea"/>
                        </a:rPr>
                        <a:t>MipSizeId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15" marR="5715" marT="5715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746123693"/>
                  </a:ext>
                </a:extLst>
              </a:tr>
              <a:tr h="300920">
                <a:tc vMerge="1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1" dirty="0">
                          <a:effectLst/>
                        </a:rPr>
                        <a:t>0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b="1">
                          <a:effectLst/>
                        </a:rPr>
                        <a:t>1</a:t>
                      </a:r>
                      <a:endParaRPr lang="zh-CN" sz="16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3279036062"/>
                  </a:ext>
                </a:extLst>
              </a:tr>
              <a:tr h="3009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zh-CN" sz="1600" b="1" dirty="0" smtClean="0">
                          <a:effectLst/>
                          <a:latin typeface="+mn-lt"/>
                          <a:ea typeface="+mn-ea"/>
                        </a:rPr>
                        <a:t>Positive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zh-CN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16.7%</a:t>
                      </a:r>
                      <a:endParaRPr lang="zh-CN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zh-CN" sz="16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16.3%</a:t>
                      </a:r>
                      <a:endParaRPr lang="zh-CN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2007921007"/>
                  </a:ext>
                </a:extLst>
              </a:tr>
              <a:tr h="3009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zh-CN" sz="1600" b="1" dirty="0" smtClean="0">
                          <a:effectLst/>
                          <a:latin typeface="+mn-lt"/>
                          <a:ea typeface="+mn-ea"/>
                        </a:rPr>
                        <a:t>Negative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zh-CN" sz="16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56.3%</a:t>
                      </a:r>
                      <a:endParaRPr lang="zh-CN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zh-CN" sz="16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55.0%</a:t>
                      </a:r>
                      <a:endParaRPr lang="zh-CN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3917350974"/>
                  </a:ext>
                </a:extLst>
              </a:tr>
              <a:tr h="3009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zh-CN" sz="1600" b="1" dirty="0" smtClean="0">
                          <a:effectLst/>
                          <a:latin typeface="+mn-lt"/>
                          <a:ea typeface="+mn-ea"/>
                        </a:rPr>
                        <a:t>0</a:t>
                      </a:r>
                      <a:endParaRPr lang="zh-CN" sz="16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zh-CN" sz="16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27.1%</a:t>
                      </a:r>
                      <a:endParaRPr lang="zh-CN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zh-CN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28.8%</a:t>
                      </a:r>
                      <a:endParaRPr lang="zh-CN" sz="16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44617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784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MIP simplification: </a:t>
            </a:r>
            <a:r>
              <a:rPr lang="en-US" altLang="zh-CN" b="1" dirty="0" smtClean="0"/>
              <a:t>method1</a:t>
            </a:r>
            <a:endParaRPr lang="zh-CN" altLang="en-US" b="1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28649" y="1016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内容占位符 6">
            <a:extLst>
              <a:ext uri="{FF2B5EF4-FFF2-40B4-BE49-F238E27FC236}">
                <a16:creationId xmlns="" xmlns:a16="http://schemas.microsoft.com/office/drawing/2014/main" id="{5084DF29-74B0-4542-8677-836EA1019449}"/>
              </a:ext>
            </a:extLst>
          </p:cNvPr>
          <p:cNvSpPr txBox="1">
            <a:spLocks/>
          </p:cNvSpPr>
          <p:nvPr/>
        </p:nvSpPr>
        <p:spPr bwMode="auto">
          <a:xfrm>
            <a:off x="357261" y="767962"/>
            <a:ext cx="8429687" cy="1005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128905" indent="-128905" algn="l" defTabSz="514350" rtl="0" eaLnBrk="1" fontAlgn="base" hangingPunct="1">
              <a:lnSpc>
                <a:spcPct val="90000"/>
              </a:lnSpc>
              <a:spcBef>
                <a:spcPts val="5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1pPr>
            <a:lvl2pPr marL="38608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2pPr>
            <a:lvl3pPr marL="64325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3pPr>
            <a:lvl4pPr marL="90043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4pPr>
            <a:lvl5pPr marL="115760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5pPr>
            <a:lvl6pPr marL="141478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95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913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630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dirty="0" err="1" smtClean="0"/>
              <a:t>fO</a:t>
            </a:r>
            <a:r>
              <a:rPr lang="en-US" altLang="zh-CN" dirty="0" smtClean="0"/>
              <a:t> in VVC CD</a:t>
            </a:r>
            <a:endParaRPr lang="en-CA" altLang="zh-CN" dirty="0"/>
          </a:p>
        </p:txBody>
      </p:sp>
      <p:sp>
        <p:nvSpPr>
          <p:cNvPr id="8" name="燕尾形箭头 7"/>
          <p:cNvSpPr/>
          <p:nvPr/>
        </p:nvSpPr>
        <p:spPr>
          <a:xfrm rot="5400000">
            <a:off x="4247808" y="3203041"/>
            <a:ext cx="514354" cy="232756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5568561"/>
              </p:ext>
            </p:extLst>
          </p:nvPr>
        </p:nvGraphicFramePr>
        <p:xfrm>
          <a:off x="649164" y="1495876"/>
          <a:ext cx="6941061" cy="1504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37173">
                  <a:extLst>
                    <a:ext uri="{9D8B030D-6E8A-4147-A177-3AD203B41FA5}">
                      <a16:colId xmlns="" xmlns:a16="http://schemas.microsoft.com/office/drawing/2014/main" val="3641925467"/>
                    </a:ext>
                  </a:extLst>
                </a:gridCol>
                <a:gridCol w="331997">
                  <a:extLst>
                    <a:ext uri="{9D8B030D-6E8A-4147-A177-3AD203B41FA5}">
                      <a16:colId xmlns="" xmlns:a16="http://schemas.microsoft.com/office/drawing/2014/main" val="3470885985"/>
                    </a:ext>
                  </a:extLst>
                </a:gridCol>
                <a:gridCol w="332775">
                  <a:extLst>
                    <a:ext uri="{9D8B030D-6E8A-4147-A177-3AD203B41FA5}">
                      <a16:colId xmlns="" xmlns:a16="http://schemas.microsoft.com/office/drawing/2014/main" val="304906767"/>
                    </a:ext>
                  </a:extLst>
                </a:gridCol>
                <a:gridCol w="332775">
                  <a:extLst>
                    <a:ext uri="{9D8B030D-6E8A-4147-A177-3AD203B41FA5}">
                      <a16:colId xmlns="" xmlns:a16="http://schemas.microsoft.com/office/drawing/2014/main" val="3675643179"/>
                    </a:ext>
                  </a:extLst>
                </a:gridCol>
                <a:gridCol w="241300">
                  <a:extLst>
                    <a:ext uri="{9D8B030D-6E8A-4147-A177-3AD203B41FA5}">
                      <a16:colId xmlns="" xmlns:a16="http://schemas.microsoft.com/office/drawing/2014/main" val="2373861488"/>
                    </a:ext>
                  </a:extLst>
                </a:gridCol>
                <a:gridCol w="331997">
                  <a:extLst>
                    <a:ext uri="{9D8B030D-6E8A-4147-A177-3AD203B41FA5}">
                      <a16:colId xmlns="" xmlns:a16="http://schemas.microsoft.com/office/drawing/2014/main" val="1932232700"/>
                    </a:ext>
                  </a:extLst>
                </a:gridCol>
                <a:gridCol w="332775">
                  <a:extLst>
                    <a:ext uri="{9D8B030D-6E8A-4147-A177-3AD203B41FA5}">
                      <a16:colId xmlns="" xmlns:a16="http://schemas.microsoft.com/office/drawing/2014/main" val="2210156334"/>
                    </a:ext>
                  </a:extLst>
                </a:gridCol>
                <a:gridCol w="332775">
                  <a:extLst>
                    <a:ext uri="{9D8B030D-6E8A-4147-A177-3AD203B41FA5}">
                      <a16:colId xmlns="" xmlns:a16="http://schemas.microsoft.com/office/drawing/2014/main" val="2573761955"/>
                    </a:ext>
                  </a:extLst>
                </a:gridCol>
                <a:gridCol w="332775">
                  <a:extLst>
                    <a:ext uri="{9D8B030D-6E8A-4147-A177-3AD203B41FA5}">
                      <a16:colId xmlns="" xmlns:a16="http://schemas.microsoft.com/office/drawing/2014/main" val="931194360"/>
                    </a:ext>
                  </a:extLst>
                </a:gridCol>
                <a:gridCol w="332775">
                  <a:extLst>
                    <a:ext uri="{9D8B030D-6E8A-4147-A177-3AD203B41FA5}">
                      <a16:colId xmlns="" xmlns:a16="http://schemas.microsoft.com/office/drawing/2014/main" val="4028392956"/>
                    </a:ext>
                  </a:extLst>
                </a:gridCol>
                <a:gridCol w="331997">
                  <a:extLst>
                    <a:ext uri="{9D8B030D-6E8A-4147-A177-3AD203B41FA5}">
                      <a16:colId xmlns="" xmlns:a16="http://schemas.microsoft.com/office/drawing/2014/main" val="577903244"/>
                    </a:ext>
                  </a:extLst>
                </a:gridCol>
                <a:gridCol w="332775">
                  <a:extLst>
                    <a:ext uri="{9D8B030D-6E8A-4147-A177-3AD203B41FA5}">
                      <a16:colId xmlns="" xmlns:a16="http://schemas.microsoft.com/office/drawing/2014/main" val="2244895142"/>
                    </a:ext>
                  </a:extLst>
                </a:gridCol>
                <a:gridCol w="332775">
                  <a:extLst>
                    <a:ext uri="{9D8B030D-6E8A-4147-A177-3AD203B41FA5}">
                      <a16:colId xmlns="" xmlns:a16="http://schemas.microsoft.com/office/drawing/2014/main" val="980347413"/>
                    </a:ext>
                  </a:extLst>
                </a:gridCol>
                <a:gridCol w="332775">
                  <a:extLst>
                    <a:ext uri="{9D8B030D-6E8A-4147-A177-3AD203B41FA5}">
                      <a16:colId xmlns="" xmlns:a16="http://schemas.microsoft.com/office/drawing/2014/main" val="3201933328"/>
                    </a:ext>
                  </a:extLst>
                </a:gridCol>
                <a:gridCol w="331997">
                  <a:extLst>
                    <a:ext uri="{9D8B030D-6E8A-4147-A177-3AD203B41FA5}">
                      <a16:colId xmlns="" xmlns:a16="http://schemas.microsoft.com/office/drawing/2014/main" val="279379098"/>
                    </a:ext>
                  </a:extLst>
                </a:gridCol>
                <a:gridCol w="332775">
                  <a:extLst>
                    <a:ext uri="{9D8B030D-6E8A-4147-A177-3AD203B41FA5}">
                      <a16:colId xmlns="" xmlns:a16="http://schemas.microsoft.com/office/drawing/2014/main" val="2396983500"/>
                    </a:ext>
                  </a:extLst>
                </a:gridCol>
                <a:gridCol w="241300">
                  <a:extLst>
                    <a:ext uri="{9D8B030D-6E8A-4147-A177-3AD203B41FA5}">
                      <a16:colId xmlns="" xmlns:a16="http://schemas.microsoft.com/office/drawing/2014/main" val="1133172311"/>
                    </a:ext>
                  </a:extLst>
                </a:gridCol>
                <a:gridCol w="332775">
                  <a:extLst>
                    <a:ext uri="{9D8B030D-6E8A-4147-A177-3AD203B41FA5}">
                      <a16:colId xmlns="" xmlns:a16="http://schemas.microsoft.com/office/drawing/2014/main" val="3907741859"/>
                    </a:ext>
                  </a:extLst>
                </a:gridCol>
                <a:gridCol w="332775">
                  <a:extLst>
                    <a:ext uri="{9D8B030D-6E8A-4147-A177-3AD203B41FA5}">
                      <a16:colId xmlns="" xmlns:a16="http://schemas.microsoft.com/office/drawing/2014/main" val="4234232832"/>
                    </a:ext>
                  </a:extLst>
                </a:gridCol>
              </a:tblGrid>
              <a:tr h="3009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 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 gridSpan="18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 err="1">
                          <a:effectLst/>
                        </a:rPr>
                        <a:t>modeId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15" marR="5715" marT="5715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746123693"/>
                  </a:ext>
                </a:extLst>
              </a:tr>
              <a:tr h="3009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 err="1">
                          <a:effectLst/>
                        </a:rPr>
                        <a:t>MipSizeId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0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1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2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3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4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5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6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7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8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9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10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11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12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13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14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15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16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17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3279036062"/>
                  </a:ext>
                </a:extLst>
              </a:tr>
              <a:tr h="3009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0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zh-CN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34</a:t>
                      </a:r>
                      <a:endParaRPr lang="zh-CN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zh-CN" sz="14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21</a:t>
                      </a:r>
                      <a:endParaRPr lang="zh-CN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 smtClean="0">
                          <a:solidFill>
                            <a:schemeClr val="tx1"/>
                          </a:solidFill>
                          <a:effectLst/>
                        </a:rPr>
                        <a:t>7</a:t>
                      </a:r>
                      <a:endParaRPr lang="zh-CN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zh-CN" sz="14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27</a:t>
                      </a:r>
                      <a:endParaRPr lang="zh-CN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 smtClean="0">
                          <a:solidFill>
                            <a:schemeClr val="tx1"/>
                          </a:solidFill>
                          <a:effectLst/>
                        </a:rPr>
                        <a:t>27</a:t>
                      </a:r>
                      <a:endParaRPr lang="zh-CN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 smtClean="0">
                          <a:solidFill>
                            <a:schemeClr val="tx1"/>
                          </a:solidFill>
                          <a:effectLst/>
                        </a:rPr>
                        <a:t>28</a:t>
                      </a:r>
                      <a:endParaRPr lang="zh-CN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zh-CN" sz="14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56</a:t>
                      </a:r>
                      <a:endParaRPr lang="zh-CN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zh-CN" sz="1400" b="1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</a:rPr>
                        <a:t>13</a:t>
                      </a:r>
                      <a:endParaRPr lang="zh-CN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zh-CN" sz="1400" b="1" dirty="0" smtClean="0">
                          <a:effectLst/>
                          <a:latin typeface="+mn-lt"/>
                          <a:ea typeface="+mn-ea"/>
                        </a:rPr>
                        <a:t>47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zh-CN" sz="1400" b="1" dirty="0" smtClean="0">
                          <a:effectLst/>
                          <a:latin typeface="+mn-lt"/>
                          <a:ea typeface="+mn-ea"/>
                        </a:rPr>
                        <a:t>15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zh-CN" sz="1400" b="1" dirty="0" smtClean="0">
                          <a:effectLst/>
                          <a:latin typeface="+mn-lt"/>
                          <a:ea typeface="+mn-ea"/>
                        </a:rPr>
                        <a:t>40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zh-CN" sz="1400" b="1" dirty="0" smtClean="0">
                          <a:effectLst/>
                          <a:latin typeface="+mn-lt"/>
                          <a:ea typeface="+mn-ea"/>
                        </a:rPr>
                        <a:t>21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zh-CN" sz="1400" b="1" dirty="0" smtClean="0">
                          <a:effectLst/>
                          <a:latin typeface="+mn-lt"/>
                          <a:ea typeface="+mn-ea"/>
                        </a:rPr>
                        <a:t>16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zh-CN" sz="1400" b="1" dirty="0" smtClean="0">
                          <a:effectLst/>
                          <a:latin typeface="+mn-lt"/>
                          <a:ea typeface="+mn-ea"/>
                        </a:rPr>
                        <a:t>7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zh-CN" sz="1400" b="1" dirty="0" smtClean="0">
                          <a:effectLst/>
                          <a:latin typeface="+mn-lt"/>
                          <a:ea typeface="+mn-ea"/>
                        </a:rPr>
                        <a:t>45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zh-CN" sz="1400" b="1" kern="1200" dirty="0" smtClean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66</a:t>
                      </a:r>
                      <a:endParaRPr lang="zh-CN" sz="1400" b="1" kern="1200" dirty="0">
                        <a:solidFill>
                          <a:schemeClr val="accent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 smtClean="0">
                          <a:effectLst/>
                        </a:rPr>
                        <a:t>21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 smtClean="0">
                          <a:effectLst/>
                        </a:rPr>
                        <a:t>32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2007921007"/>
                  </a:ext>
                </a:extLst>
              </a:tr>
              <a:tr h="3009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1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solidFill>
                            <a:schemeClr val="tx1"/>
                          </a:solidFill>
                          <a:effectLst/>
                        </a:rPr>
                        <a:t>17</a:t>
                      </a:r>
                      <a:endParaRPr lang="zh-CN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solidFill>
                            <a:schemeClr val="tx1"/>
                          </a:solidFill>
                          <a:effectLst/>
                        </a:rPr>
                        <a:t>20</a:t>
                      </a:r>
                      <a:endParaRPr lang="zh-CN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  <a:endParaRPr lang="zh-CN" sz="1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altLang="zh-CN" sz="1400" b="1" kern="1200" dirty="0" smtClean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45</a:t>
                      </a:r>
                      <a:endParaRPr lang="zh-CN" sz="1400" b="1" kern="1200" dirty="0">
                        <a:solidFill>
                          <a:schemeClr val="accent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solidFill>
                            <a:schemeClr val="tx1"/>
                          </a:solidFill>
                          <a:effectLst/>
                        </a:rPr>
                        <a:t>17</a:t>
                      </a:r>
                      <a:endParaRPr lang="zh-CN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  <a:endParaRPr lang="zh-CN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solidFill>
                            <a:schemeClr val="tx1"/>
                          </a:solidFill>
                          <a:effectLst/>
                        </a:rPr>
                        <a:t>23</a:t>
                      </a:r>
                      <a:endParaRPr lang="zh-CN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zh-CN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21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11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 gridSpan="8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 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917350974"/>
                  </a:ext>
                </a:extLst>
              </a:tr>
              <a:tr h="3009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2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solidFill>
                            <a:schemeClr val="tx1"/>
                          </a:solidFill>
                          <a:effectLst/>
                        </a:rPr>
                        <a:t>8</a:t>
                      </a:r>
                      <a:endParaRPr lang="zh-CN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46</a:t>
                      </a:r>
                      <a:endParaRPr lang="zh-CN" sz="1400" b="1" kern="1200" dirty="0">
                        <a:solidFill>
                          <a:schemeClr val="accent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solidFill>
                            <a:schemeClr val="tx1"/>
                          </a:solidFill>
                          <a:effectLst/>
                        </a:rPr>
                        <a:t>16</a:t>
                      </a:r>
                      <a:endParaRPr lang="zh-CN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solidFill>
                            <a:schemeClr val="tx1"/>
                          </a:solidFill>
                          <a:effectLst/>
                        </a:rPr>
                        <a:t>10</a:t>
                      </a:r>
                      <a:endParaRPr lang="zh-CN" sz="1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13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11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 gridSpan="1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 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461754"/>
                  </a:ext>
                </a:extLst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426720" y="5526593"/>
            <a:ext cx="82818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dirty="0" smtClean="0"/>
              <a:t>Small </a:t>
            </a:r>
            <a:r>
              <a:rPr lang="en-US" altLang="zh-CN" sz="1800" dirty="0" err="1" smtClean="0"/>
              <a:t>fO</a:t>
            </a:r>
            <a:endParaRPr lang="zh-CN" altLang="en-US" sz="1800" dirty="0"/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2383412"/>
              </p:ext>
            </p:extLst>
          </p:nvPr>
        </p:nvGraphicFramePr>
        <p:xfrm>
          <a:off x="675989" y="3738333"/>
          <a:ext cx="7124011" cy="1504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37173">
                  <a:extLst>
                    <a:ext uri="{9D8B030D-6E8A-4147-A177-3AD203B41FA5}">
                      <a16:colId xmlns="" xmlns:a16="http://schemas.microsoft.com/office/drawing/2014/main" val="3641925467"/>
                    </a:ext>
                  </a:extLst>
                </a:gridCol>
                <a:gridCol w="331997">
                  <a:extLst>
                    <a:ext uri="{9D8B030D-6E8A-4147-A177-3AD203B41FA5}">
                      <a16:colId xmlns="" xmlns:a16="http://schemas.microsoft.com/office/drawing/2014/main" val="3470885985"/>
                    </a:ext>
                  </a:extLst>
                </a:gridCol>
                <a:gridCol w="332775">
                  <a:extLst>
                    <a:ext uri="{9D8B030D-6E8A-4147-A177-3AD203B41FA5}">
                      <a16:colId xmlns="" xmlns:a16="http://schemas.microsoft.com/office/drawing/2014/main" val="304906767"/>
                    </a:ext>
                  </a:extLst>
                </a:gridCol>
                <a:gridCol w="332775">
                  <a:extLst>
                    <a:ext uri="{9D8B030D-6E8A-4147-A177-3AD203B41FA5}">
                      <a16:colId xmlns="" xmlns:a16="http://schemas.microsoft.com/office/drawing/2014/main" val="3675643179"/>
                    </a:ext>
                  </a:extLst>
                </a:gridCol>
                <a:gridCol w="332775">
                  <a:extLst>
                    <a:ext uri="{9D8B030D-6E8A-4147-A177-3AD203B41FA5}">
                      <a16:colId xmlns="" xmlns:a16="http://schemas.microsoft.com/office/drawing/2014/main" val="2373861488"/>
                    </a:ext>
                  </a:extLst>
                </a:gridCol>
                <a:gridCol w="331997">
                  <a:extLst>
                    <a:ext uri="{9D8B030D-6E8A-4147-A177-3AD203B41FA5}">
                      <a16:colId xmlns="" xmlns:a16="http://schemas.microsoft.com/office/drawing/2014/main" val="1932232700"/>
                    </a:ext>
                  </a:extLst>
                </a:gridCol>
                <a:gridCol w="332775">
                  <a:extLst>
                    <a:ext uri="{9D8B030D-6E8A-4147-A177-3AD203B41FA5}">
                      <a16:colId xmlns="" xmlns:a16="http://schemas.microsoft.com/office/drawing/2014/main" val="2210156334"/>
                    </a:ext>
                  </a:extLst>
                </a:gridCol>
                <a:gridCol w="332775">
                  <a:extLst>
                    <a:ext uri="{9D8B030D-6E8A-4147-A177-3AD203B41FA5}">
                      <a16:colId xmlns="" xmlns:a16="http://schemas.microsoft.com/office/drawing/2014/main" val="2573761955"/>
                    </a:ext>
                  </a:extLst>
                </a:gridCol>
                <a:gridCol w="332775">
                  <a:extLst>
                    <a:ext uri="{9D8B030D-6E8A-4147-A177-3AD203B41FA5}">
                      <a16:colId xmlns="" xmlns:a16="http://schemas.microsoft.com/office/drawing/2014/main" val="931194360"/>
                    </a:ext>
                  </a:extLst>
                </a:gridCol>
                <a:gridCol w="332775">
                  <a:extLst>
                    <a:ext uri="{9D8B030D-6E8A-4147-A177-3AD203B41FA5}">
                      <a16:colId xmlns="" xmlns:a16="http://schemas.microsoft.com/office/drawing/2014/main" val="4028392956"/>
                    </a:ext>
                  </a:extLst>
                </a:gridCol>
                <a:gridCol w="331997">
                  <a:extLst>
                    <a:ext uri="{9D8B030D-6E8A-4147-A177-3AD203B41FA5}">
                      <a16:colId xmlns="" xmlns:a16="http://schemas.microsoft.com/office/drawing/2014/main" val="577903244"/>
                    </a:ext>
                  </a:extLst>
                </a:gridCol>
                <a:gridCol w="332775">
                  <a:extLst>
                    <a:ext uri="{9D8B030D-6E8A-4147-A177-3AD203B41FA5}">
                      <a16:colId xmlns="" xmlns:a16="http://schemas.microsoft.com/office/drawing/2014/main" val="2244895142"/>
                    </a:ext>
                  </a:extLst>
                </a:gridCol>
                <a:gridCol w="332775">
                  <a:extLst>
                    <a:ext uri="{9D8B030D-6E8A-4147-A177-3AD203B41FA5}">
                      <a16:colId xmlns="" xmlns:a16="http://schemas.microsoft.com/office/drawing/2014/main" val="980347413"/>
                    </a:ext>
                  </a:extLst>
                </a:gridCol>
                <a:gridCol w="332775">
                  <a:extLst>
                    <a:ext uri="{9D8B030D-6E8A-4147-A177-3AD203B41FA5}">
                      <a16:colId xmlns="" xmlns:a16="http://schemas.microsoft.com/office/drawing/2014/main" val="3201933328"/>
                    </a:ext>
                  </a:extLst>
                </a:gridCol>
                <a:gridCol w="331997">
                  <a:extLst>
                    <a:ext uri="{9D8B030D-6E8A-4147-A177-3AD203B41FA5}">
                      <a16:colId xmlns="" xmlns:a16="http://schemas.microsoft.com/office/drawing/2014/main" val="279379098"/>
                    </a:ext>
                  </a:extLst>
                </a:gridCol>
                <a:gridCol w="332775">
                  <a:extLst>
                    <a:ext uri="{9D8B030D-6E8A-4147-A177-3AD203B41FA5}">
                      <a16:colId xmlns="" xmlns:a16="http://schemas.microsoft.com/office/drawing/2014/main" val="2396983500"/>
                    </a:ext>
                  </a:extLst>
                </a:gridCol>
                <a:gridCol w="332775">
                  <a:extLst>
                    <a:ext uri="{9D8B030D-6E8A-4147-A177-3AD203B41FA5}">
                      <a16:colId xmlns="" xmlns:a16="http://schemas.microsoft.com/office/drawing/2014/main" val="1133172311"/>
                    </a:ext>
                  </a:extLst>
                </a:gridCol>
                <a:gridCol w="332775">
                  <a:extLst>
                    <a:ext uri="{9D8B030D-6E8A-4147-A177-3AD203B41FA5}">
                      <a16:colId xmlns="" xmlns:a16="http://schemas.microsoft.com/office/drawing/2014/main" val="3907741859"/>
                    </a:ext>
                  </a:extLst>
                </a:gridCol>
                <a:gridCol w="332775">
                  <a:extLst>
                    <a:ext uri="{9D8B030D-6E8A-4147-A177-3AD203B41FA5}">
                      <a16:colId xmlns="" xmlns:a16="http://schemas.microsoft.com/office/drawing/2014/main" val="4234232832"/>
                    </a:ext>
                  </a:extLst>
                </a:gridCol>
              </a:tblGrid>
              <a:tr h="3009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 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 gridSpan="18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 err="1">
                          <a:effectLst/>
                        </a:rPr>
                        <a:t>modeId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15" marR="5715" marT="5715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746123693"/>
                  </a:ext>
                </a:extLst>
              </a:tr>
              <a:tr h="3009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 err="1">
                          <a:effectLst/>
                        </a:rPr>
                        <a:t>MipSizeId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0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1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2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3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4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5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6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7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8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9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10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11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12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13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14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15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16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17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3279036062"/>
                  </a:ext>
                </a:extLst>
              </a:tr>
              <a:tr h="3009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0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34</a:t>
                      </a:r>
                      <a:endParaRPr lang="zh-CN" sz="1400" b="1" kern="1200" dirty="0">
                        <a:solidFill>
                          <a:schemeClr val="accent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19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7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32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27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24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21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13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24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15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27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20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16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7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20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23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21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24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2007921007"/>
                  </a:ext>
                </a:extLst>
              </a:tr>
              <a:tr h="3009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1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17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20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11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21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17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11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solidFill>
                            <a:schemeClr val="accent2"/>
                          </a:solidFill>
                          <a:effectLst/>
                        </a:rPr>
                        <a:t>23</a:t>
                      </a:r>
                      <a:endParaRPr lang="zh-CN" sz="1400" b="1" dirty="0"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10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21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11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 gridSpan="8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 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917350974"/>
                  </a:ext>
                </a:extLst>
              </a:tr>
              <a:tr h="3009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2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8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46</a:t>
                      </a:r>
                      <a:endParaRPr lang="zh-CN" sz="1400" b="1" kern="1200" dirty="0">
                        <a:solidFill>
                          <a:schemeClr val="accent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16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10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13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11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 gridSpan="1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 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461754"/>
                  </a:ext>
                </a:extLst>
              </a:tr>
            </a:tbl>
          </a:graphicData>
        </a:graphic>
      </p:graphicFrame>
      <p:sp>
        <p:nvSpPr>
          <p:cNvPr id="11" name="内容占位符 6">
            <a:extLst>
              <a:ext uri="{FF2B5EF4-FFF2-40B4-BE49-F238E27FC236}">
                <a16:creationId xmlns="" xmlns:a16="http://schemas.microsoft.com/office/drawing/2014/main" id="{5084DF29-74B0-4542-8677-836EA1019449}"/>
              </a:ext>
            </a:extLst>
          </p:cNvPr>
          <p:cNvSpPr txBox="1">
            <a:spLocks/>
          </p:cNvSpPr>
          <p:nvPr/>
        </p:nvSpPr>
        <p:spPr bwMode="auto">
          <a:xfrm>
            <a:off x="337533" y="3190300"/>
            <a:ext cx="8429687" cy="1005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128905" indent="-128905" algn="l" defTabSz="514350" rtl="0" eaLnBrk="1" fontAlgn="base" hangingPunct="1">
              <a:lnSpc>
                <a:spcPct val="90000"/>
              </a:lnSpc>
              <a:spcBef>
                <a:spcPts val="5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1pPr>
            <a:lvl2pPr marL="38608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2pPr>
            <a:lvl3pPr marL="64325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3pPr>
            <a:lvl4pPr marL="90043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4pPr>
            <a:lvl5pPr marL="115760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5pPr>
            <a:lvl6pPr marL="141478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95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913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630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dirty="0" err="1" smtClean="0"/>
              <a:t>fO</a:t>
            </a:r>
            <a:r>
              <a:rPr lang="en-US" altLang="zh-CN" dirty="0" smtClean="0"/>
              <a:t> with p[0] modification</a:t>
            </a:r>
            <a:endParaRPr lang="en-CA" altLang="zh-CN" dirty="0"/>
          </a:p>
        </p:txBody>
      </p:sp>
    </p:spTree>
    <p:extLst>
      <p:ext uri="{BB962C8B-B14F-4D97-AF65-F5344CB8AC3E}">
        <p14:creationId xmlns:p14="http://schemas.microsoft.com/office/powerpoint/2010/main" val="1443810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MIP simplification: </a:t>
            </a:r>
            <a:r>
              <a:rPr lang="en-US" altLang="zh-CN" b="1" dirty="0" smtClean="0"/>
              <a:t>method 2</a:t>
            </a:r>
            <a:endParaRPr lang="zh-CN" altLang="en-US" b="1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28649" y="1016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内容占位符 6">
            <a:extLst>
              <a:ext uri="{FF2B5EF4-FFF2-40B4-BE49-F238E27FC236}">
                <a16:creationId xmlns="" xmlns:a16="http://schemas.microsoft.com/office/drawing/2014/main" id="{5084DF29-74B0-4542-8677-836EA1019449}"/>
              </a:ext>
            </a:extLst>
          </p:cNvPr>
          <p:cNvSpPr txBox="1">
            <a:spLocks/>
          </p:cNvSpPr>
          <p:nvPr/>
        </p:nvSpPr>
        <p:spPr bwMode="auto">
          <a:xfrm>
            <a:off x="357261" y="767962"/>
            <a:ext cx="8429687" cy="1005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128905" indent="-128905" algn="l" defTabSz="514350" rtl="0" eaLnBrk="1" fontAlgn="base" hangingPunct="1">
              <a:lnSpc>
                <a:spcPct val="90000"/>
              </a:lnSpc>
              <a:spcBef>
                <a:spcPts val="5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1pPr>
            <a:lvl2pPr marL="38608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2pPr>
            <a:lvl3pPr marL="64325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3pPr>
            <a:lvl4pPr marL="90043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4pPr>
            <a:lvl5pPr marL="115760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5pPr>
            <a:lvl6pPr marL="141478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95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913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630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dirty="0" smtClean="0"/>
              <a:t>Simply </a:t>
            </a:r>
            <a:r>
              <a:rPr lang="en-CA" altLang="zh-CN" dirty="0" smtClean="0"/>
              <a:t>t</a:t>
            </a:r>
            <a:r>
              <a:rPr lang="en-US" altLang="zh-CN" dirty="0" smtClean="0"/>
              <a:t>able </a:t>
            </a:r>
            <a:r>
              <a:rPr lang="en-US" altLang="zh-CN" dirty="0"/>
              <a:t>of </a:t>
            </a:r>
            <a:r>
              <a:rPr lang="en-US" altLang="zh-CN" dirty="0" smtClean="0"/>
              <a:t>the offset factor (</a:t>
            </a:r>
            <a:r>
              <a:rPr lang="en-US" altLang="zh-CN" dirty="0" err="1" smtClean="0"/>
              <a:t>fO</a:t>
            </a:r>
            <a:r>
              <a:rPr lang="en-US" altLang="zh-CN" dirty="0" smtClean="0"/>
              <a:t>)  by depending on </a:t>
            </a:r>
            <a:r>
              <a:rPr lang="en-US" altLang="zh-CN" dirty="0" err="1" smtClean="0"/>
              <a:t>MipSizeId</a:t>
            </a:r>
            <a:r>
              <a:rPr lang="en-CA" altLang="zh-CN" dirty="0" smtClean="0"/>
              <a:t> only</a:t>
            </a:r>
            <a:endParaRPr lang="en-CA" altLang="zh-CN" dirty="0"/>
          </a:p>
        </p:txBody>
      </p:sp>
      <p:sp>
        <p:nvSpPr>
          <p:cNvPr id="8" name="燕尾形箭头 7"/>
          <p:cNvSpPr/>
          <p:nvPr/>
        </p:nvSpPr>
        <p:spPr>
          <a:xfrm rot="5400000">
            <a:off x="4247808" y="3203041"/>
            <a:ext cx="514354" cy="232756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2835545"/>
              </p:ext>
            </p:extLst>
          </p:nvPr>
        </p:nvGraphicFramePr>
        <p:xfrm>
          <a:off x="649164" y="1495876"/>
          <a:ext cx="7124011" cy="1504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37173">
                  <a:extLst>
                    <a:ext uri="{9D8B030D-6E8A-4147-A177-3AD203B41FA5}">
                      <a16:colId xmlns="" xmlns:a16="http://schemas.microsoft.com/office/drawing/2014/main" val="3641925467"/>
                    </a:ext>
                  </a:extLst>
                </a:gridCol>
                <a:gridCol w="331997">
                  <a:extLst>
                    <a:ext uri="{9D8B030D-6E8A-4147-A177-3AD203B41FA5}">
                      <a16:colId xmlns="" xmlns:a16="http://schemas.microsoft.com/office/drawing/2014/main" val="3470885985"/>
                    </a:ext>
                  </a:extLst>
                </a:gridCol>
                <a:gridCol w="332775">
                  <a:extLst>
                    <a:ext uri="{9D8B030D-6E8A-4147-A177-3AD203B41FA5}">
                      <a16:colId xmlns="" xmlns:a16="http://schemas.microsoft.com/office/drawing/2014/main" val="304906767"/>
                    </a:ext>
                  </a:extLst>
                </a:gridCol>
                <a:gridCol w="332775">
                  <a:extLst>
                    <a:ext uri="{9D8B030D-6E8A-4147-A177-3AD203B41FA5}">
                      <a16:colId xmlns="" xmlns:a16="http://schemas.microsoft.com/office/drawing/2014/main" val="3675643179"/>
                    </a:ext>
                  </a:extLst>
                </a:gridCol>
                <a:gridCol w="332775">
                  <a:extLst>
                    <a:ext uri="{9D8B030D-6E8A-4147-A177-3AD203B41FA5}">
                      <a16:colId xmlns="" xmlns:a16="http://schemas.microsoft.com/office/drawing/2014/main" val="2373861488"/>
                    </a:ext>
                  </a:extLst>
                </a:gridCol>
                <a:gridCol w="331997">
                  <a:extLst>
                    <a:ext uri="{9D8B030D-6E8A-4147-A177-3AD203B41FA5}">
                      <a16:colId xmlns="" xmlns:a16="http://schemas.microsoft.com/office/drawing/2014/main" val="1932232700"/>
                    </a:ext>
                  </a:extLst>
                </a:gridCol>
                <a:gridCol w="332775">
                  <a:extLst>
                    <a:ext uri="{9D8B030D-6E8A-4147-A177-3AD203B41FA5}">
                      <a16:colId xmlns="" xmlns:a16="http://schemas.microsoft.com/office/drawing/2014/main" val="2210156334"/>
                    </a:ext>
                  </a:extLst>
                </a:gridCol>
                <a:gridCol w="332775">
                  <a:extLst>
                    <a:ext uri="{9D8B030D-6E8A-4147-A177-3AD203B41FA5}">
                      <a16:colId xmlns="" xmlns:a16="http://schemas.microsoft.com/office/drawing/2014/main" val="2573761955"/>
                    </a:ext>
                  </a:extLst>
                </a:gridCol>
                <a:gridCol w="332775">
                  <a:extLst>
                    <a:ext uri="{9D8B030D-6E8A-4147-A177-3AD203B41FA5}">
                      <a16:colId xmlns="" xmlns:a16="http://schemas.microsoft.com/office/drawing/2014/main" val="931194360"/>
                    </a:ext>
                  </a:extLst>
                </a:gridCol>
                <a:gridCol w="332775">
                  <a:extLst>
                    <a:ext uri="{9D8B030D-6E8A-4147-A177-3AD203B41FA5}">
                      <a16:colId xmlns="" xmlns:a16="http://schemas.microsoft.com/office/drawing/2014/main" val="4028392956"/>
                    </a:ext>
                  </a:extLst>
                </a:gridCol>
                <a:gridCol w="331997">
                  <a:extLst>
                    <a:ext uri="{9D8B030D-6E8A-4147-A177-3AD203B41FA5}">
                      <a16:colId xmlns="" xmlns:a16="http://schemas.microsoft.com/office/drawing/2014/main" val="577903244"/>
                    </a:ext>
                  </a:extLst>
                </a:gridCol>
                <a:gridCol w="332775">
                  <a:extLst>
                    <a:ext uri="{9D8B030D-6E8A-4147-A177-3AD203B41FA5}">
                      <a16:colId xmlns="" xmlns:a16="http://schemas.microsoft.com/office/drawing/2014/main" val="2244895142"/>
                    </a:ext>
                  </a:extLst>
                </a:gridCol>
                <a:gridCol w="332775">
                  <a:extLst>
                    <a:ext uri="{9D8B030D-6E8A-4147-A177-3AD203B41FA5}">
                      <a16:colId xmlns="" xmlns:a16="http://schemas.microsoft.com/office/drawing/2014/main" val="980347413"/>
                    </a:ext>
                  </a:extLst>
                </a:gridCol>
                <a:gridCol w="332775">
                  <a:extLst>
                    <a:ext uri="{9D8B030D-6E8A-4147-A177-3AD203B41FA5}">
                      <a16:colId xmlns="" xmlns:a16="http://schemas.microsoft.com/office/drawing/2014/main" val="3201933328"/>
                    </a:ext>
                  </a:extLst>
                </a:gridCol>
                <a:gridCol w="331997">
                  <a:extLst>
                    <a:ext uri="{9D8B030D-6E8A-4147-A177-3AD203B41FA5}">
                      <a16:colId xmlns="" xmlns:a16="http://schemas.microsoft.com/office/drawing/2014/main" val="279379098"/>
                    </a:ext>
                  </a:extLst>
                </a:gridCol>
                <a:gridCol w="332775">
                  <a:extLst>
                    <a:ext uri="{9D8B030D-6E8A-4147-A177-3AD203B41FA5}">
                      <a16:colId xmlns="" xmlns:a16="http://schemas.microsoft.com/office/drawing/2014/main" val="2396983500"/>
                    </a:ext>
                  </a:extLst>
                </a:gridCol>
                <a:gridCol w="332775">
                  <a:extLst>
                    <a:ext uri="{9D8B030D-6E8A-4147-A177-3AD203B41FA5}">
                      <a16:colId xmlns="" xmlns:a16="http://schemas.microsoft.com/office/drawing/2014/main" val="1133172311"/>
                    </a:ext>
                  </a:extLst>
                </a:gridCol>
                <a:gridCol w="332775">
                  <a:extLst>
                    <a:ext uri="{9D8B030D-6E8A-4147-A177-3AD203B41FA5}">
                      <a16:colId xmlns="" xmlns:a16="http://schemas.microsoft.com/office/drawing/2014/main" val="3907741859"/>
                    </a:ext>
                  </a:extLst>
                </a:gridCol>
                <a:gridCol w="332775">
                  <a:extLst>
                    <a:ext uri="{9D8B030D-6E8A-4147-A177-3AD203B41FA5}">
                      <a16:colId xmlns="" xmlns:a16="http://schemas.microsoft.com/office/drawing/2014/main" val="4234232832"/>
                    </a:ext>
                  </a:extLst>
                </a:gridCol>
              </a:tblGrid>
              <a:tr h="3009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 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 gridSpan="18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 err="1">
                          <a:effectLst/>
                        </a:rPr>
                        <a:t>modeId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15" marR="5715" marT="5715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746123693"/>
                  </a:ext>
                </a:extLst>
              </a:tr>
              <a:tr h="3009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 err="1">
                          <a:effectLst/>
                        </a:rPr>
                        <a:t>MipSizeId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0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1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2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3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4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5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6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7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8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9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10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11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12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13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14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15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16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17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3279036062"/>
                  </a:ext>
                </a:extLst>
              </a:tr>
              <a:tr h="3009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0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34</a:t>
                      </a:r>
                      <a:endParaRPr lang="zh-CN" sz="1400" b="1" kern="1200" dirty="0">
                        <a:solidFill>
                          <a:schemeClr val="accent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19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7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32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27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24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21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13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24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15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27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20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16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7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20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23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21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24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="" xmlns:a16="http://schemas.microsoft.com/office/drawing/2014/main" val="2007921007"/>
                  </a:ext>
                </a:extLst>
              </a:tr>
              <a:tr h="3009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1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17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20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11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21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17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11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solidFill>
                            <a:schemeClr val="accent2"/>
                          </a:solidFill>
                          <a:effectLst/>
                        </a:rPr>
                        <a:t>23</a:t>
                      </a:r>
                      <a:endParaRPr lang="zh-CN" sz="1400" b="1" dirty="0"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10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21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11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 gridSpan="8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 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3917350974"/>
                  </a:ext>
                </a:extLst>
              </a:tr>
              <a:tr h="30092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2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8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kern="1200" dirty="0">
                          <a:solidFill>
                            <a:schemeClr val="accent2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46</a:t>
                      </a:r>
                      <a:endParaRPr lang="zh-CN" sz="1400" b="1" kern="1200" dirty="0">
                        <a:solidFill>
                          <a:schemeClr val="accent2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16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10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13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11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 gridSpan="1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 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4461754"/>
                  </a:ext>
                </a:extLst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7026842"/>
              </p:ext>
            </p:extLst>
          </p:nvPr>
        </p:nvGraphicFramePr>
        <p:xfrm>
          <a:off x="3468230" y="3755540"/>
          <a:ext cx="2069869" cy="11305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61908">
                  <a:extLst>
                    <a:ext uri="{9D8B030D-6E8A-4147-A177-3AD203B41FA5}">
                      <a16:colId xmlns="" xmlns:a16="http://schemas.microsoft.com/office/drawing/2014/main" val="1068862206"/>
                    </a:ext>
                  </a:extLst>
                </a:gridCol>
                <a:gridCol w="1207961">
                  <a:extLst>
                    <a:ext uri="{9D8B030D-6E8A-4147-A177-3AD203B41FA5}">
                      <a16:colId xmlns="" xmlns:a16="http://schemas.microsoft.com/office/drawing/2014/main" val="1863437326"/>
                    </a:ext>
                  </a:extLst>
                </a:gridCol>
              </a:tblGrid>
              <a:tr h="28263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 err="1">
                          <a:effectLst/>
                        </a:rPr>
                        <a:t>MipSizeId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 err="1" smtClean="0">
                          <a:effectLst/>
                        </a:rPr>
                        <a:t>fO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15" marR="5715" marT="5715" marB="0" anchor="ctr"/>
                </a:tc>
                <a:extLst>
                  <a:ext uri="{0D108BD9-81ED-4DB2-BD59-A6C34878D82A}">
                    <a16:rowId xmlns="" xmlns:a16="http://schemas.microsoft.com/office/drawing/2014/main" val="1510720751"/>
                  </a:ext>
                </a:extLst>
              </a:tr>
              <a:tr h="28263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dirty="0">
                          <a:effectLst/>
                        </a:rPr>
                        <a:t>0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34</a:t>
                      </a:r>
                      <a:endParaRPr lang="zh-CN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ctr"/>
                </a:tc>
                <a:extLst>
                  <a:ext uri="{0D108BD9-81ED-4DB2-BD59-A6C34878D82A}">
                    <a16:rowId xmlns="" xmlns:a16="http://schemas.microsoft.com/office/drawing/2014/main" val="2807377939"/>
                  </a:ext>
                </a:extLst>
              </a:tr>
              <a:tr h="28263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1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</a:t>
                      </a:r>
                      <a:endParaRPr lang="zh-CN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ctr"/>
                </a:tc>
                <a:extLst>
                  <a:ext uri="{0D108BD9-81ED-4DB2-BD59-A6C34878D82A}">
                    <a16:rowId xmlns="" xmlns:a16="http://schemas.microsoft.com/office/drawing/2014/main" val="3467942454"/>
                  </a:ext>
                </a:extLst>
              </a:tr>
              <a:tr h="282633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>
                          <a:effectLst/>
                        </a:rPr>
                        <a:t>2</a:t>
                      </a:r>
                      <a:endParaRPr lang="zh-CN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46</a:t>
                      </a:r>
                      <a:endParaRPr lang="zh-CN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ctr"/>
                </a:tc>
                <a:extLst>
                  <a:ext uri="{0D108BD9-81ED-4DB2-BD59-A6C34878D82A}">
                    <a16:rowId xmlns="" xmlns:a16="http://schemas.microsoft.com/office/drawing/2014/main" val="4274025161"/>
                  </a:ext>
                </a:extLst>
              </a:tr>
            </a:tbl>
          </a:graphicData>
        </a:graphic>
      </p:graphicFrame>
      <p:sp>
        <p:nvSpPr>
          <p:cNvPr id="3" name="矩形 2"/>
          <p:cNvSpPr/>
          <p:nvPr/>
        </p:nvSpPr>
        <p:spPr>
          <a:xfrm>
            <a:off x="426720" y="5526593"/>
            <a:ext cx="82818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dirty="0" smtClean="0"/>
              <a:t>Reduce 34 </a:t>
            </a:r>
            <a:r>
              <a:rPr lang="en-US" altLang="zh-CN" sz="1800" dirty="0" err="1" smtClean="0"/>
              <a:t>fO</a:t>
            </a:r>
            <a:r>
              <a:rPr lang="en-US" altLang="zh-CN" sz="1800" dirty="0" smtClean="0"/>
              <a:t> values to 3 </a:t>
            </a:r>
            <a:r>
              <a:rPr lang="en-US" altLang="zh-CN" sz="1800" dirty="0" err="1" smtClean="0"/>
              <a:t>fO</a:t>
            </a:r>
            <a:r>
              <a:rPr lang="en-US" altLang="zh-CN" sz="1800" dirty="0" smtClean="0"/>
              <a:t> values.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4183189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zh-CN" b="1" dirty="0"/>
              <a:t>Experimental results </a:t>
            </a:r>
            <a:r>
              <a:rPr lang="en-CA" altLang="zh-CN" b="1" dirty="0" smtClean="0"/>
              <a:t>of method1</a:t>
            </a:r>
            <a:endParaRPr lang="zh-CN" altLang="en-US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8778888"/>
              </p:ext>
            </p:extLst>
          </p:nvPr>
        </p:nvGraphicFramePr>
        <p:xfrm>
          <a:off x="750773" y="1020292"/>
          <a:ext cx="7613580" cy="5220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078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0387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0387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49022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0387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10387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253472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All Intra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Over </a:t>
                      </a:r>
                      <a:r>
                        <a:rPr lang="en-US" sz="1400" kern="0" dirty="0" smtClean="0">
                          <a:effectLst/>
                        </a:rPr>
                        <a:t>VTM-6.0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Y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U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V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EncT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DecT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A1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A2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B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C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99%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E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Overall 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1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sz="1400" b="1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D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F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53472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Random Access</a:t>
                      </a:r>
                      <a:endParaRPr lang="zh-CN" altLang="en-US" sz="1400" b="1" kern="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Over </a:t>
                      </a:r>
                      <a:r>
                        <a:rPr lang="en-US" sz="1400" kern="0" dirty="0" smtClean="0">
                          <a:effectLst/>
                        </a:rPr>
                        <a:t>VTM-6.0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Y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U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V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EncT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 err="1">
                          <a:effectLst/>
                        </a:rPr>
                        <a:t>DecT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A1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99%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99%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A2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99%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B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C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99%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E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8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Overall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100%</a:t>
                      </a:r>
                      <a:endParaRPr 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9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D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99%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99%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20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F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0.00%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101%</a:t>
                      </a:r>
                      <a:endParaRPr lang="zh-CN" sz="1400" b="0" i="0" u="none" strike="noStrike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514350" rtl="0" eaLnBrk="1" fontAlgn="ctr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+mn-cs"/>
                        </a:rPr>
                        <a:t>101%</a:t>
                      </a:r>
                      <a:endParaRPr lang="zh-CN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3128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zh-CN" b="1" dirty="0"/>
              <a:t>Experimental results of </a:t>
            </a:r>
            <a:r>
              <a:rPr lang="en-CA" altLang="zh-CN" b="1" dirty="0" smtClean="0"/>
              <a:t>method1+2</a:t>
            </a:r>
            <a:endParaRPr lang="zh-CN" altLang="en-US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6699262"/>
              </p:ext>
            </p:extLst>
          </p:nvPr>
        </p:nvGraphicFramePr>
        <p:xfrm>
          <a:off x="750773" y="1020292"/>
          <a:ext cx="7613580" cy="5220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0787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10387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0387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49022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10387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10387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253472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All Intra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Over </a:t>
                      </a:r>
                      <a:r>
                        <a:rPr lang="en-US" sz="1400" kern="0" dirty="0" smtClean="0">
                          <a:effectLst/>
                        </a:rPr>
                        <a:t>VTM-6.0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Y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U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V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EncT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DecT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A1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A2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B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C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E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Overall 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D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F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53472">
                <a:tc>
                  <a:txBody>
                    <a:bodyPr/>
                    <a:lstStyle/>
                    <a:p>
                      <a:endParaRPr lang="zh-CN" sz="1400" dirty="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Random Access</a:t>
                      </a:r>
                      <a:endParaRPr lang="zh-CN" altLang="en-US" sz="1400" b="1" kern="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effectLst/>
                        </a:rPr>
                        <a:t>　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Over </a:t>
                      </a:r>
                      <a:r>
                        <a:rPr lang="en-US" sz="1400" kern="0" dirty="0" smtClean="0">
                          <a:effectLst/>
                        </a:rPr>
                        <a:t>VTM-6.0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endParaRPr lang="zh-CN" sz="1400">
                        <a:effectLst/>
                        <a:latin typeface="等线"/>
                        <a:ea typeface="等线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Y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U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V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EncT</a:t>
                      </a:r>
                      <a:endParaRPr lang="zh-CN" sz="18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 err="1">
                          <a:effectLst/>
                        </a:rPr>
                        <a:t>DecT</a:t>
                      </a:r>
                      <a:endParaRPr lang="zh-CN" sz="1800" kern="100" dirty="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A1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A2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B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C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17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E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18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Overall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19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D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20"/>
                  </a:ext>
                </a:extLst>
              </a:tr>
              <a:tr h="224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0">
                          <a:effectLst/>
                        </a:rPr>
                        <a:t>Class F</a:t>
                      </a:r>
                      <a:endParaRPr lang="zh-CN" sz="1600" kern="100">
                        <a:effectLst/>
                        <a:latin typeface="等线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819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418A0B0-A87E-48B8-895D-A74A9FC734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Conclusion</a:t>
            </a:r>
            <a:endParaRPr lang="zh-CN" altLang="en-US" b="1" dirty="0"/>
          </a:p>
        </p:txBody>
      </p:sp>
      <p:sp>
        <p:nvSpPr>
          <p:cNvPr id="4" name="内容占位符 2">
            <a:extLst>
              <a:ext uri="{FF2B5EF4-FFF2-40B4-BE49-F238E27FC236}">
                <a16:creationId xmlns="" xmlns:a16="http://schemas.microsoft.com/office/drawing/2014/main" id="{1441EB34-FB76-434B-AC61-DA4FCC0626B3}"/>
              </a:ext>
            </a:extLst>
          </p:cNvPr>
          <p:cNvSpPr txBox="1">
            <a:spLocks/>
          </p:cNvSpPr>
          <p:nvPr/>
        </p:nvSpPr>
        <p:spPr bwMode="auto">
          <a:xfrm>
            <a:off x="492333" y="903643"/>
            <a:ext cx="8291809" cy="4974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128905" indent="-128905" algn="l" defTabSz="514350" rtl="0" eaLnBrk="1" fontAlgn="base" hangingPunct="1">
              <a:lnSpc>
                <a:spcPct val="90000"/>
              </a:lnSpc>
              <a:spcBef>
                <a:spcPts val="5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1pPr>
            <a:lvl2pPr marL="38608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2pPr>
            <a:lvl3pPr marL="64325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3pPr>
            <a:lvl4pPr marL="90043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4pPr>
            <a:lvl5pPr marL="115760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5pPr>
            <a:lvl6pPr marL="141478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95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913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630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/>
              <a:t>Method1: p[0] modification</a:t>
            </a:r>
          </a:p>
          <a:p>
            <a:pPr lvl="1">
              <a:lnSpc>
                <a:spcPct val="150000"/>
              </a:lnSpc>
            </a:pPr>
            <a:r>
              <a:rPr lang="en-US" altLang="zh-CN" dirty="0" smtClean="0"/>
              <a:t>The prediction is identical with the prediction of VVC CD</a:t>
            </a:r>
          </a:p>
          <a:p>
            <a:pPr lvl="1">
              <a:lnSpc>
                <a:spcPct val="150000"/>
              </a:lnSpc>
            </a:pPr>
            <a:r>
              <a:rPr lang="en-US" altLang="zh-CN" dirty="0" smtClean="0"/>
              <a:t>The coding performance is identical with that of VTM</a:t>
            </a:r>
          </a:p>
          <a:p>
            <a:pPr marL="514350" lvl="2" indent="0">
              <a:lnSpc>
                <a:spcPct val="100000"/>
              </a:lnSpc>
              <a:buNone/>
            </a:pPr>
            <a:r>
              <a:rPr lang="en-US" altLang="zh-CN" dirty="0" smtClean="0"/>
              <a:t>AI</a:t>
            </a:r>
            <a:r>
              <a:rPr lang="en-US" altLang="zh-CN" dirty="0"/>
              <a:t>: 0.00%</a:t>
            </a:r>
            <a:r>
              <a:rPr lang="zh-CN" altLang="en-US" dirty="0"/>
              <a:t> </a:t>
            </a:r>
            <a:r>
              <a:rPr lang="en-US" altLang="zh-CN" dirty="0" smtClean="0"/>
              <a:t>0.00%</a:t>
            </a:r>
            <a:r>
              <a:rPr lang="zh-CN" altLang="en-US" dirty="0" smtClean="0"/>
              <a:t> </a:t>
            </a:r>
            <a:r>
              <a:rPr lang="en-US" altLang="zh-CN" dirty="0" smtClean="0"/>
              <a:t>0.00%</a:t>
            </a:r>
            <a:r>
              <a:rPr lang="zh-CN" altLang="en-US" dirty="0" smtClean="0"/>
              <a:t> </a:t>
            </a:r>
            <a:r>
              <a:rPr lang="en-US" altLang="zh-CN" dirty="0"/>
              <a:t>100%</a:t>
            </a:r>
            <a:r>
              <a:rPr lang="zh-CN" altLang="en-US" dirty="0"/>
              <a:t> </a:t>
            </a:r>
            <a:r>
              <a:rPr lang="en-US" altLang="zh-CN" dirty="0"/>
              <a:t>100%</a:t>
            </a:r>
            <a:r>
              <a:rPr lang="zh-CN" altLang="en-US" dirty="0"/>
              <a:t> </a:t>
            </a:r>
            <a:endParaRPr lang="en-US" altLang="zh-CN" sz="1200" dirty="0"/>
          </a:p>
          <a:p>
            <a:pPr marL="514350" lvl="2" indent="0">
              <a:lnSpc>
                <a:spcPct val="100000"/>
              </a:lnSpc>
              <a:buNone/>
            </a:pPr>
            <a:r>
              <a:rPr lang="en-US" altLang="zh-CN" dirty="0"/>
              <a:t>RA:</a:t>
            </a:r>
            <a:r>
              <a:rPr lang="en-US" altLang="zh-CN" sz="1600" dirty="0"/>
              <a:t> </a:t>
            </a:r>
            <a:r>
              <a:rPr lang="en-US" altLang="zh-CN" dirty="0"/>
              <a:t>0.00%</a:t>
            </a:r>
            <a:r>
              <a:rPr lang="zh-CN" altLang="en-US" dirty="0"/>
              <a:t> </a:t>
            </a:r>
            <a:r>
              <a:rPr lang="en-US" altLang="zh-CN" dirty="0"/>
              <a:t>0.00%</a:t>
            </a:r>
            <a:r>
              <a:rPr lang="zh-CN" altLang="en-US" dirty="0"/>
              <a:t> </a:t>
            </a:r>
            <a:r>
              <a:rPr lang="en-US" altLang="zh-CN" dirty="0" smtClean="0"/>
              <a:t>0.00%</a:t>
            </a:r>
            <a:r>
              <a:rPr lang="zh-CN" altLang="en-US" dirty="0" smtClean="0"/>
              <a:t> </a:t>
            </a:r>
            <a:r>
              <a:rPr lang="en-US" altLang="zh-CN" dirty="0"/>
              <a:t>100%</a:t>
            </a:r>
            <a:r>
              <a:rPr lang="zh-CN" altLang="en-US" dirty="0"/>
              <a:t> </a:t>
            </a:r>
            <a:r>
              <a:rPr lang="en-US" altLang="zh-CN" dirty="0"/>
              <a:t>100%</a:t>
            </a:r>
            <a:r>
              <a:rPr lang="zh-CN" altLang="en-US" dirty="0"/>
              <a:t> </a:t>
            </a:r>
            <a:endParaRPr lang="en-US" altLang="zh-CN" dirty="0" smtClean="0"/>
          </a:p>
          <a:p>
            <a:pPr marL="514350" lvl="2" indent="0">
              <a:lnSpc>
                <a:spcPct val="100000"/>
              </a:lnSpc>
              <a:buNone/>
            </a:pPr>
            <a:endParaRPr lang="en-US" altLang="zh-CN" dirty="0" smtClean="0"/>
          </a:p>
          <a:p>
            <a:r>
              <a:rPr lang="en-US" altLang="zh-CN" dirty="0" smtClean="0"/>
              <a:t>Method 2: </a:t>
            </a:r>
            <a:r>
              <a:rPr lang="en-US" altLang="zh-CN" dirty="0" err="1" smtClean="0"/>
              <a:t>fO</a:t>
            </a:r>
            <a:r>
              <a:rPr lang="en-US" altLang="zh-CN" dirty="0" smtClean="0"/>
              <a:t> simplification</a:t>
            </a:r>
            <a:endParaRPr lang="en-US" altLang="zh-CN" sz="2000" dirty="0"/>
          </a:p>
          <a:p>
            <a:pPr lvl="1">
              <a:lnSpc>
                <a:spcPct val="150000"/>
              </a:lnSpc>
            </a:pPr>
            <a:r>
              <a:rPr lang="en-US" altLang="zh-CN" dirty="0"/>
              <a:t>2D </a:t>
            </a:r>
            <a:r>
              <a:rPr lang="en-US" altLang="zh-CN" dirty="0" err="1"/>
              <a:t>fO</a:t>
            </a:r>
            <a:r>
              <a:rPr lang="en-US" altLang="zh-CN" dirty="0"/>
              <a:t> table with 34 values are reduced into 1D table with 3 </a:t>
            </a:r>
            <a:r>
              <a:rPr lang="en-US" altLang="zh-CN" dirty="0" smtClean="0"/>
              <a:t>values</a:t>
            </a:r>
            <a:endParaRPr lang="en-US" altLang="zh-CN" dirty="0"/>
          </a:p>
          <a:p>
            <a:pPr lvl="1">
              <a:lnSpc>
                <a:spcPct val="150000"/>
              </a:lnSpc>
            </a:pPr>
            <a:r>
              <a:rPr lang="en-US" altLang="zh-CN" dirty="0" smtClean="0"/>
              <a:t>Memory </a:t>
            </a:r>
            <a:r>
              <a:rPr lang="en-US" altLang="zh-CN" dirty="0"/>
              <a:t>storage reduction: </a:t>
            </a:r>
            <a:r>
              <a:rPr lang="en-US" altLang="zh-CN" dirty="0" smtClean="0"/>
              <a:t>217 </a:t>
            </a:r>
            <a:r>
              <a:rPr lang="en-US" altLang="zh-CN" dirty="0"/>
              <a:t>bits (= 7 bits * </a:t>
            </a:r>
            <a:r>
              <a:rPr lang="en-US" altLang="zh-CN" dirty="0" smtClean="0"/>
              <a:t>31 </a:t>
            </a:r>
            <a:r>
              <a:rPr lang="en-US" altLang="zh-CN" dirty="0"/>
              <a:t>elements)</a:t>
            </a:r>
          </a:p>
          <a:p>
            <a:pPr lvl="1">
              <a:lnSpc>
                <a:spcPct val="150000"/>
              </a:lnSpc>
            </a:pPr>
            <a:r>
              <a:rPr lang="en-US" altLang="zh-CN" dirty="0"/>
              <a:t>No loss:</a:t>
            </a:r>
          </a:p>
          <a:p>
            <a:pPr marL="514350" lvl="2" indent="0">
              <a:lnSpc>
                <a:spcPct val="100000"/>
              </a:lnSpc>
              <a:buNone/>
            </a:pPr>
            <a:r>
              <a:rPr lang="en-US" altLang="zh-CN" sz="1600" dirty="0"/>
              <a:t>AI: 0.00%</a:t>
            </a:r>
            <a:r>
              <a:rPr lang="zh-CN" altLang="en-US" sz="1600" dirty="0"/>
              <a:t> </a:t>
            </a:r>
            <a:r>
              <a:rPr lang="en-US" altLang="zh-CN" sz="1600" dirty="0"/>
              <a:t>-0.01%</a:t>
            </a:r>
            <a:r>
              <a:rPr lang="zh-CN" altLang="en-US" sz="1600" dirty="0"/>
              <a:t> </a:t>
            </a:r>
            <a:r>
              <a:rPr lang="en-US" altLang="zh-CN" sz="1600" dirty="0"/>
              <a:t>-0.01%</a:t>
            </a:r>
            <a:r>
              <a:rPr lang="zh-CN" altLang="en-US" sz="1600" dirty="0"/>
              <a:t> </a:t>
            </a:r>
            <a:r>
              <a:rPr lang="en-US" altLang="zh-CN" sz="1600" dirty="0"/>
              <a:t>100%</a:t>
            </a:r>
            <a:r>
              <a:rPr lang="zh-CN" altLang="en-US" sz="1600" dirty="0"/>
              <a:t> </a:t>
            </a:r>
            <a:r>
              <a:rPr lang="en-US" altLang="zh-CN" sz="1600" dirty="0"/>
              <a:t>100%</a:t>
            </a:r>
            <a:r>
              <a:rPr lang="zh-CN" altLang="en-US" sz="1600" dirty="0"/>
              <a:t> </a:t>
            </a:r>
            <a:endParaRPr lang="en-US" altLang="zh-CN" sz="1600" dirty="0"/>
          </a:p>
          <a:p>
            <a:pPr marL="514350" lvl="2" indent="0">
              <a:lnSpc>
                <a:spcPct val="100000"/>
              </a:lnSpc>
              <a:buNone/>
            </a:pPr>
            <a:r>
              <a:rPr lang="en-US" altLang="zh-CN" sz="1600" dirty="0"/>
              <a:t>RA: 0.00%</a:t>
            </a:r>
            <a:r>
              <a:rPr lang="zh-CN" altLang="en-US" sz="1600" dirty="0"/>
              <a:t> </a:t>
            </a:r>
            <a:r>
              <a:rPr lang="en-US" altLang="zh-CN" sz="1600" dirty="0"/>
              <a:t>0.00%</a:t>
            </a:r>
            <a:r>
              <a:rPr lang="zh-CN" altLang="en-US" sz="1600" dirty="0"/>
              <a:t> </a:t>
            </a:r>
            <a:r>
              <a:rPr lang="en-US" altLang="zh-CN" sz="1600" dirty="0"/>
              <a:t>-0.02%</a:t>
            </a:r>
            <a:r>
              <a:rPr lang="zh-CN" altLang="en-US" sz="1600" dirty="0"/>
              <a:t> </a:t>
            </a:r>
            <a:r>
              <a:rPr lang="en-US" altLang="zh-CN" sz="1600" dirty="0"/>
              <a:t>100%</a:t>
            </a:r>
            <a:r>
              <a:rPr lang="zh-CN" altLang="en-US" sz="1600" dirty="0"/>
              <a:t> </a:t>
            </a:r>
            <a:r>
              <a:rPr lang="en-US" altLang="zh-CN" sz="1600" dirty="0"/>
              <a:t>100%</a:t>
            </a:r>
            <a:r>
              <a:rPr lang="zh-CN" altLang="en-US" sz="1600" dirty="0"/>
              <a:t> </a:t>
            </a:r>
            <a:endParaRPr lang="en-US" altLang="zh-CN" sz="1600" dirty="0"/>
          </a:p>
          <a:p>
            <a:endParaRPr lang="en-US" altLang="zh-CN" sz="1400" dirty="0"/>
          </a:p>
          <a:p>
            <a:r>
              <a:rPr lang="en-US" altLang="zh-CN" dirty="0" smtClean="0"/>
              <a:t>Recommend to adopt into VVC. </a:t>
            </a:r>
          </a:p>
          <a:p>
            <a:r>
              <a:rPr lang="en-US" altLang="zh-CN" dirty="0" smtClean="0"/>
              <a:t>Thanks </a:t>
            </a:r>
            <a:r>
              <a:rPr lang="en-US" altLang="zh-CN" dirty="0"/>
              <a:t>crosschecking </a:t>
            </a:r>
            <a:r>
              <a:rPr lang="en-US" altLang="zh-CN" dirty="0" smtClean="0"/>
              <a:t>by Huawei.</a:t>
            </a:r>
            <a:endParaRPr lang="en-US" altLang="zh-CN" dirty="0"/>
          </a:p>
          <a:p>
            <a:endParaRPr lang="en-US" altLang="zh-CN" sz="2000" dirty="0"/>
          </a:p>
          <a:p>
            <a:pPr lvl="2">
              <a:lnSpc>
                <a:spcPct val="200000"/>
              </a:lnSpc>
            </a:pP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2454640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 txBox="1">
            <a:spLocks/>
          </p:cNvSpPr>
          <p:nvPr/>
        </p:nvSpPr>
        <p:spPr bwMode="auto">
          <a:xfrm>
            <a:off x="-223543" y="2117407"/>
            <a:ext cx="9144001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5400" kern="0" dirty="0">
                <a:solidFill>
                  <a:srgbClr val="1E4BA7"/>
                </a:solidFill>
                <a:ea typeface="新細明體" panose="02020500000000000000" pitchFamily="18" charset="-120"/>
              </a:rPr>
              <a:t>Thank you</a:t>
            </a:r>
            <a:r>
              <a:rPr lang="zh-CN" altLang="en-US" sz="5400" kern="0" dirty="0">
                <a:solidFill>
                  <a:srgbClr val="1E4BA7"/>
                </a:solidFill>
                <a:ea typeface="新細明體" panose="02020500000000000000" pitchFamily="18" charset="-120"/>
              </a:rPr>
              <a:t> </a:t>
            </a:r>
            <a:endParaRPr lang="zh-TW" altLang="en-US" sz="5400" kern="0" dirty="0">
              <a:solidFill>
                <a:srgbClr val="1E4BA7"/>
              </a:solidFill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799511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新实验室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新实验室模板</Template>
  <TotalTime>2013</TotalTime>
  <Words>950</Words>
  <Application>Microsoft Office PowerPoint</Application>
  <PresentationFormat>全屏显示(4:3)</PresentationFormat>
  <Paragraphs>501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新实验室模板</vt:lpstr>
      <vt:lpstr>JVET-P0136: MIP modifications</vt:lpstr>
      <vt:lpstr>MIP in VVC</vt:lpstr>
      <vt:lpstr>MIP simplification: method1</vt:lpstr>
      <vt:lpstr>MIP simplification: method1</vt:lpstr>
      <vt:lpstr>MIP simplification: method 2</vt:lpstr>
      <vt:lpstr>Experimental results of method1</vt:lpstr>
      <vt:lpstr>Experimental results of method1+2</vt:lpstr>
      <vt:lpstr>Conclusion</vt:lpstr>
      <vt:lpstr>PowerPoint 演示文稿</vt:lpstr>
      <vt:lpstr>MIP simplification</vt:lpstr>
      <vt:lpstr>MIP simplification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CCLM DM adaption</dc:title>
  <dc:creator>ma yz</dc:creator>
  <cp:lastModifiedBy>HJY</cp:lastModifiedBy>
  <cp:revision>367</cp:revision>
  <dcterms:created xsi:type="dcterms:W3CDTF">2018-12-28T13:08:00Z</dcterms:created>
  <dcterms:modified xsi:type="dcterms:W3CDTF">2019-10-04T05:14:06Z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