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9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3"/>
  </p:notesMasterIdLst>
  <p:handoutMasterIdLst>
    <p:handoutMasterId r:id="rId14"/>
  </p:handoutMasterIdLst>
  <p:sldIdLst>
    <p:sldId id="282" r:id="rId5"/>
    <p:sldId id="336" r:id="rId6"/>
    <p:sldId id="348" r:id="rId7"/>
    <p:sldId id="349" r:id="rId8"/>
    <p:sldId id="342" r:id="rId9"/>
    <p:sldId id="351" r:id="rId10"/>
    <p:sldId id="280" r:id="rId11"/>
    <p:sldId id="352" r:id="rId12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36"/>
            <p14:sldId id="348"/>
            <p14:sldId id="349"/>
            <p14:sldId id="342"/>
            <p14:sldId id="351"/>
            <p14:sldId id="280"/>
            <p14:sldId id="352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17" autoAdjust="0"/>
    <p:restoredTop sz="95467"/>
  </p:normalViewPr>
  <p:slideViewPr>
    <p:cSldViewPr snapToGrid="0" snapToObjects="1">
      <p:cViewPr varScale="1">
        <p:scale>
          <a:sx n="109" d="100"/>
          <a:sy n="109" d="100"/>
        </p:scale>
        <p:origin x="108" y="108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="" xmlns:a16="http://schemas.microsoft.com/office/drawing/2014/main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="" xmlns:a16="http://schemas.microsoft.com/office/drawing/2014/main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69" y="908050"/>
            <a:ext cx="11332826" cy="5218113"/>
          </a:xfrm>
          <a:prstGeom prst="rect">
            <a:avLst/>
          </a:prstGeom>
        </p:spPr>
        <p:txBody>
          <a:bodyPr/>
          <a:lstStyle>
            <a:lvl1pPr>
              <a:defRPr sz="1800" b="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20363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8847026" y="-4207"/>
            <a:ext cx="3100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l"/>
            <a:r>
              <a:rPr lang="en-US" dirty="0" smtClean="0"/>
              <a:t>JVET-P0111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455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="" xmlns:a16="http://schemas.microsoft.com/office/drawing/2014/main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72" y="4090618"/>
            <a:ext cx="2787962" cy="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45239" y="1003301"/>
            <a:ext cx="9915450" cy="1016599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dirty="0"/>
              <a:t>CE3-related: Chroma intra prediction mode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mapping </a:t>
            </a:r>
            <a:r>
              <a:rPr lang="en-US" altLang="zh-CN" dirty="0"/>
              <a:t>for 4:2:2 format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="" xmlns:a16="http://schemas.microsoft.com/office/drawing/2014/main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98995" y="2280669"/>
            <a:ext cx="6649117" cy="1148459"/>
          </a:xfrm>
        </p:spPr>
        <p:txBody>
          <a:bodyPr/>
          <a:lstStyle/>
          <a:p>
            <a:endParaRPr kumimoji="1" lang="en-US" altLang="zh-CN" sz="1600" dirty="0" smtClean="0"/>
          </a:p>
          <a:p>
            <a:r>
              <a:rPr lang="en-US" altLang="en-US" sz="1600" b="1" dirty="0" smtClean="0">
                <a:solidFill>
                  <a:schemeClr val="bg1">
                    <a:lumMod val="95000"/>
                  </a:schemeClr>
                </a:solidFill>
              </a:rPr>
              <a:t>Biao Wang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US" altLang="en-US" sz="1600" dirty="0">
                <a:solidFill>
                  <a:schemeClr val="bg1">
                    <a:lumMod val="95000"/>
                  </a:schemeClr>
                </a:solidFill>
              </a:rPr>
              <a:t>Anand Meher Kotra, Semih 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Esenlik, Han </a:t>
            </a:r>
            <a:r>
              <a:rPr lang="en-US" altLang="en-US" sz="1600" dirty="0">
                <a:solidFill>
                  <a:schemeClr val="bg1">
                    <a:lumMod val="95000"/>
                  </a:schemeClr>
                </a:solidFill>
              </a:rPr>
              <a:t>Gao, 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Elena Alshina</a:t>
            </a:r>
            <a:endParaRPr lang="en-US" altLang="en-US" sz="16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kumimoji="1"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:\Users\b00499426\AppData\Roaming\eSpace_Desktop\UserData\b00499426\imagefiles\8DA2E427-D13D-4A07-90D2-5E89D68F90E0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164" y="1081057"/>
            <a:ext cx="3486637" cy="4334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b00499426\AppData\Roaming\eSpace_Desktop\UserData\b00499426\imagefiles\7A45F7F8-18C6-4187-8382-B2DC859E504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024" y="1168980"/>
            <a:ext cx="4639408" cy="439157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969" y="384138"/>
            <a:ext cx="10520363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Chroma intra mode mapping  for 4:2:2</a:t>
            </a:r>
            <a:endParaRPr lang="en-US" sz="4400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31969" y="1048723"/>
            <a:ext cx="11332826" cy="5218113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For </a:t>
            </a:r>
            <a:r>
              <a:rPr lang="en-US" altLang="zh-CN" dirty="0" err="1" smtClean="0"/>
              <a:t>chroma</a:t>
            </a:r>
            <a:r>
              <a:rPr lang="en-US" altLang="zh-CN" dirty="0" smtClean="0"/>
              <a:t> 4:2:2 format, samples are sub-sampled by half at horizontal direction</a:t>
            </a:r>
          </a:p>
          <a:p>
            <a:pPr lvl="1"/>
            <a:r>
              <a:rPr lang="en-US" altLang="zh-CN" dirty="0" smtClean="0"/>
              <a:t>For mode 2 to 34, their corresponding width is increased by 2x</a:t>
            </a:r>
          </a:p>
          <a:p>
            <a:pPr lvl="1"/>
            <a:r>
              <a:rPr lang="en-US" altLang="zh-CN" dirty="0" smtClean="0"/>
              <a:t>For mode 34 to 66, their corresponding width is decrease by 1/2</a:t>
            </a:r>
          </a:p>
          <a:p>
            <a:endParaRPr lang="zh-CN" altLang="en-US" dirty="0"/>
          </a:p>
        </p:txBody>
      </p:sp>
      <p:sp>
        <p:nvSpPr>
          <p:cNvPr id="9" name="Arc 8"/>
          <p:cNvSpPr/>
          <p:nvPr/>
        </p:nvSpPr>
        <p:spPr>
          <a:xfrm rot="3361941" flipH="1">
            <a:off x="8575415" y="2934383"/>
            <a:ext cx="205197" cy="525569"/>
          </a:xfrm>
          <a:prstGeom prst="arc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6569164" y="1942923"/>
            <a:ext cx="2094665" cy="1096709"/>
            <a:chOff x="204811" y="1700286"/>
            <a:chExt cx="2094665" cy="1096709"/>
          </a:xfrm>
        </p:grpSpPr>
        <p:cxnSp>
          <p:nvCxnSpPr>
            <p:cNvPr id="11" name="Straight Arrow Connector 10"/>
            <p:cNvCxnSpPr/>
            <p:nvPr/>
          </p:nvCxnSpPr>
          <p:spPr>
            <a:xfrm flipH="1" flipV="1">
              <a:off x="1148730" y="1878137"/>
              <a:ext cx="1150746" cy="918858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204811" y="1700286"/>
              <a:ext cx="1103508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b="1" dirty="0" smtClean="0"/>
                <a:t>Tan(</a:t>
              </a:r>
              <a:r>
                <a:rPr lang="el-GR" sz="1300" b="1" dirty="0" smtClean="0"/>
                <a:t>α</a:t>
              </a:r>
              <a:r>
                <a:rPr lang="en-US" sz="1300" b="1" dirty="0" smtClean="0"/>
                <a:t>) =1/2 </a:t>
              </a:r>
              <a:endParaRPr lang="en-US" sz="1300" b="1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560341" y="2701808"/>
            <a:ext cx="1103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 dirty="0" smtClean="0"/>
              <a:t>α</a:t>
            </a:r>
            <a:r>
              <a:rPr lang="en-US" sz="1400" dirty="0" smtClean="0"/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6592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969" y="202983"/>
            <a:ext cx="10520363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Find theoretically accurate </a:t>
            </a:r>
            <a:r>
              <a:rPr lang="en-US" sz="4400" b="1" dirty="0"/>
              <a:t>m</a:t>
            </a:r>
            <a:r>
              <a:rPr lang="en-US" sz="4400" b="1" dirty="0" smtClean="0"/>
              <a:t>apping </a:t>
            </a:r>
            <a:endParaRPr lang="en-US" sz="4400" b="1" dirty="0"/>
          </a:p>
        </p:txBody>
      </p:sp>
      <p:grpSp>
        <p:nvGrpSpPr>
          <p:cNvPr id="11" name="Group 10"/>
          <p:cNvGrpSpPr/>
          <p:nvPr/>
        </p:nvGrpSpPr>
        <p:grpSpPr>
          <a:xfrm>
            <a:off x="459304" y="1079932"/>
            <a:ext cx="4168335" cy="3480461"/>
            <a:chOff x="130994" y="112416"/>
            <a:chExt cx="4585168" cy="4211358"/>
          </a:xfrm>
        </p:grpSpPr>
        <p:grpSp>
          <p:nvGrpSpPr>
            <p:cNvPr id="12" name="Group 11"/>
            <p:cNvGrpSpPr/>
            <p:nvPr/>
          </p:nvGrpSpPr>
          <p:grpSpPr>
            <a:xfrm>
              <a:off x="716086" y="512016"/>
              <a:ext cx="4000076" cy="3811758"/>
              <a:chOff x="716086" y="535461"/>
              <a:chExt cx="4000076" cy="3811758"/>
            </a:xfrm>
          </p:grpSpPr>
          <p:sp>
            <p:nvSpPr>
              <p:cNvPr id="30" name="Rectangle 29"/>
              <p:cNvSpPr>
                <a:spLocks noChangeAspect="1"/>
              </p:cNvSpPr>
              <p:nvPr/>
            </p:nvSpPr>
            <p:spPr>
              <a:xfrm>
                <a:off x="1425147" y="1227438"/>
                <a:ext cx="2743200" cy="273725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200"/>
              </a:p>
            </p:txBody>
          </p:sp>
          <p:cxnSp>
            <p:nvCxnSpPr>
              <p:cNvPr id="31" name="Straight Arrow Connector 30"/>
              <p:cNvCxnSpPr/>
              <p:nvPr/>
            </p:nvCxnSpPr>
            <p:spPr>
              <a:xfrm flipV="1">
                <a:off x="2796747" y="889686"/>
                <a:ext cx="0" cy="170638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Arrow Connector 31"/>
              <p:cNvCxnSpPr/>
              <p:nvPr/>
            </p:nvCxnSpPr>
            <p:spPr>
              <a:xfrm flipV="1">
                <a:off x="2796747" y="939973"/>
                <a:ext cx="1651688" cy="1656095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Arrow Connector 32"/>
              <p:cNvCxnSpPr/>
              <p:nvPr/>
            </p:nvCxnSpPr>
            <p:spPr>
              <a:xfrm flipH="1" flipV="1">
                <a:off x="1145059" y="963827"/>
                <a:ext cx="1651689" cy="163224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Arrow Connector 33"/>
              <p:cNvCxnSpPr/>
              <p:nvPr/>
            </p:nvCxnSpPr>
            <p:spPr>
              <a:xfrm flipH="1">
                <a:off x="1070919" y="2596066"/>
                <a:ext cx="1725830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Arrow Connector 34"/>
              <p:cNvCxnSpPr/>
              <p:nvPr/>
            </p:nvCxnSpPr>
            <p:spPr>
              <a:xfrm flipH="1">
                <a:off x="1145059" y="2596066"/>
                <a:ext cx="1651689" cy="1632239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Box 35"/>
              <p:cNvSpPr txBox="1"/>
              <p:nvPr/>
            </p:nvSpPr>
            <p:spPr>
              <a:xfrm>
                <a:off x="2627869" y="644874"/>
                <a:ext cx="46955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50</a:t>
                </a:r>
                <a:endParaRPr lang="en-US" sz="1200" dirty="0"/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4246605" y="535461"/>
                <a:ext cx="46955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66</a:t>
                </a:r>
                <a:endParaRPr lang="en-US" sz="1200" dirty="0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836140" y="582568"/>
                <a:ext cx="46955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34</a:t>
                </a:r>
                <a:endParaRPr lang="en-US" sz="1200" dirty="0"/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716086" y="2457565"/>
                <a:ext cx="46955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18</a:t>
                </a:r>
                <a:endParaRPr lang="en-US" sz="1200" dirty="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788669" y="4070220"/>
                <a:ext cx="46955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2</a:t>
                </a:r>
                <a:endParaRPr lang="en-US" sz="1200" dirty="0"/>
              </a:p>
            </p:txBody>
          </p:sp>
        </p:grpSp>
        <p:cxnSp>
          <p:nvCxnSpPr>
            <p:cNvPr id="13" name="Straight Arrow Connector 12"/>
            <p:cNvCxnSpPr/>
            <p:nvPr/>
          </p:nvCxnSpPr>
          <p:spPr>
            <a:xfrm flipH="1">
              <a:off x="1090342" y="2571551"/>
              <a:ext cx="1692728" cy="81405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732086" y="3226840"/>
              <a:ext cx="4695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 </a:t>
              </a:r>
              <a:r>
                <a:rPr lang="en-US" sz="1200" dirty="0" smtClean="0"/>
                <a:t> 8</a:t>
              </a:r>
              <a:endParaRPr lang="en-US" sz="1200" dirty="0"/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2383692" y="301165"/>
              <a:ext cx="413544" cy="179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17" idx="1"/>
            </p:cNvCxnSpPr>
            <p:nvPr/>
          </p:nvCxnSpPr>
          <p:spPr>
            <a:xfrm flipH="1">
              <a:off x="1425149" y="297833"/>
              <a:ext cx="388550" cy="324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1813699" y="159333"/>
              <a:ext cx="6247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width</a:t>
              </a:r>
              <a:endParaRPr lang="en-US" sz="1200" dirty="0"/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1425147" y="112416"/>
              <a:ext cx="0" cy="1091577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2796747" y="212171"/>
              <a:ext cx="0" cy="384735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oup 19"/>
            <p:cNvGrpSpPr/>
            <p:nvPr/>
          </p:nvGrpSpPr>
          <p:grpSpPr>
            <a:xfrm>
              <a:off x="130994" y="2548106"/>
              <a:ext cx="1284668" cy="678734"/>
              <a:chOff x="130994" y="2571551"/>
              <a:chExt cx="1284668" cy="678734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130994" y="2781111"/>
                <a:ext cx="117018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200" dirty="0"/>
                  <a:t>w</a:t>
                </a:r>
                <a:r>
                  <a:rPr lang="en-CA" sz="1200" dirty="0" smtClean="0"/>
                  <a:t>idth/2</a:t>
                </a:r>
                <a:endParaRPr lang="en-US" sz="1200" dirty="0"/>
              </a:p>
            </p:txBody>
          </p:sp>
          <p:cxnSp>
            <p:nvCxnSpPr>
              <p:cNvPr id="26" name="Straight Arrow Connector 25"/>
              <p:cNvCxnSpPr/>
              <p:nvPr/>
            </p:nvCxnSpPr>
            <p:spPr>
              <a:xfrm flipH="1">
                <a:off x="459259" y="3017690"/>
                <a:ext cx="575" cy="232595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Arrow Connector 26"/>
              <p:cNvCxnSpPr/>
              <p:nvPr/>
            </p:nvCxnSpPr>
            <p:spPr>
              <a:xfrm flipV="1">
                <a:off x="459677" y="2594996"/>
                <a:ext cx="1868" cy="249851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>
                <a:endCxn id="39" idx="1"/>
              </p:cNvCxnSpPr>
              <p:nvPr/>
            </p:nvCxnSpPr>
            <p:spPr>
              <a:xfrm>
                <a:off x="296985" y="2571551"/>
                <a:ext cx="419101" cy="1069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300370" y="3238723"/>
                <a:ext cx="1115292" cy="1565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Arc 20"/>
            <p:cNvSpPr/>
            <p:nvPr/>
          </p:nvSpPr>
          <p:spPr>
            <a:xfrm rot="9352078" flipH="1">
              <a:off x="1973654" y="2333692"/>
              <a:ext cx="205197" cy="525569"/>
            </a:xfrm>
            <a:prstGeom prst="arc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 flipH="1" flipV="1">
              <a:off x="1004145" y="1803890"/>
              <a:ext cx="1150746" cy="918858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151713" y="1547101"/>
              <a:ext cx="11035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Tan(</a:t>
              </a:r>
              <a:r>
                <a:rPr lang="el-GR" sz="1200" dirty="0" smtClean="0"/>
                <a:t>α</a:t>
              </a:r>
              <a:r>
                <a:rPr lang="en-US" sz="1200" dirty="0" smtClean="0"/>
                <a:t>) =1/2 </a:t>
              </a:r>
              <a:endParaRPr lang="en-US" sz="12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932744" y="2626208"/>
              <a:ext cx="11035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200" dirty="0" smtClean="0"/>
                <a:t>α</a:t>
              </a:r>
              <a:r>
                <a:rPr lang="en-US" sz="1200" dirty="0" smtClean="0"/>
                <a:t> </a:t>
              </a:r>
              <a:endParaRPr lang="en-US" sz="1200" dirty="0"/>
            </a:p>
          </p:txBody>
        </p:sp>
      </p:grpSp>
      <p:sp>
        <p:nvSpPr>
          <p:cNvPr id="10" name="Arc 9"/>
          <p:cNvSpPr/>
          <p:nvPr/>
        </p:nvSpPr>
        <p:spPr>
          <a:xfrm rot="17244145">
            <a:off x="2184706" y="2064919"/>
            <a:ext cx="980577" cy="1026201"/>
          </a:xfrm>
          <a:prstGeom prst="arc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8424" y="1088397"/>
            <a:ext cx="5732895" cy="4503061"/>
          </a:xfrm>
          <a:prstGeom prst="rect">
            <a:avLst/>
          </a:prstGeom>
        </p:spPr>
      </p:pic>
      <p:sp>
        <p:nvSpPr>
          <p:cNvPr id="54" name="Rectangle 53"/>
          <p:cNvSpPr/>
          <p:nvPr/>
        </p:nvSpPr>
        <p:spPr>
          <a:xfrm>
            <a:off x="5631293" y="1903943"/>
            <a:ext cx="453673" cy="202223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Rectangle 61"/>
          <p:cNvSpPr/>
          <p:nvPr/>
        </p:nvSpPr>
        <p:spPr>
          <a:xfrm>
            <a:off x="10047960" y="1895575"/>
            <a:ext cx="453673" cy="202223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Rectangle 62"/>
          <p:cNvSpPr/>
          <p:nvPr/>
        </p:nvSpPr>
        <p:spPr>
          <a:xfrm>
            <a:off x="7325278" y="3098214"/>
            <a:ext cx="517460" cy="167875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24" name="Straight Arrow Connector 1023"/>
          <p:cNvCxnSpPr>
            <a:stCxn id="62" idx="1"/>
            <a:endCxn id="63" idx="0"/>
          </p:cNvCxnSpPr>
          <p:nvPr/>
        </p:nvCxnSpPr>
        <p:spPr>
          <a:xfrm flipH="1">
            <a:off x="7584008" y="1996687"/>
            <a:ext cx="2463952" cy="110152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" name="Rectangle 1024"/>
          <p:cNvSpPr/>
          <p:nvPr/>
        </p:nvSpPr>
        <p:spPr>
          <a:xfrm>
            <a:off x="5683050" y="3098214"/>
            <a:ext cx="408777" cy="220549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1" name="TextBox 1030"/>
          <p:cNvSpPr txBox="1"/>
          <p:nvPr/>
        </p:nvSpPr>
        <p:spPr>
          <a:xfrm>
            <a:off x="6141079" y="1302151"/>
            <a:ext cx="1399900" cy="462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(width)</a:t>
            </a:r>
            <a:endParaRPr lang="zh-CN" altLang="en-US" sz="14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3" name="Content Placeholder 1"/>
          <p:cNvSpPr>
            <a:spLocks noGrp="1"/>
          </p:cNvSpPr>
          <p:nvPr>
            <p:ph idx="1"/>
          </p:nvPr>
        </p:nvSpPr>
        <p:spPr>
          <a:xfrm>
            <a:off x="431969" y="1048723"/>
            <a:ext cx="11332826" cy="5218113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A similar approach can be used for other modes. </a:t>
            </a:r>
          </a:p>
          <a:p>
            <a:pPr lvl="1"/>
            <a:r>
              <a:rPr lang="en-US" altLang="zh-CN" dirty="0" smtClean="0"/>
              <a:t>Note: for input mode 2 to 34, the column “</a:t>
            </a:r>
            <a:r>
              <a:rPr lang="en-US" altLang="zh-CN" dirty="0" err="1" smtClean="0"/>
              <a:t>intraPredAng</a:t>
            </a:r>
            <a:r>
              <a:rPr lang="en-US" altLang="zh-CN" dirty="0" smtClean="0"/>
              <a:t>/2” in 4:2:2 format is replaced with </a:t>
            </a:r>
            <a:r>
              <a:rPr lang="en-US" altLang="zh-CN" dirty="0" err="1" smtClean="0"/>
              <a:t>intraPredAng</a:t>
            </a:r>
            <a:r>
              <a:rPr lang="en-US" altLang="zh-CN" dirty="0" smtClean="0"/>
              <a:t>*2</a:t>
            </a:r>
          </a:p>
          <a:p>
            <a:endParaRPr lang="zh-CN" altLang="en-US" dirty="0"/>
          </a:p>
        </p:txBody>
      </p:sp>
      <p:sp>
        <p:nvSpPr>
          <p:cNvPr id="1033" name="TextBox 1032"/>
          <p:cNvSpPr txBox="1"/>
          <p:nvPr/>
        </p:nvSpPr>
        <p:spPr>
          <a:xfrm>
            <a:off x="11033277" y="2073933"/>
            <a:ext cx="363670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440"/>
              </a:lnSpc>
            </a:pPr>
            <a:r>
              <a:rPr lang="en-US" altLang="zh-CN" sz="1000" b="1" dirty="0" smtClean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42</a:t>
            </a:r>
          </a:p>
          <a:p>
            <a:pPr algn="just">
              <a:lnSpc>
                <a:spcPts val="3440"/>
              </a:lnSpc>
            </a:pPr>
            <a:endParaRPr lang="zh-CN" altLang="en-US" sz="1000" b="1" dirty="0" smtClean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1033277" y="2282628"/>
            <a:ext cx="363670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440"/>
              </a:lnSpc>
            </a:pPr>
            <a:r>
              <a:rPr lang="en-US" altLang="zh-CN" sz="1000" b="1" dirty="0" smtClean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43</a:t>
            </a:r>
          </a:p>
          <a:p>
            <a:pPr algn="just">
              <a:lnSpc>
                <a:spcPts val="3440"/>
              </a:lnSpc>
            </a:pPr>
            <a:endParaRPr lang="zh-CN" altLang="en-US" sz="1000" b="1" dirty="0" smtClean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1033277" y="2479431"/>
            <a:ext cx="352761" cy="973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440"/>
              </a:lnSpc>
            </a:pPr>
            <a:r>
              <a:rPr lang="en-US" altLang="zh-CN" sz="1000" b="1" dirty="0" smtClean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44</a:t>
            </a:r>
          </a:p>
          <a:p>
            <a:pPr algn="just">
              <a:lnSpc>
                <a:spcPts val="3440"/>
              </a:lnSpc>
            </a:pPr>
            <a:endParaRPr lang="zh-CN" altLang="en-US" sz="1000" b="1" dirty="0" smtClean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1034776" y="2663530"/>
            <a:ext cx="352761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440"/>
              </a:lnSpc>
            </a:pPr>
            <a:r>
              <a:rPr lang="en-US" altLang="zh-CN" sz="1000" b="1" dirty="0" smtClean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44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1039790" y="3089196"/>
            <a:ext cx="352761" cy="885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440"/>
              </a:lnSpc>
            </a:pPr>
            <a:endParaRPr lang="en-US" altLang="zh-CN" sz="1000" b="1" dirty="0" smtClean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just">
              <a:lnSpc>
                <a:spcPts val="3440"/>
              </a:lnSpc>
            </a:pPr>
            <a:endParaRPr lang="zh-CN" altLang="en-US" sz="1000" b="1" dirty="0" smtClean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1027413" y="3070394"/>
            <a:ext cx="363670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440"/>
              </a:lnSpc>
            </a:pPr>
            <a:r>
              <a:rPr lang="en-US" altLang="zh-CN" sz="1000" b="1" dirty="0" smtClean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45</a:t>
            </a:r>
          </a:p>
          <a:p>
            <a:pPr algn="just">
              <a:lnSpc>
                <a:spcPts val="3440"/>
              </a:lnSpc>
            </a:pPr>
            <a:endParaRPr lang="zh-CN" altLang="en-US" sz="1000" b="1" dirty="0" smtClean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1032868" y="3270394"/>
            <a:ext cx="363670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440"/>
              </a:lnSpc>
            </a:pPr>
            <a:r>
              <a:rPr lang="en-US" altLang="zh-CN" sz="1000" b="1" dirty="0" smtClean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46</a:t>
            </a:r>
          </a:p>
          <a:p>
            <a:pPr algn="just">
              <a:lnSpc>
                <a:spcPts val="3440"/>
              </a:lnSpc>
            </a:pPr>
            <a:endParaRPr lang="zh-CN" altLang="en-US" sz="1000" b="1" dirty="0" smtClean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1027413" y="3475892"/>
            <a:ext cx="352761" cy="973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440"/>
              </a:lnSpc>
            </a:pPr>
            <a:r>
              <a:rPr lang="en-US" altLang="zh-CN" sz="1000" b="1" dirty="0" smtClean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46</a:t>
            </a:r>
          </a:p>
          <a:p>
            <a:pPr algn="just">
              <a:lnSpc>
                <a:spcPts val="3440"/>
              </a:lnSpc>
            </a:pPr>
            <a:endParaRPr lang="zh-CN" altLang="en-US" sz="1000" b="1" dirty="0" smtClean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1027413" y="4468595"/>
            <a:ext cx="352761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440"/>
              </a:lnSpc>
            </a:pPr>
            <a:r>
              <a:rPr lang="en-US" altLang="zh-CN" sz="1000" b="1" dirty="0" smtClean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48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1025212" y="5139898"/>
            <a:ext cx="126460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440"/>
              </a:lnSpc>
            </a:pPr>
            <a:r>
              <a:rPr lang="en-US" altLang="zh-CN" sz="1000" b="1" dirty="0" smtClean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In VVC6 draft 6</a:t>
            </a:r>
          </a:p>
        </p:txBody>
      </p:sp>
    </p:spTree>
    <p:extLst>
      <p:ext uri="{BB962C8B-B14F-4D97-AF65-F5344CB8AC3E}">
        <p14:creationId xmlns:p14="http://schemas.microsoft.com/office/powerpoint/2010/main" val="290077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969" y="202983"/>
            <a:ext cx="10520363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Proposed Changes </a:t>
            </a:r>
            <a:endParaRPr lang="en-US" sz="4400" b="1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18555" y="1329043"/>
            <a:ext cx="7937427" cy="425407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22205" y="5490727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highlight>
                  <a:srgbClr val="FFFF00"/>
                </a:highlight>
                <a:ea typeface="Malgun Gothic" panose="020B0503020000020004" pitchFamily="34" charset="-127"/>
              </a:rPr>
              <a:t>Highlighted</a:t>
            </a:r>
            <a:r>
              <a:rPr lang="en-US" altLang="zh-CN" dirty="0" smtClean="0"/>
              <a:t> are the corrected new modes.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3975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>
            <a:spLocks noGrp="1"/>
          </p:cNvSpPr>
          <p:nvPr>
            <p:ph idx="1"/>
          </p:nvPr>
        </p:nvSpPr>
        <p:spPr>
          <a:xfrm>
            <a:off x="545776" y="4398062"/>
            <a:ext cx="10989239" cy="2839914"/>
          </a:xfrm>
        </p:spPr>
        <p:txBody>
          <a:bodyPr/>
          <a:lstStyle/>
          <a:p>
            <a:endParaRPr lang="en-CA" dirty="0" smtClean="0"/>
          </a:p>
          <a:p>
            <a:r>
              <a:rPr lang="en-CA" dirty="0" smtClean="0"/>
              <a:t>Simulation conducted </a:t>
            </a:r>
            <a:r>
              <a:rPr lang="en-CA" dirty="0" smtClean="0"/>
              <a:t>with </a:t>
            </a:r>
            <a:r>
              <a:rPr lang="en-CA" dirty="0" smtClean="0"/>
              <a:t>the 4:2:2 video sequences </a:t>
            </a:r>
          </a:p>
          <a:p>
            <a:r>
              <a:rPr lang="en-CA" dirty="0" smtClean="0"/>
              <a:t>Consistent coding gain are </a:t>
            </a:r>
            <a:r>
              <a:rPr lang="en-US" altLang="zh-CN" dirty="0" smtClean="0"/>
              <a:t>observed </a:t>
            </a:r>
            <a:endParaRPr lang="en-CA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CA" dirty="0" smtClean="0"/>
          </a:p>
          <a:p>
            <a:pPr lv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423" y="294350"/>
            <a:ext cx="12070740" cy="1325563"/>
          </a:xfrm>
        </p:spPr>
        <p:txBody>
          <a:bodyPr>
            <a:normAutofit/>
          </a:bodyPr>
          <a:lstStyle/>
          <a:p>
            <a:r>
              <a:rPr lang="en-US" sz="4400" b="1" dirty="0" smtClean="0"/>
              <a:t>Results</a:t>
            </a:r>
            <a:endParaRPr lang="en-US" sz="44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179874"/>
              </p:ext>
            </p:extLst>
          </p:nvPr>
        </p:nvGraphicFramePr>
        <p:xfrm>
          <a:off x="545776" y="2099012"/>
          <a:ext cx="5582463" cy="2036538"/>
        </p:xfrm>
        <a:graphic>
          <a:graphicData uri="http://schemas.openxmlformats.org/drawingml/2006/table">
            <a:tbl>
              <a:tblPr firstRow="1" firstCol="1" bandRow="1"/>
              <a:tblGrid>
                <a:gridCol w="1723123"/>
                <a:gridCol w="771868"/>
                <a:gridCol w="771868"/>
                <a:gridCol w="771868"/>
                <a:gridCol w="771868"/>
                <a:gridCol w="771868"/>
              </a:tblGrid>
              <a:tr h="22628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ja-JP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</a:rPr>
                        <a:t>　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</a:rPr>
                        <a:t>EncTime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</a:rPr>
                        <a:t>DecTime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Traffic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-0.04%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-0.06%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Kimono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-0.05%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0.04%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-0.17%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101%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101%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Seeking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0.02%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EBUHorse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0.03%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EBUGraphics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-0.06%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0.02%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0.00%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99%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EBUWaterRocksClose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99%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99%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EBUKidSoccer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All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-0.03%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04745" y="1408127"/>
            <a:ext cx="2286000" cy="474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All intra 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25960" y="1391900"/>
            <a:ext cx="2286000" cy="474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Random Access 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238111"/>
              </p:ext>
            </p:extLst>
          </p:nvPr>
        </p:nvGraphicFramePr>
        <p:xfrm>
          <a:off x="6575030" y="2099010"/>
          <a:ext cx="5514393" cy="2036538"/>
        </p:xfrm>
        <a:graphic>
          <a:graphicData uri="http://schemas.openxmlformats.org/drawingml/2006/table">
            <a:tbl>
              <a:tblPr firstRow="1" firstCol="1" bandRow="1"/>
              <a:tblGrid>
                <a:gridCol w="1702113"/>
                <a:gridCol w="762456"/>
                <a:gridCol w="762456"/>
                <a:gridCol w="762456"/>
                <a:gridCol w="762456"/>
                <a:gridCol w="762456"/>
              </a:tblGrid>
              <a:tr h="22628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ja-JP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</a:rPr>
                        <a:t>　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</a:rPr>
                        <a:t>EncTime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</a:rPr>
                        <a:t>DecTime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Traffic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0.00%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-0.05%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0.15%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Kimono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0.00%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-0.02%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0.00%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Seeking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-0.01%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-0.06%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-0.02%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EBUHorse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-0.02%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-0.09%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0.05%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EBUGraphics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-0.01%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-0.07%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-0.07%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EBUWaterRocksClose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-0.02%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0.07%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-0.01%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EBUKidSoccer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-0.01%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0.07%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0.19%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All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-0.01%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-0.02%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0.04%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83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>
            <a:spLocks noGrp="1"/>
          </p:cNvSpPr>
          <p:nvPr>
            <p:ph idx="1"/>
          </p:nvPr>
        </p:nvSpPr>
        <p:spPr>
          <a:xfrm>
            <a:off x="431968" y="1512281"/>
            <a:ext cx="10989239" cy="2839914"/>
          </a:xfrm>
        </p:spPr>
        <p:txBody>
          <a:bodyPr/>
          <a:lstStyle/>
          <a:p>
            <a:r>
              <a:rPr lang="en-CA" dirty="0" smtClean="0"/>
              <a:t>A bug fix is proposed for the </a:t>
            </a:r>
            <a:r>
              <a:rPr lang="en-CA" dirty="0" err="1" smtClean="0"/>
              <a:t>chroma</a:t>
            </a:r>
            <a:r>
              <a:rPr lang="en-CA" dirty="0" smtClean="0"/>
              <a:t> intra mode mapping table using 4:2:2 format</a:t>
            </a:r>
          </a:p>
          <a:p>
            <a:r>
              <a:rPr lang="en-CA" dirty="0" smtClean="0"/>
              <a:t>Demonstrating how correct mapping is derived by example</a:t>
            </a:r>
          </a:p>
          <a:p>
            <a:r>
              <a:rPr lang="en-CA" dirty="0" smtClean="0"/>
              <a:t>Simulation results shown consistent coding gain</a:t>
            </a:r>
          </a:p>
          <a:p>
            <a:pPr lvl="1"/>
            <a:r>
              <a:rPr lang="en-CA" dirty="0" smtClean="0"/>
              <a:t>AI : -0.03%</a:t>
            </a:r>
          </a:p>
          <a:p>
            <a:pPr lvl="1"/>
            <a:r>
              <a:rPr lang="en-CA" dirty="0" smtClean="0"/>
              <a:t>RA: -0.01%</a:t>
            </a:r>
          </a:p>
          <a:p>
            <a:endParaRPr lang="en-US" dirty="0" smtClean="0"/>
          </a:p>
          <a:p>
            <a:r>
              <a:rPr lang="en-CA" altLang="zh-CN" dirty="0"/>
              <a:t>It is suggested to adopt this </a:t>
            </a:r>
            <a:r>
              <a:rPr lang="en-CA" altLang="zh-CN" dirty="0" smtClean="0"/>
              <a:t>bug fix </a:t>
            </a:r>
            <a:r>
              <a:rPr lang="en-CA" altLang="zh-CN" dirty="0"/>
              <a:t>in the next version of VVC </a:t>
            </a:r>
            <a:r>
              <a:rPr lang="en-CA" altLang="zh-CN" dirty="0" smtClean="0"/>
              <a:t>draft</a:t>
            </a:r>
          </a:p>
          <a:p>
            <a:endParaRPr lang="en-CA" altLang="zh-CN" dirty="0" smtClean="0"/>
          </a:p>
          <a:p>
            <a:r>
              <a:rPr lang="en-CA" altLang="zh-CN" dirty="0" smtClean="0"/>
              <a:t>Thanks NHK for crosschecking (JVET-P0915)</a:t>
            </a:r>
            <a:endParaRPr lang="en-US" dirty="0" smtClean="0"/>
          </a:p>
          <a:p>
            <a:endParaRPr lang="en-US" dirty="0" smtClean="0"/>
          </a:p>
          <a:p>
            <a:pPr lvl="1"/>
            <a:endParaRPr lang="en-CA" dirty="0" smtClean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968" y="453147"/>
            <a:ext cx="15722432" cy="14522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Summary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00171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968" y="453147"/>
            <a:ext cx="14249232" cy="14522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4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1636486"/>
              </p:ext>
            </p:extLst>
          </p:nvPr>
        </p:nvGraphicFramePr>
        <p:xfrm>
          <a:off x="627188" y="2000726"/>
          <a:ext cx="10520357" cy="3718560"/>
        </p:xfrm>
        <a:graphic>
          <a:graphicData uri="http://schemas.openxmlformats.org/drawingml/2006/table">
            <a:tbl>
              <a:tblPr/>
              <a:tblGrid>
                <a:gridCol w="1472851"/>
                <a:gridCol w="532330"/>
                <a:gridCol w="532330"/>
                <a:gridCol w="532330"/>
                <a:gridCol w="532330"/>
                <a:gridCol w="532330"/>
                <a:gridCol w="532330"/>
                <a:gridCol w="532330"/>
                <a:gridCol w="532330"/>
                <a:gridCol w="532330"/>
                <a:gridCol w="532330"/>
                <a:gridCol w="532330"/>
                <a:gridCol w="532330"/>
                <a:gridCol w="532330"/>
                <a:gridCol w="532330"/>
                <a:gridCol w="532330"/>
                <a:gridCol w="532330"/>
                <a:gridCol w="530226"/>
              </a:tblGrid>
              <a:tr h="30988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predModeIntra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−14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−13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−12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−11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−10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−8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intraPredAngle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512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341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256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171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128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predModeIntra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intraPredAngle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predModeIntra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63500" algn="ctr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intraPredAngle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−10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−12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−14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−16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−18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−20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−23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−26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−29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−32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−29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−26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−23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−20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predModeIntra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48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49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intraPredAngle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−18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−16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−14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−12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−10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−1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predModeIntra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68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69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intraPredAngle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predModeIntra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79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intraPredAngle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128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171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256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341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512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04850" y="606669"/>
            <a:ext cx="2732942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sz="32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Backup</a:t>
            </a:r>
            <a:endParaRPr lang="zh-CN" altLang="en-US" sz="32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662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9050">
          <a:solidFill>
            <a:schemeClr val="tx1"/>
          </a:solidFill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9214</TotalTime>
  <Words>698</Words>
  <Application>Microsoft Office PowerPoint</Application>
  <PresentationFormat>Custom</PresentationFormat>
  <Paragraphs>412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8</vt:i4>
      </vt:variant>
    </vt:vector>
  </HeadingPairs>
  <TitlesOfParts>
    <vt:vector size="22" baseType="lpstr">
      <vt:lpstr>DengXian</vt:lpstr>
      <vt:lpstr>DengXian</vt:lpstr>
      <vt:lpstr>Malgun Gothic</vt:lpstr>
      <vt:lpstr>Microsoft YaHei</vt:lpstr>
      <vt:lpstr>SimHei</vt:lpstr>
      <vt:lpstr>Yu Gothic</vt:lpstr>
      <vt:lpstr>Arial</vt:lpstr>
      <vt:lpstr>Calibri</vt:lpstr>
      <vt:lpstr>Calibri Light</vt:lpstr>
      <vt:lpstr>Times New Roman</vt:lpstr>
      <vt:lpstr>1_Title Slide</vt:lpstr>
      <vt:lpstr>Chart page</vt:lpstr>
      <vt:lpstr>4_Chart page</vt:lpstr>
      <vt:lpstr>End page</vt:lpstr>
      <vt:lpstr>CE3-related: Chroma intra prediction mode  mapping for 4:2:2 format</vt:lpstr>
      <vt:lpstr>PowerPoint Presentation</vt:lpstr>
      <vt:lpstr>PowerPoint Presentation</vt:lpstr>
      <vt:lpstr>PowerPoint Presentation</vt:lpstr>
      <vt:lpstr>Results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SEMIH ESENLIK</cp:lastModifiedBy>
  <cp:revision>2107</cp:revision>
  <dcterms:created xsi:type="dcterms:W3CDTF">2018-06-21T13:34:14Z</dcterms:created>
  <dcterms:modified xsi:type="dcterms:W3CDTF">2019-10-04T15:29:15Z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1569932754</vt:lpwstr>
  </property>
</Properties>
</file>