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9"/>
  </p:notesMasterIdLst>
  <p:sldIdLst>
    <p:sldId id="466" r:id="rId3"/>
    <p:sldId id="493" r:id="rId4"/>
    <p:sldId id="492" r:id="rId5"/>
    <p:sldId id="489" r:id="rId6"/>
    <p:sldId id="491" r:id="rId7"/>
    <p:sldId id="474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16" autoAdjust="0"/>
    <p:restoredTop sz="91740" autoAdjust="0"/>
  </p:normalViewPr>
  <p:slideViewPr>
    <p:cSldViewPr>
      <p:cViewPr varScale="1">
        <p:scale>
          <a:sx n="68" d="100"/>
          <a:sy n="68" d="100"/>
        </p:scale>
        <p:origin x="166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2019/10/4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6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image005.png@01D56247.8C7A8F2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866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929312" cy="220980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JVET-P0109: AHG18/Non-CE5: Boundary strength fix for coding units using BCW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93986" y="310438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endParaRPr lang="en-US" kern="0" dirty="0"/>
          </a:p>
        </p:txBody>
      </p:sp>
      <p:pic>
        <p:nvPicPr>
          <p:cNvPr id="6" name="Picture 5" descr="cid:image005.png@01D56247.8C7A8F2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141" y="5862"/>
            <a:ext cx="3399790" cy="294259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93986" y="3222548"/>
            <a:ext cx="8269014" cy="2406285"/>
          </a:xfrm>
        </p:spPr>
        <p:txBody>
          <a:bodyPr/>
          <a:lstStyle/>
          <a:p>
            <a:r>
              <a:rPr lang="en-US" sz="1600" dirty="0"/>
              <a:t>Problem: When “</a:t>
            </a:r>
            <a:r>
              <a:rPr lang="en-US" sz="1600" dirty="0" err="1"/>
              <a:t>bcw_idx</a:t>
            </a:r>
            <a:r>
              <a:rPr lang="en-US" sz="1600" dirty="0"/>
              <a:t>” (bi-prediction </a:t>
            </a:r>
            <a:r>
              <a:rPr lang="en-US" sz="1600" dirty="0" smtClean="0"/>
              <a:t>with </a:t>
            </a:r>
            <a:r>
              <a:rPr lang="en-US" sz="1600" dirty="0"/>
              <a:t>CU level weight index) is different for two neighboring blocks P and Q, it may still have discontinuity at the </a:t>
            </a:r>
            <a:r>
              <a:rPr lang="en-US" sz="1600" dirty="0" smtClean="0"/>
              <a:t>edge</a:t>
            </a:r>
          </a:p>
          <a:p>
            <a:pPr lvl="1"/>
            <a:r>
              <a:rPr lang="en-US" sz="1600" dirty="0" smtClean="0"/>
              <a:t>Current </a:t>
            </a:r>
            <a:r>
              <a:rPr lang="en-US" sz="1600" dirty="0" err="1" smtClean="0"/>
              <a:t>deblocking</a:t>
            </a:r>
            <a:r>
              <a:rPr lang="en-US" sz="1600" dirty="0" smtClean="0"/>
              <a:t> boundary strength derivation </a:t>
            </a:r>
            <a:r>
              <a:rPr lang="en-US" sz="1600" smtClean="0"/>
              <a:t>does not consider </a:t>
            </a:r>
            <a:r>
              <a:rPr lang="en-US" sz="1600" dirty="0" smtClean="0"/>
              <a:t>“</a:t>
            </a:r>
            <a:r>
              <a:rPr lang="en-US" sz="1600" dirty="0" err="1" smtClean="0"/>
              <a:t>bcw_idx</a:t>
            </a:r>
            <a:r>
              <a:rPr lang="en-US" sz="1600" dirty="0" smtClean="0"/>
              <a:t>” and therefore the edge is assigned with </a:t>
            </a:r>
            <a:r>
              <a:rPr lang="en-US" sz="1600" dirty="0" err="1" smtClean="0"/>
              <a:t>Bs</a:t>
            </a:r>
            <a:r>
              <a:rPr lang="en-US" sz="1600" dirty="0" smtClean="0"/>
              <a:t>=0 and as a result edge is not </a:t>
            </a:r>
            <a:r>
              <a:rPr lang="en-US" sz="1600" dirty="0" err="1" smtClean="0"/>
              <a:t>deblocked</a:t>
            </a:r>
            <a:endParaRPr lang="en-US" sz="1600" dirty="0" smtClean="0"/>
          </a:p>
          <a:p>
            <a:r>
              <a:rPr lang="en-US" sz="1600" dirty="0" smtClean="0"/>
              <a:t>Solution:</a:t>
            </a:r>
          </a:p>
          <a:p>
            <a:pPr lvl="1"/>
            <a:r>
              <a:rPr lang="en-US" sz="1600" dirty="0" smtClean="0"/>
              <a:t>Add a check in the </a:t>
            </a:r>
            <a:r>
              <a:rPr lang="en-US" sz="1600" dirty="0" err="1" smtClean="0"/>
              <a:t>Bs</a:t>
            </a:r>
            <a:r>
              <a:rPr lang="en-US" sz="1600" dirty="0" smtClean="0"/>
              <a:t> derivation to also check if the “</a:t>
            </a:r>
            <a:r>
              <a:rPr lang="en-US" sz="1600" dirty="0" err="1" smtClean="0"/>
              <a:t>bcw_idx</a:t>
            </a:r>
            <a:r>
              <a:rPr lang="en-US" sz="1600" dirty="0" smtClean="0"/>
              <a:t>” is different for block P or block Q</a:t>
            </a:r>
            <a:r>
              <a:rPr lang="en-US" sz="1600" dirty="0"/>
              <a:t/>
            </a:r>
            <a:br>
              <a:rPr lang="en-US" sz="16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7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14400"/>
            <a:ext cx="5944115" cy="29080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5000" y="43434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Modified “</a:t>
            </a:r>
            <a:r>
              <a:rPr lang="en-US" dirty="0" err="1" smtClean="0"/>
              <a:t>Bs</a:t>
            </a:r>
            <a:r>
              <a:rPr lang="en-US" dirty="0" smtClean="0"/>
              <a:t>” derivation which includes “</a:t>
            </a:r>
            <a:r>
              <a:rPr lang="en-US" dirty="0" err="1" smtClean="0"/>
              <a:t>bcw_idx</a:t>
            </a:r>
            <a:r>
              <a:rPr lang="en-US" dirty="0" smtClean="0"/>
              <a:t>” check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00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50062" cy="630238"/>
          </a:xfrm>
        </p:spPr>
        <p:txBody>
          <a:bodyPr/>
          <a:lstStyle/>
          <a:p>
            <a:r>
              <a:rPr lang="en-US" dirty="0" smtClean="0"/>
              <a:t>BD-Rate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539184"/>
              </p:ext>
            </p:extLst>
          </p:nvPr>
        </p:nvGraphicFramePr>
        <p:xfrm>
          <a:off x="2209800" y="1143000"/>
          <a:ext cx="4406902" cy="37242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36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808" y="609600"/>
            <a:ext cx="6850062" cy="630238"/>
          </a:xfrm>
        </p:spPr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186737" cy="4256088"/>
          </a:xfrm>
        </p:spPr>
        <p:txBody>
          <a:bodyPr/>
          <a:lstStyle/>
          <a:p>
            <a:r>
              <a:rPr lang="en-US" dirty="0" smtClean="0"/>
              <a:t>A simple fix in Boundary </a:t>
            </a:r>
            <a:r>
              <a:rPr lang="en-US" dirty="0" err="1" smtClean="0"/>
              <a:t>Stength</a:t>
            </a:r>
            <a:r>
              <a:rPr lang="en-US" dirty="0" smtClean="0"/>
              <a:t> (</a:t>
            </a:r>
            <a:r>
              <a:rPr lang="en-US" dirty="0" err="1" smtClean="0"/>
              <a:t>Bs</a:t>
            </a:r>
            <a:r>
              <a:rPr lang="en-US" dirty="0" smtClean="0"/>
              <a:t>) derivation is proposed to allow </a:t>
            </a:r>
            <a:r>
              <a:rPr lang="en-US" dirty="0" err="1" smtClean="0"/>
              <a:t>deblocking</a:t>
            </a:r>
            <a:r>
              <a:rPr lang="en-US" dirty="0" smtClean="0"/>
              <a:t> when the “</a:t>
            </a:r>
            <a:r>
              <a:rPr lang="en-US" dirty="0" err="1" smtClean="0"/>
              <a:t>bcw_idx</a:t>
            </a:r>
            <a:r>
              <a:rPr lang="en-US" dirty="0" smtClean="0"/>
              <a:t>” is different for the blocks sharing a edge. </a:t>
            </a:r>
          </a:p>
          <a:p>
            <a:r>
              <a:rPr lang="en-US" dirty="0" smtClean="0"/>
              <a:t>Thank you to </a:t>
            </a:r>
            <a:r>
              <a:rPr lang="en-US" dirty="0" err="1" smtClean="0"/>
              <a:t>MediaTek</a:t>
            </a:r>
            <a:r>
              <a:rPr lang="en-US" dirty="0" smtClean="0"/>
              <a:t> for cross check. </a:t>
            </a:r>
            <a:r>
              <a:rPr lang="en-US" dirty="0" smtClean="0"/>
              <a:t>(</a:t>
            </a:r>
            <a:r>
              <a:rPr lang="en-US" dirty="0">
                <a:hlinkClick r:id="rId2"/>
              </a:rPr>
              <a:t>JVET-P0848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0078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213484</TotalTime>
  <Words>371</Words>
  <Application>Microsoft Office PowerPoint</Application>
  <PresentationFormat>On-screen Show (4:3)</PresentationFormat>
  <Paragraphs>132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MS PGothic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Wingdings</vt:lpstr>
      <vt:lpstr>Wingdings 3</vt:lpstr>
      <vt:lpstr>Slide Template—English（20060512） </vt:lpstr>
      <vt:lpstr>Custom Design</vt:lpstr>
      <vt:lpstr>JVET-P0109: AHG18/Non-CE5: Boundary strength fix for coding units using BCW</vt:lpstr>
      <vt:lpstr>PowerPoint Presentation</vt:lpstr>
      <vt:lpstr>PowerPoint Presentation</vt:lpstr>
      <vt:lpstr>BD-Rate results</vt:lpstr>
      <vt:lpstr>Conclusion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9706</cp:revision>
  <dcterms:created xsi:type="dcterms:W3CDTF">2005-06-03T02:22:32Z</dcterms:created>
  <dcterms:modified xsi:type="dcterms:W3CDTF">2019-10-04T10:47:03Z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