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1"/>
  </p:notesMasterIdLst>
  <p:sldIdLst>
    <p:sldId id="466" r:id="rId3"/>
    <p:sldId id="476" r:id="rId4"/>
    <p:sldId id="487" r:id="rId5"/>
    <p:sldId id="488" r:id="rId6"/>
    <p:sldId id="489" r:id="rId7"/>
    <p:sldId id="490" r:id="rId8"/>
    <p:sldId id="491" r:id="rId9"/>
    <p:sldId id="474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00"/>
    <a:srgbClr val="EAEAEA"/>
    <a:srgbClr val="99CCFF"/>
    <a:srgbClr val="005C8A"/>
    <a:srgbClr val="A50021"/>
    <a:srgbClr val="A3FFFF"/>
    <a:srgbClr val="FFFFFF"/>
    <a:srgbClr val="447838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2" autoAdjust="0"/>
    <p:restoredTop sz="91740" autoAdjust="0"/>
  </p:normalViewPr>
  <p:slideViewPr>
    <p:cSldViewPr>
      <p:cViewPr varScale="1">
        <p:scale>
          <a:sx n="68" d="100"/>
          <a:sy n="68" d="100"/>
        </p:scale>
        <p:origin x="15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2019/10/4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8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8659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US" altLang="zh-CN" sz="3200" dirty="0" smtClean="0"/>
              <a:t>JVET-P0086: AHG16/Non-CE5: </a:t>
            </a:r>
            <a:r>
              <a:rPr lang="en-US" altLang="zh-CN" sz="3200" dirty="0" err="1" smtClean="0"/>
              <a:t>Deblocking</a:t>
            </a:r>
            <a:r>
              <a:rPr lang="en-US" altLang="zh-CN" sz="3200" dirty="0" smtClean="0"/>
              <a:t> boundary strength fix for Affine and TPM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89000" y="35052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u="sng" dirty="0">
                <a:solidFill>
                  <a:schemeClr val="tx1"/>
                </a:solidFill>
              </a:rPr>
              <a:t>Anand Meher </a:t>
            </a:r>
            <a:r>
              <a:rPr lang="en-US" altLang="en-US" sz="1800" u="sng" dirty="0" smtClean="0">
                <a:solidFill>
                  <a:schemeClr val="tx1"/>
                </a:solidFill>
              </a:rPr>
              <a:t>Kotra</a:t>
            </a:r>
            <a:r>
              <a:rPr lang="en-US" altLang="en-US" sz="1800" dirty="0" smtClean="0">
                <a:solidFill>
                  <a:schemeClr val="tx1"/>
                </a:solidFill>
              </a:rPr>
              <a:t>,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Semih</a:t>
            </a:r>
            <a:r>
              <a:rPr lang="en-US" altLang="en-US" sz="1800" dirty="0" smtClean="0">
                <a:solidFill>
                  <a:schemeClr val="tx1"/>
                </a:solidFill>
              </a:rPr>
              <a:t>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Esenlik</a:t>
            </a:r>
            <a:r>
              <a:rPr lang="en-US" altLang="en-US" sz="1800" dirty="0" smtClean="0">
                <a:solidFill>
                  <a:schemeClr val="tx1"/>
                </a:solidFill>
              </a:rPr>
              <a:t>, Biao Wang, Han Gao, Elena </a:t>
            </a:r>
            <a:r>
              <a:rPr lang="en-US" altLang="en-US" sz="1800" dirty="0" err="1" smtClean="0">
                <a:solidFill>
                  <a:schemeClr val="tx1"/>
                </a:solidFill>
              </a:rPr>
              <a:t>Alshina</a:t>
            </a:r>
            <a:endParaRPr lang="en-US" altLang="zh-CN" sz="18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86200"/>
            <a:ext cx="8229600" cy="2067951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/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 smtClean="0">
                <a:solidFill>
                  <a:schemeClr val="tx1"/>
                </a:solidFill>
              </a:rPr>
              <a:t>Boundary Strength derivation process in VTM 6.0 does not explicitly differentiate between internal TU and </a:t>
            </a:r>
            <a:r>
              <a:rPr lang="en-US" sz="1800" dirty="0">
                <a:solidFill>
                  <a:schemeClr val="tx1"/>
                </a:solidFill>
              </a:rPr>
              <a:t>PU </a:t>
            </a:r>
            <a:r>
              <a:rPr lang="en-US" sz="1800" dirty="0" smtClean="0">
                <a:solidFill>
                  <a:schemeClr val="tx1"/>
                </a:solidFill>
              </a:rPr>
              <a:t>edges</a:t>
            </a:r>
            <a:br>
              <a:rPr lang="en-US" sz="1800" dirty="0" smtClean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Problem</a:t>
            </a:r>
            <a:r>
              <a:rPr lang="en-US" sz="1800" dirty="0" smtClean="0">
                <a:solidFill>
                  <a:schemeClr val="tx1"/>
                </a:solidFill>
              </a:rPr>
              <a:t>: Design inconsistency as few Affine internal edges are </a:t>
            </a:r>
            <a:r>
              <a:rPr lang="en-US" sz="1800" dirty="0" err="1" smtClean="0">
                <a:solidFill>
                  <a:schemeClr val="tx1"/>
                </a:solidFill>
              </a:rPr>
              <a:t>deblocked</a:t>
            </a:r>
            <a:r>
              <a:rPr lang="en-US" sz="1800" dirty="0" smtClean="0">
                <a:solidFill>
                  <a:schemeClr val="tx1"/>
                </a:solidFill>
              </a:rPr>
              <a:t> and few are not </a:t>
            </a:r>
            <a:r>
              <a:rPr lang="en-US" sz="1800" dirty="0" err="1" smtClean="0">
                <a:solidFill>
                  <a:schemeClr val="tx1"/>
                </a:solidFill>
              </a:rPr>
              <a:t>deblocked</a:t>
            </a:r>
            <a:r>
              <a:rPr lang="en-US" sz="1800" dirty="0" smtClean="0">
                <a:solidFill>
                  <a:schemeClr val="tx1"/>
                </a:solidFill>
              </a:rPr>
              <a:t>.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>	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328" y="914400"/>
            <a:ext cx="7402344" cy="29718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608428" y="304800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kern="0" dirty="0" smtClean="0"/>
              <a:t>Problem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64669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267200"/>
            <a:ext cx="8305800" cy="1524000"/>
          </a:xfrm>
        </p:spPr>
        <p:txBody>
          <a:bodyPr/>
          <a:lstStyle/>
          <a:p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>
                <a:solidFill>
                  <a:schemeClr val="tx1"/>
                </a:solidFill>
              </a:rPr>
              <a:t/>
            </a:r>
            <a:br>
              <a:rPr lang="en-US" sz="1800" dirty="0">
                <a:solidFill>
                  <a:schemeClr val="tx1"/>
                </a:solidFill>
              </a:rPr>
            </a:br>
            <a:r>
              <a:rPr lang="en-US" sz="1800" dirty="0">
                <a:solidFill>
                  <a:schemeClr val="tx1"/>
                </a:solidFill>
              </a:rPr>
              <a:t>Problem: Design inconsistency as few </a:t>
            </a:r>
            <a:r>
              <a:rPr lang="en-US" sz="1800" dirty="0" smtClean="0">
                <a:solidFill>
                  <a:schemeClr val="tx1"/>
                </a:solidFill>
              </a:rPr>
              <a:t>TPM internal transform </a:t>
            </a:r>
            <a:r>
              <a:rPr lang="en-US" sz="1800" dirty="0">
                <a:solidFill>
                  <a:schemeClr val="tx1"/>
                </a:solidFill>
              </a:rPr>
              <a:t>edges are </a:t>
            </a:r>
            <a:r>
              <a:rPr lang="en-US" sz="1800" dirty="0" err="1">
                <a:solidFill>
                  <a:schemeClr val="tx1"/>
                </a:solidFill>
              </a:rPr>
              <a:t>deblocked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smtClean="0">
                <a:solidFill>
                  <a:schemeClr val="tx1"/>
                </a:solidFill>
              </a:rPr>
              <a:t>even if there are no non-zero coefficients on either side of the edge. </a:t>
            </a: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/>
              <a:t>	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426210"/>
            <a:ext cx="3225165" cy="2536190"/>
          </a:xfrm>
          <a:prstGeom prst="rect">
            <a:avLst/>
          </a:prstGeom>
          <a:noFill/>
        </p:spPr>
      </p:pic>
      <p:sp>
        <p:nvSpPr>
          <p:cNvPr id="6" name="Title 1"/>
          <p:cNvSpPr txBox="1">
            <a:spLocks/>
          </p:cNvSpPr>
          <p:nvPr/>
        </p:nvSpPr>
        <p:spPr bwMode="auto">
          <a:xfrm>
            <a:off x="608428" y="304800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>
            <a:lvl1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+mj-lt"/>
                <a:ea typeface="+mj-ea"/>
                <a:cs typeface="+mj-cs"/>
              </a:defRPr>
            </a:lvl1pPr>
            <a:lvl2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2pPr>
            <a:lvl3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3pPr>
            <a:lvl4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4pPr>
            <a:lvl5pPr algn="l" defTabSz="784225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5pPr>
            <a:lvl6pPr marL="4572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6pPr>
            <a:lvl7pPr marL="9144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7pPr>
            <a:lvl8pPr marL="13716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8pPr>
            <a:lvl9pPr marL="1828800" algn="l" defTabSz="784225" rtl="0" fontAlgn="base">
              <a:spcBef>
                <a:spcPct val="0"/>
              </a:spcBef>
              <a:spcAft>
                <a:spcPct val="0"/>
              </a:spcAft>
              <a:defRPr sz="2700">
                <a:solidFill>
                  <a:srgbClr val="990000"/>
                </a:solidFill>
                <a:latin typeface="FrutigerNext LT Medium" pitchFamily="34" charset="0"/>
                <a:ea typeface="SimHei" pitchFamily="2" charset="-122"/>
              </a:defRPr>
            </a:lvl9pPr>
          </a:lstStyle>
          <a:p>
            <a:r>
              <a:rPr lang="en-US" kern="0" dirty="0" smtClean="0"/>
              <a:t>Problem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7694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0538" y="22384"/>
            <a:ext cx="6850062" cy="630238"/>
          </a:xfrm>
        </p:spPr>
        <p:txBody>
          <a:bodyPr/>
          <a:lstStyle/>
          <a:p>
            <a:r>
              <a:rPr lang="en-US" dirty="0" smtClean="0"/>
              <a:t>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538" y="532289"/>
            <a:ext cx="6967537" cy="1787525"/>
          </a:xfrm>
        </p:spPr>
        <p:txBody>
          <a:bodyPr/>
          <a:lstStyle/>
          <a:p>
            <a:r>
              <a:rPr lang="en-US" u="sng" dirty="0" smtClean="0"/>
              <a:t>Disable</a:t>
            </a:r>
            <a:r>
              <a:rPr lang="en-US" dirty="0" smtClean="0"/>
              <a:t> application of “motion information” related rules</a:t>
            </a:r>
          </a:p>
          <a:p>
            <a:pPr lvl="1"/>
            <a:r>
              <a:rPr lang="en-US" dirty="0" smtClean="0"/>
              <a:t> for the internal sub-</a:t>
            </a:r>
            <a:r>
              <a:rPr lang="en-US" dirty="0" err="1" smtClean="0"/>
              <a:t>pu</a:t>
            </a:r>
            <a:r>
              <a:rPr lang="en-US" dirty="0" smtClean="0"/>
              <a:t> edges which do not overlap on the implicit 8 x 8 sample grid of the coding unit. </a:t>
            </a:r>
          </a:p>
          <a:p>
            <a:pPr lvl="1"/>
            <a:r>
              <a:rPr lang="en-US" dirty="0" smtClean="0"/>
              <a:t>For the internal edges which belong to a coding unit which is coded using “TPM”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2514600"/>
            <a:ext cx="5537200" cy="33286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59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50062" cy="630238"/>
          </a:xfrm>
        </p:spPr>
        <p:txBody>
          <a:bodyPr/>
          <a:lstStyle/>
          <a:p>
            <a:r>
              <a:rPr lang="en-US" dirty="0" smtClean="0"/>
              <a:t>BD-Rate results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871439"/>
              </p:ext>
            </p:extLst>
          </p:nvPr>
        </p:nvGraphicFramePr>
        <p:xfrm>
          <a:off x="2133600" y="814722"/>
          <a:ext cx="4114800" cy="5084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3" name="Macro-Enabled Worksheet" r:id="rId3" imgW="4428958" imgH="7620000" progId="Excel.SheetMacroEnabled.12">
                  <p:embed/>
                </p:oleObj>
              </mc:Choice>
              <mc:Fallback>
                <p:oleObj name="Macro-Enabled Worksheet" r:id="rId3" imgW="4428958" imgH="7620000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3600" y="814722"/>
                        <a:ext cx="4114800" cy="5084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636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3" y="16042"/>
            <a:ext cx="6850062" cy="630238"/>
          </a:xfrm>
        </p:spPr>
        <p:txBody>
          <a:bodyPr/>
          <a:lstStyle/>
          <a:p>
            <a:r>
              <a:rPr lang="en-US" dirty="0" smtClean="0"/>
              <a:t>Specification text changes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6474" y="642268"/>
            <a:ext cx="8106526" cy="5606131"/>
          </a:xfrm>
        </p:spPr>
        <p:txBody>
          <a:bodyPr/>
          <a:lstStyle/>
          <a:p>
            <a:r>
              <a:rPr lang="en-US" dirty="0" smtClean="0"/>
              <a:t>8.8.3.5 Derivation </a:t>
            </a:r>
            <a:r>
              <a:rPr lang="en-US" dirty="0"/>
              <a:t>process of boundary filtering </a:t>
            </a:r>
            <a:r>
              <a:rPr lang="en-US" dirty="0" smtClean="0"/>
              <a:t>strength</a:t>
            </a:r>
          </a:p>
          <a:p>
            <a:pPr marL="0" algn="just">
              <a:spcBef>
                <a:spcPts val="680"/>
              </a:spcBef>
              <a:spcAft>
                <a:spcPts val="0"/>
              </a:spcAft>
              <a:tabLst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For </a:t>
            </a:r>
            <a:r>
              <a:rPr lang="en-CA" sz="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 with </a:t>
            </a:r>
            <a:r>
              <a:rPr lang="en-CA" sz="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 = 0..xN and </a:t>
            </a:r>
            <a:r>
              <a:rPr lang="en-CA" sz="8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SimSun" panose="02010600030101010101" pitchFamily="2" charset="-122"/>
              </a:rPr>
              <a:t> with j = 0..yN, the following applies: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11175" algn="l"/>
                <a:tab pos="756285" algn="l"/>
                <a:tab pos="1008380" algn="l"/>
                <a:tab pos="1260475" algn="l"/>
              </a:tabLst>
            </a:pPr>
            <a:r>
              <a:rPr lang="en-CA" sz="800" dirty="0" smtClean="0">
                <a:highlight>
                  <a:srgbClr val="FFFF00"/>
                </a:highlight>
                <a:latin typeface="Times New Roman" panose="02020603050405020304" pitchFamily="18" charset="0"/>
                <a:ea typeface="Batang"/>
              </a:rPr>
              <a:t> 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If  (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i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== 0 and 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edgeType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EDGE_VER)  or (j == 0 and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edgeType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equal to EDGE HOR)</a:t>
            </a:r>
            <a:endParaRPr lang="en-US" sz="800" dirty="0">
              <a:latin typeface="Times New Roman" panose="02020603050405020304" pitchFamily="18" charset="0"/>
              <a:ea typeface="Batang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2000" algn="l"/>
                <a:tab pos="1008380" algn="l"/>
                <a:tab pos="1260475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Variable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gridAlign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set to True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2000" algn="l"/>
                <a:tab pos="1008380" algn="l"/>
                <a:tab pos="1260475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Variable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firstEdge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set to True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11175" algn="l"/>
                <a:tab pos="1008380" algn="l"/>
                <a:tab pos="1260475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Batang"/>
              </a:rPr>
              <a:t>Otherwise </a:t>
            </a:r>
            <a:endParaRPr lang="en-US" sz="800" dirty="0">
              <a:latin typeface="Times New Roman" panose="02020603050405020304" pitchFamily="18" charset="0"/>
              <a:ea typeface="Batang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2000" algn="l"/>
                <a:tab pos="1008380" algn="l"/>
                <a:tab pos="1260475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Variable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gridAlign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set to False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Symbol" panose="05050102010706020507" pitchFamily="18" charset="2"/>
              <a:buChar char="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2000" algn="l"/>
                <a:tab pos="1008380" algn="l"/>
                <a:tab pos="1260475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Variable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firstEdge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is set to False </a:t>
            </a:r>
            <a:endParaRPr lang="en-US" sz="800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11175" algn="l"/>
                <a:tab pos="756285" algn="l"/>
                <a:tab pos="100838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Batang"/>
              </a:rPr>
              <a:t>If 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edgeFlags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Batang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Batang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 ] is equal to 0, the variable 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bS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Batang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Batang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 ] is set equal to 0.</a:t>
            </a:r>
            <a:endParaRPr lang="en-US" sz="800" dirty="0">
              <a:latin typeface="Times New Roman" panose="02020603050405020304" pitchFamily="18" charset="0"/>
              <a:ea typeface="Batang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511175" algn="l"/>
                <a:tab pos="756285" algn="l"/>
                <a:tab pos="100838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Batang"/>
              </a:rPr>
              <a:t>Otherwise, the following applies:</a:t>
            </a:r>
            <a:endParaRPr lang="en-US" sz="800" dirty="0">
              <a:latin typeface="Times New Roman" panose="02020603050405020304" pitchFamily="18" charset="0"/>
              <a:ea typeface="Batang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5175" algn="l"/>
                <a:tab pos="100838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Batang"/>
              </a:rPr>
              <a:t>The sample values p</a:t>
            </a:r>
            <a:r>
              <a:rPr lang="en-CA" sz="800" baseline="-25000" dirty="0">
                <a:latin typeface="Times New Roman" panose="02020603050405020304" pitchFamily="18" charset="0"/>
                <a:ea typeface="Batang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 and q</a:t>
            </a:r>
            <a:r>
              <a:rPr lang="en-CA" sz="800" baseline="-25000" dirty="0">
                <a:latin typeface="Times New Roman" panose="02020603050405020304" pitchFamily="18" charset="0"/>
                <a:ea typeface="Batang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 are derived as follows:</a:t>
            </a:r>
            <a:endParaRPr lang="en-US" sz="800" dirty="0">
              <a:latin typeface="Times New Roman" panose="02020603050405020304" pitchFamily="18" charset="0"/>
              <a:ea typeface="Batang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edgeType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EDGE_VER, 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270000" algn="l"/>
              </a:tabLst>
            </a:pP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CA" sz="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recPicture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− 1 ][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and q</a:t>
            </a:r>
            <a:r>
              <a:rPr lang="en-CA" sz="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recPicture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].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270000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&gt; 0,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gridAlign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to True if ((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) -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) % 8 == 0 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Otherwise (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edgeType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EDGE_HOR), 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270000" algn="l"/>
              </a:tabLst>
            </a:pP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CA" sz="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recPicture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− 1 ] and q</a:t>
            </a:r>
            <a:r>
              <a:rPr lang="en-CA" sz="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set equal to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recPicture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].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270000" algn="l"/>
              </a:tabLst>
            </a:pP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If j &gt; 0,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gridAlign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to True if ((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 + 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) -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yCb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) % 8 == 0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765175" algn="l"/>
                <a:tab pos="100838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Batang"/>
              </a:rPr>
              <a:t>The variable 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bS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Batang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Batang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Batang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Batang"/>
              </a:rPr>
              <a:t> ] is derived as follows:</a:t>
            </a:r>
            <a:endParaRPr lang="en-US" sz="800" dirty="0">
              <a:latin typeface="Times New Roman" panose="02020603050405020304" pitchFamily="18" charset="0"/>
              <a:ea typeface="Batang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If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 and both samples p</a:t>
            </a:r>
            <a:r>
              <a:rPr lang="en-CA" sz="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q</a:t>
            </a:r>
            <a:r>
              <a:rPr lang="en-CA" sz="8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are in a coding block with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intra_bdpcm_flag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equal to 1,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bS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0</a:t>
            </a:r>
            <a:r>
              <a:rPr lang="en-CA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………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143000" lvl="2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016000" algn="l"/>
                <a:tab pos="1260475" algn="l"/>
              </a:tabLst>
            </a:pPr>
            <a:r>
              <a:rPr lang="en-CA" sz="800" dirty="0" smtClean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Otherwise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, if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cIdx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equal to 0 and 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gridAlign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set to True and when variable </a:t>
            </a:r>
            <a:r>
              <a:rPr lang="en-CA" sz="800" dirty="0" err="1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firstEdge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is False with the block containing sample q</a:t>
            </a:r>
            <a:r>
              <a:rPr lang="en-CA" sz="800" baseline="-250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0 </a:t>
            </a:r>
            <a:r>
              <a:rPr lang="en-CA" sz="8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not coded using TPM prediction mode 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and one or more of the following conditions are true, 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bS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xD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][ </a:t>
            </a:r>
            <a:r>
              <a:rPr lang="en-CA" sz="8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yD</a:t>
            </a:r>
            <a:r>
              <a:rPr lang="en-CA" sz="800" baseline="-25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j</a:t>
            </a:r>
            <a:r>
              <a:rPr lang="en-CA" sz="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] is set equal to 1:</a:t>
            </a:r>
            <a:endParaRPr lang="en-US" sz="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600200" lvl="3" indent="-228600" algn="just">
              <a:spcBef>
                <a:spcPts val="680"/>
              </a:spcBef>
              <a:spcAft>
                <a:spcPts val="0"/>
              </a:spcAft>
              <a:buFont typeface="Times New Roman" panose="02020603050405020304" pitchFamily="18" charset="0"/>
              <a:buChar char="–"/>
              <a:tabLst>
                <a:tab pos="504190" algn="l"/>
                <a:tab pos="756285" algn="l"/>
                <a:tab pos="1008380" algn="l"/>
                <a:tab pos="1260475" algn="l"/>
                <a:tab pos="254000" algn="l"/>
                <a:tab pos="1270000" algn="l"/>
              </a:tabLst>
            </a:pPr>
            <a:r>
              <a:rPr lang="en-CA" sz="8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Motion info related checks …..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15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808" y="609600"/>
            <a:ext cx="6850062" cy="630238"/>
          </a:xfrm>
        </p:spPr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2462" y="1641475"/>
            <a:ext cx="8034337" cy="4256088"/>
          </a:xfrm>
        </p:spPr>
        <p:txBody>
          <a:bodyPr/>
          <a:lstStyle/>
          <a:p>
            <a:r>
              <a:rPr lang="en-US" dirty="0" smtClean="0"/>
              <a:t>A simple fix in Boundary </a:t>
            </a:r>
            <a:r>
              <a:rPr lang="en-US" dirty="0" err="1" smtClean="0"/>
              <a:t>Stength</a:t>
            </a:r>
            <a:r>
              <a:rPr lang="en-US" dirty="0" smtClean="0"/>
              <a:t> (</a:t>
            </a:r>
            <a:r>
              <a:rPr lang="en-US" dirty="0" err="1" smtClean="0"/>
              <a:t>Bs</a:t>
            </a:r>
            <a:r>
              <a:rPr lang="en-US" dirty="0" smtClean="0"/>
              <a:t>) derivation is proposed to remove the design inconsistency for Affine and TPM internal edges. </a:t>
            </a:r>
          </a:p>
          <a:p>
            <a:r>
              <a:rPr lang="en-US" dirty="0" smtClean="0"/>
              <a:t>Thank you to </a:t>
            </a:r>
            <a:r>
              <a:rPr lang="en-US" dirty="0" err="1" smtClean="0"/>
              <a:t>MediaTek</a:t>
            </a:r>
            <a:r>
              <a:rPr lang="en-US" dirty="0" smtClean="0"/>
              <a:t> for cross check. (</a:t>
            </a:r>
            <a:r>
              <a:rPr lang="en-US" dirty="0">
                <a:hlinkClick r:id="rId2"/>
              </a:rPr>
              <a:t>JVET-P0844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0078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213417</TotalTime>
  <Words>149</Words>
  <Application>Microsoft Office PowerPoint</Application>
  <PresentationFormat>On-screen Show (4:3)</PresentationFormat>
  <Paragraphs>54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7" baseType="lpstr">
      <vt:lpstr>MS PGothic</vt:lpstr>
      <vt:lpstr>宋体</vt:lpstr>
      <vt:lpstr>宋体</vt:lpstr>
      <vt:lpstr>Arial</vt:lpstr>
      <vt:lpstr>Batang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Symbol</vt:lpstr>
      <vt:lpstr>Times New Roman</vt:lpstr>
      <vt:lpstr>Wingdings</vt:lpstr>
      <vt:lpstr>Wingdings 3</vt:lpstr>
      <vt:lpstr>Slide Template—English（20060512） </vt:lpstr>
      <vt:lpstr>Custom Design</vt:lpstr>
      <vt:lpstr>Macro-Enabled Worksheet</vt:lpstr>
      <vt:lpstr>JVET-P0086: AHG16/Non-CE5: Deblocking boundary strength fix for Affine and TPM</vt:lpstr>
      <vt:lpstr> Boundary Strength derivation process in VTM 6.0 does not explicitly differentiate between internal TU and PU edges  Problem: Design inconsistency as few Affine internal edges are deblocked and few are not deblocked.     </vt:lpstr>
      <vt:lpstr>  Problem: Design inconsistency as few TPM internal transform edges are deblocked even if there are no non-zero coefficients on either side of the edge.    </vt:lpstr>
      <vt:lpstr>Solution</vt:lpstr>
      <vt:lpstr>BD-Rate results</vt:lpstr>
      <vt:lpstr>Specification text changes</vt:lpstr>
      <vt:lpstr>Conclusion 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9695</cp:revision>
  <dcterms:created xsi:type="dcterms:W3CDTF">2005-06-03T02:22:32Z</dcterms:created>
  <dcterms:modified xsi:type="dcterms:W3CDTF">2019-10-04T10:59:24Z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