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80" r:id="rId3"/>
    <p:sldId id="277" r:id="rId4"/>
    <p:sldId id="275" r:id="rId5"/>
    <p:sldId id="271" r:id="rId6"/>
    <p:sldId id="278" r:id="rId7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34" autoAdjust="0"/>
    <p:restoredTop sz="92121" autoAdjust="0"/>
  </p:normalViewPr>
  <p:slideViewPr>
    <p:cSldViewPr snapToGrid="0">
      <p:cViewPr varScale="1">
        <p:scale>
          <a:sx n="82" d="100"/>
          <a:sy n="82" d="100"/>
        </p:scale>
        <p:origin x="132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76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898031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343456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502822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85045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791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3838575" y="4939716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 Inc.</a:t>
            </a:r>
            <a:endParaRPr lang="ko-KR" alt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96414" y="6486443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smtClean="0"/>
              <a:t>JVET-O0366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Non-CE4</a:t>
            </a:r>
            <a:r>
              <a:rPr lang="en-CA" altLang="ko-KR" dirty="0" smtClean="0"/>
              <a:t> : </a:t>
            </a:r>
            <a:r>
              <a:rPr lang="en-CA" altLang="ko-KR" dirty="0"/>
              <a:t>Simplifications on BCW index derivation process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altLang="ko-KR" dirty="0" smtClean="0"/>
              <a:t>N. Park</a:t>
            </a:r>
            <a:r>
              <a:rPr lang="en-CA" altLang="ko-KR" dirty="0"/>
              <a:t>, </a:t>
            </a:r>
            <a:r>
              <a:rPr lang="en-US" altLang="ko-KR" dirty="0" smtClean="0"/>
              <a:t>H. </a:t>
            </a:r>
            <a:r>
              <a:rPr lang="en-US" altLang="ko-KR" dirty="0"/>
              <a:t>Jang, </a:t>
            </a:r>
            <a:r>
              <a:rPr lang="en-US" altLang="ko-KR" dirty="0" smtClean="0"/>
              <a:t>J. </a:t>
            </a:r>
            <a:r>
              <a:rPr lang="en-US" altLang="ko-KR" dirty="0"/>
              <a:t>Nam, </a:t>
            </a:r>
            <a:r>
              <a:rPr lang="en-US" altLang="ko-KR" dirty="0" smtClean="0"/>
              <a:t>J. </a:t>
            </a:r>
            <a:r>
              <a:rPr lang="en-US" altLang="ko-KR" dirty="0"/>
              <a:t>Lim, </a:t>
            </a:r>
            <a:r>
              <a:rPr lang="en-US" altLang="ko-KR" dirty="0" smtClean="0"/>
              <a:t>S. </a:t>
            </a:r>
            <a:r>
              <a:rPr lang="en-US" altLang="ko-KR" dirty="0"/>
              <a:t>Kim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567985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>
                <a:ea typeface="LG스마트체 Regular" panose="020B0600000101010101" pitchFamily="50" charset="-127"/>
              </a:rPr>
              <a:t>For </a:t>
            </a:r>
            <a:r>
              <a:rPr lang="en-US" altLang="ko-KR" sz="1800" dirty="0">
                <a:ea typeface="LG스마트체 Regular" panose="020B0600000101010101" pitchFamily="50" charset="-127"/>
              </a:rPr>
              <a:t>affine merge constructed mode, </a:t>
            </a:r>
            <a:r>
              <a:rPr lang="en-US" altLang="ko-KR" sz="1800" dirty="0" smtClean="0">
                <a:ea typeface="LG스마트체 Regular" panose="020B0600000101010101" pitchFamily="50" charset="-127"/>
              </a:rPr>
              <a:t>BCW index is derived by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>
                <a:ea typeface="LG스마트체 Regular" panose="020B0600000101010101" pitchFamily="50" charset="-127"/>
              </a:rPr>
              <a:t>Check whether 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two or more </a:t>
            </a:r>
            <a:r>
              <a:rPr lang="en-US" altLang="ko-KR" sz="1600" dirty="0">
                <a:ea typeface="LG스마트체 Regular" panose="020B0600000101010101" pitchFamily="50" charset="-127"/>
              </a:rPr>
              <a:t>CPs 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has </a:t>
            </a:r>
            <a:r>
              <a:rPr lang="en-US" altLang="ko-KR" sz="1600" dirty="0">
                <a:ea typeface="LG스마트체 Regular" panose="020B0600000101010101" pitchFamily="50" charset="-127"/>
              </a:rPr>
              <a:t>the same BCW 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index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>
                <a:ea typeface="LG스마트체 Regular" panose="020B0600000101010101" pitchFamily="50" charset="-127"/>
              </a:rPr>
              <a:t>Check whether BCW index of 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all CPs </a:t>
            </a:r>
            <a:r>
              <a:rPr lang="en-US" altLang="ko-KR" sz="1600" dirty="0">
                <a:ea typeface="LG스마트체 Regular" panose="020B0600000101010101" pitchFamily="50" charset="-127"/>
              </a:rPr>
              <a:t>are in the same 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group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In working draft.</a:t>
            </a:r>
            <a:endParaRPr lang="en-US" altLang="ko-KR" sz="1600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5518063"/>
              </p:ext>
            </p:extLst>
          </p:nvPr>
        </p:nvGraphicFramePr>
        <p:xfrm>
          <a:off x="117747" y="4554911"/>
          <a:ext cx="9647469" cy="1406501"/>
        </p:xfrm>
        <a:graphic>
          <a:graphicData uri="http://schemas.openxmlformats.org/drawingml/2006/table">
            <a:tbl>
              <a:tblPr firstRow="1" firstCol="1" bandRow="1"/>
              <a:tblGrid>
                <a:gridCol w="9647469"/>
              </a:tblGrid>
              <a:tr h="140650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if </a:t>
                      </a:r>
                      <a:r>
                        <a:rPr lang="en-CA" sz="16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CA" altLang="ko-KR" sz="1600" u="sng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bcwIdxCorner0 == bcwIdxCorner1 </a:t>
                      </a:r>
                      <a:r>
                        <a:rPr lang="en-CA" sz="16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&amp;&amp; </a:t>
                      </a:r>
                      <a:r>
                        <a:rPr lang="en-CA" sz="1600" u="sng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bcwIdxGroup0 == </a:t>
                      </a:r>
                      <a:r>
                        <a:rPr lang="en-CA" sz="1600" u="sng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bcwIdxGroup2</a:t>
                      </a:r>
                      <a:r>
                        <a:rPr lang="en-CA" sz="16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</a:t>
                      </a:r>
                      <a:r>
                        <a:rPr lang="en-CA" sz="1600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 </a:t>
                      </a:r>
                      <a:r>
                        <a:rPr lang="en-CA" sz="1600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bcwIdxConst</a:t>
                      </a:r>
                      <a:r>
                        <a:rPr lang="en-CA" sz="16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CA" sz="16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= bcwIdxCorner0</a:t>
                      </a:r>
                      <a:endParaRPr lang="ko-KR" sz="16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else if (</a:t>
                      </a:r>
                      <a:r>
                        <a:rPr lang="en-CA" sz="1600" u="sng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bcwIdxCorner0 == bcwIdxCorner2 </a:t>
                      </a:r>
                      <a:r>
                        <a:rPr lang="en-CA" sz="16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&amp;&amp; </a:t>
                      </a:r>
                      <a:r>
                        <a:rPr lang="en-CA" sz="1600" u="sng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bcwIdxGroup0 == </a:t>
                      </a:r>
                      <a:r>
                        <a:rPr lang="en-CA" sz="1600" u="sng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bcwIdxGroup1</a:t>
                      </a:r>
                      <a:r>
                        <a:rPr lang="en-CA" sz="16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</a:t>
                      </a:r>
                      <a:r>
                        <a:rPr lang="en-CA" sz="1600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 </a:t>
                      </a:r>
                      <a:r>
                        <a:rPr lang="en-CA" sz="1600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bcwIdxConst</a:t>
                      </a:r>
                      <a:r>
                        <a:rPr lang="en-CA" sz="16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CA" sz="16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= bcwIdxCorner0</a:t>
                      </a:r>
                      <a:endParaRPr lang="ko-KR" sz="16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else if (</a:t>
                      </a:r>
                      <a:r>
                        <a:rPr lang="en-CA" sz="1600" u="sng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bcwIdxCorner1 == bcwIdxCorner2 </a:t>
                      </a:r>
                      <a:r>
                        <a:rPr lang="en-CA" sz="16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&amp;&amp; </a:t>
                      </a:r>
                      <a:r>
                        <a:rPr lang="en-CA" sz="1600" u="sng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bcwIdxGroup1 == bcwIdxGroup0</a:t>
                      </a:r>
                      <a:r>
                        <a:rPr lang="en-CA" sz="16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 </a:t>
                      </a:r>
                      <a:r>
                        <a:rPr lang="en-US" sz="1600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</a:t>
                      </a:r>
                      <a:r>
                        <a:rPr lang="en-CA" sz="1600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bcwIdxConst</a:t>
                      </a:r>
                      <a:r>
                        <a:rPr lang="en-CA" sz="16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CA" sz="16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= bcwIdxCorner2</a:t>
                      </a:r>
                      <a:endParaRPr lang="ko-KR" sz="16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else</a:t>
                      </a:r>
                      <a:r>
                        <a:rPr lang="en-US" sz="1600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 </a:t>
                      </a:r>
                      <a:r>
                        <a:rPr lang="en-CA" sz="1600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bcwIdxConst</a:t>
                      </a:r>
                      <a:r>
                        <a:rPr lang="en-CA" sz="16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CA" sz="16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= Default value</a:t>
                      </a:r>
                      <a:endParaRPr lang="ko-KR" sz="16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2" name="그림 6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7690" y="1981687"/>
            <a:ext cx="2928303" cy="1935057"/>
          </a:xfrm>
          <a:prstGeom prst="rect">
            <a:avLst/>
          </a:prstGeom>
          <a:noFill/>
        </p:spPr>
      </p:pic>
      <p:sp>
        <p:nvSpPr>
          <p:cNvPr id="63" name="TextBox 62"/>
          <p:cNvSpPr txBox="1"/>
          <p:nvPr/>
        </p:nvSpPr>
        <p:spPr>
          <a:xfrm>
            <a:off x="1464457" y="2041275"/>
            <a:ext cx="334433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Candidates of the constructed mode : </a:t>
            </a:r>
          </a:p>
          <a:p>
            <a:r>
              <a:rPr lang="en-US" altLang="ko-KR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[CP0, CP1, CP2]</a:t>
            </a:r>
          </a:p>
          <a:p>
            <a:r>
              <a:rPr lang="en-US" altLang="ko-KR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[CP0, CP1, CP3]</a:t>
            </a:r>
          </a:p>
          <a:p>
            <a:r>
              <a:rPr lang="en-US" altLang="ko-KR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[CP0, CP2, CP3]</a:t>
            </a:r>
          </a:p>
          <a:p>
            <a:r>
              <a:rPr lang="en-US" altLang="ko-KR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[CP1, CP2, CP3]</a:t>
            </a:r>
          </a:p>
          <a:p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[CP0, </a:t>
            </a:r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CP1]</a:t>
            </a:r>
          </a:p>
          <a:p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[CP0, </a:t>
            </a:r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CP2]</a:t>
            </a:r>
            <a:endParaRPr lang="ko-KR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225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567985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>
                <a:ea typeface="LG스마트체 Regular" panose="020B0600000101010101" pitchFamily="50" charset="-127"/>
              </a:rPr>
              <a:t>Point 1. BCW index of the CP3 (TMVP) is set to default value (i.e., equal weight)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8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8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8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>
                <a:ea typeface="LG스마트체 Regular" panose="020B0600000101010101" pitchFamily="50" charset="-127"/>
              </a:rPr>
              <a:t>Point 2. BCW indices in non-low-delay condition is in one group (Group 1)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5043" y="1098099"/>
            <a:ext cx="72884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Candidates of the constructed </a:t>
            </a:r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mode with 3 CPs </a:t>
            </a:r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ko-KR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[CP0, CP1, CP2]</a:t>
            </a:r>
          </a:p>
          <a:p>
            <a:pPr algn="ctr"/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CP0, CP1, </a:t>
            </a:r>
            <a:r>
              <a:rPr lang="en-US" altLang="ko-KR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CP3</a:t>
            </a:r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  <a:p>
            <a:pPr algn="ctr"/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CP0, </a:t>
            </a:r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CP2, </a:t>
            </a:r>
            <a:r>
              <a:rPr lang="en-US" altLang="ko-KR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CP3</a:t>
            </a:r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  <a:p>
            <a:pPr algn="ctr"/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[CP1, CP2, </a:t>
            </a:r>
            <a:r>
              <a:rPr lang="en-US" altLang="ko-KR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CP3</a:t>
            </a:r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167020" y="3218188"/>
            <a:ext cx="31444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BCW index and Group index : </a:t>
            </a:r>
          </a:p>
          <a:p>
            <a:pPr algn="ctr"/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 : </a:t>
            </a:r>
            <a:r>
              <a:rPr lang="en-CA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(-1/4, 5/4) -------- Group 0</a:t>
            </a:r>
          </a:p>
          <a:p>
            <a:pPr algn="ctr"/>
            <a:r>
              <a:rPr lang="en-CA" altLang="ko-KR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(1/4, 3/4) -------- Group 1</a:t>
            </a:r>
          </a:p>
          <a:p>
            <a:pPr algn="ctr"/>
            <a:r>
              <a:rPr lang="en-CA" altLang="ko-KR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: (2/4, 2/4) -------- Group 1</a:t>
            </a:r>
          </a:p>
          <a:p>
            <a:pPr algn="ctr"/>
            <a:r>
              <a:rPr lang="en-CA" altLang="ko-KR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: (3/4, 1/4) -------- Group 1</a:t>
            </a:r>
          </a:p>
          <a:p>
            <a:pPr algn="ctr"/>
            <a:r>
              <a:rPr lang="en-CA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: (5/4, -1/4) -------- Group 2</a:t>
            </a:r>
            <a:endParaRPr lang="ko-KR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2644818"/>
              </p:ext>
            </p:extLst>
          </p:nvPr>
        </p:nvGraphicFramePr>
        <p:xfrm>
          <a:off x="180644" y="4968782"/>
          <a:ext cx="9647469" cy="1313175"/>
        </p:xfrm>
        <a:graphic>
          <a:graphicData uri="http://schemas.openxmlformats.org/drawingml/2006/table">
            <a:tbl>
              <a:tblPr firstRow="1" firstCol="1" bandRow="1"/>
              <a:tblGrid>
                <a:gridCol w="9647469"/>
              </a:tblGrid>
              <a:tr h="131317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if </a:t>
                      </a:r>
                      <a:r>
                        <a:rPr lang="en-CA" sz="16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CA" altLang="ko-KR" sz="1600" u="sng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bcwIdxCorner0 == bcwIdxCorner1 </a:t>
                      </a:r>
                      <a:r>
                        <a:rPr lang="en-CA" sz="16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&amp;&amp; </a:t>
                      </a:r>
                      <a:r>
                        <a:rPr lang="en-CA" sz="1600" u="sng" strike="sng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bcwIdxGroup0 == </a:t>
                      </a:r>
                      <a:r>
                        <a:rPr lang="en-CA" sz="1600" u="sng" strike="sng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bcwIdxGroup2</a:t>
                      </a:r>
                      <a:r>
                        <a:rPr lang="en-CA" sz="16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</a:t>
                      </a:r>
                      <a:r>
                        <a:rPr lang="en-CA" sz="1600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 </a:t>
                      </a:r>
                      <a:r>
                        <a:rPr lang="en-CA" sz="1600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bcwIdxConst</a:t>
                      </a:r>
                      <a:r>
                        <a:rPr lang="en-CA" sz="16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CA" sz="16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= bcwIdxCorner0</a:t>
                      </a:r>
                      <a:endParaRPr lang="ko-KR" sz="16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else if (</a:t>
                      </a:r>
                      <a:r>
                        <a:rPr lang="en-CA" sz="1600" u="sng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bcwIdxCorner0 == bcwIdxCorner2 </a:t>
                      </a:r>
                      <a:r>
                        <a:rPr lang="en-CA" sz="16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&amp;&amp; </a:t>
                      </a:r>
                      <a:r>
                        <a:rPr lang="en-CA" sz="1600" u="sng" strike="sng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bcwIdxGroup0 == </a:t>
                      </a:r>
                      <a:r>
                        <a:rPr lang="en-CA" sz="1600" u="sng" strike="sng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bcwIdxGroup1</a:t>
                      </a:r>
                      <a:r>
                        <a:rPr lang="en-CA" sz="16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</a:t>
                      </a:r>
                      <a:r>
                        <a:rPr lang="en-CA" sz="1600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 </a:t>
                      </a:r>
                      <a:r>
                        <a:rPr lang="en-CA" sz="1600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bcwIdxConst</a:t>
                      </a:r>
                      <a:r>
                        <a:rPr lang="en-CA" sz="16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CA" sz="16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= bcwIdxCorner0</a:t>
                      </a:r>
                      <a:endParaRPr lang="ko-KR" sz="16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else if (</a:t>
                      </a:r>
                      <a:r>
                        <a:rPr lang="en-CA" sz="1600" u="sng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bcwIdxCorner1 == bcwIdxCorner2 </a:t>
                      </a:r>
                      <a:r>
                        <a:rPr lang="en-CA" sz="16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&amp;&amp; </a:t>
                      </a:r>
                      <a:r>
                        <a:rPr lang="en-CA" sz="1600" u="sng" strike="sng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bcwIdxGroup1 == bcwIdxGroup0</a:t>
                      </a:r>
                      <a:r>
                        <a:rPr lang="en-CA" sz="16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 </a:t>
                      </a:r>
                      <a:r>
                        <a:rPr lang="en-US" sz="1600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</a:t>
                      </a:r>
                      <a:r>
                        <a:rPr lang="en-CA" sz="1600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bcwIdxConst</a:t>
                      </a:r>
                      <a:r>
                        <a:rPr lang="en-CA" sz="16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CA" sz="16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= bcwIdxCorner2</a:t>
                      </a:r>
                      <a:endParaRPr lang="ko-KR" sz="16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else</a:t>
                      </a:r>
                      <a:r>
                        <a:rPr lang="en-US" sz="1600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 </a:t>
                      </a:r>
                      <a:r>
                        <a:rPr lang="en-CA" sz="1600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bcwIdxConst</a:t>
                      </a:r>
                      <a:r>
                        <a:rPr lang="en-CA" sz="16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CA" sz="16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= Default value</a:t>
                      </a:r>
                      <a:endParaRPr lang="ko-KR" sz="16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4306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567985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 smtClean="0"/>
              <a:t>Proposed simplified </a:t>
            </a:r>
            <a:r>
              <a:rPr lang="en-CA" altLang="ko-KR" sz="1800" dirty="0"/>
              <a:t>BCW index derivation </a:t>
            </a:r>
            <a:r>
              <a:rPr lang="en-CA" altLang="ko-KR" sz="1800" dirty="0" smtClean="0"/>
              <a:t>methods</a:t>
            </a:r>
            <a:endParaRPr lang="en-US" altLang="ko-KR" sz="1800" dirty="0">
              <a:ea typeface="LG스마트체 Regular" panose="020B0600000101010101" pitchFamily="50" charset="-127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277280"/>
              </p:ext>
            </p:extLst>
          </p:nvPr>
        </p:nvGraphicFramePr>
        <p:xfrm>
          <a:off x="1307042" y="1131517"/>
          <a:ext cx="7032625" cy="2329180"/>
        </p:xfrm>
        <a:graphic>
          <a:graphicData uri="http://schemas.openxmlformats.org/drawingml/2006/table">
            <a:tbl>
              <a:tblPr firstRow="1" firstCol="1" bandRow="1"/>
              <a:tblGrid>
                <a:gridCol w="7032625"/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if (bcwIdxCorner0 == bcwIdxCorner1 </a:t>
                      </a:r>
                      <a:r>
                        <a:rPr lang="en-CA" sz="14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&amp;&amp; bcwIdxGroup0 == bcwIdxGroup2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 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indent="20955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bcwIdxConst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= bcwIdxCorner0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else if (</a:t>
                      </a:r>
                      <a:r>
                        <a:rPr lang="en-CA" sz="14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bcwIdxCorner0 == bcwIdxCorner2 &amp;&amp; bcwIdxGroup0 == bcwIdxGroup1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 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indent="20955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bcwIdxConst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= bcwIdxCorner0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else if (</a:t>
                      </a:r>
                      <a:r>
                        <a:rPr lang="en-CA" sz="14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bcwIdxCorner1 == bcwIdxCorner2 &amp;&amp; bcwIdxGroup1 == bcwIdxGroup0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 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indent="20955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bcwIdxConst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= bcwIdxCorner2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else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indent="20955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bcwIdxConst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= Default value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7373455"/>
              </p:ext>
            </p:extLst>
          </p:nvPr>
        </p:nvGraphicFramePr>
        <p:xfrm>
          <a:off x="1315508" y="4078408"/>
          <a:ext cx="7041092" cy="1120140"/>
        </p:xfrm>
        <a:graphic>
          <a:graphicData uri="http://schemas.openxmlformats.org/drawingml/2006/table">
            <a:tbl>
              <a:tblPr firstRow="1" firstCol="1" bandRow="1"/>
              <a:tblGrid>
                <a:gridCol w="7041092"/>
              </a:tblGrid>
              <a:tr h="0">
                <a:tc>
                  <a:txBody>
                    <a:bodyPr/>
                    <a:lstStyle/>
                    <a:p>
                      <a:pPr marL="18161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if (bcwIdxCorner0 == bcwIdxCorner1)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  <a:p>
                      <a:pPr marL="1816100" indent="20955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bcwIdxConst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= bcwIdxCorner0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  <a:p>
                      <a:pPr marL="18161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else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  <a:p>
                      <a:pPr marL="1816100" indent="20955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bcwIdxConst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= Default value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4518491"/>
              </p:ext>
            </p:extLst>
          </p:nvPr>
        </p:nvGraphicFramePr>
        <p:xfrm>
          <a:off x="1315507" y="5787236"/>
          <a:ext cx="7032625" cy="462251"/>
        </p:xfrm>
        <a:graphic>
          <a:graphicData uri="http://schemas.openxmlformats.org/drawingml/2006/table">
            <a:tbl>
              <a:tblPr firstRow="1" firstCol="1" bandRow="1"/>
              <a:tblGrid>
                <a:gridCol w="7032625"/>
              </a:tblGrid>
              <a:tr h="46225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bcwIdxConst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= bcwIdxCorner0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직사각형 12"/>
          <p:cNvSpPr/>
          <p:nvPr/>
        </p:nvSpPr>
        <p:spPr>
          <a:xfrm>
            <a:off x="502376" y="3602212"/>
            <a:ext cx="540673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dirty="0" smtClean="0">
                <a:latin typeface="Times New Roman" panose="02020603050405020304" pitchFamily="18" charset="0"/>
                <a:ea typeface="LG스마트체 Regular" panose="020B0600000101010101" pitchFamily="50" charset="-127"/>
                <a:cs typeface="Times New Roman" panose="02020603050405020304" pitchFamily="18" charset="0"/>
              </a:rPr>
              <a:t>Proposed Method I : </a:t>
            </a:r>
            <a:r>
              <a:rPr lang="en-CA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number of comparison is reduced to 1</a:t>
            </a:r>
            <a:endParaRPr lang="ko-KR" altLang="en-U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502376" y="5325690"/>
            <a:ext cx="55269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dirty="0" smtClean="0">
                <a:latin typeface="Times New Roman" panose="02020603050405020304" pitchFamily="18" charset="0"/>
                <a:ea typeface="LG스마트체 Regular" panose="020B0600000101010101" pitchFamily="50" charset="-127"/>
                <a:cs typeface="Times New Roman" panose="02020603050405020304" pitchFamily="18" charset="0"/>
              </a:rPr>
              <a:t>Proposed Method II </a:t>
            </a:r>
            <a:r>
              <a:rPr lang="en-US" altLang="ko-KR" sz="1600" dirty="0">
                <a:latin typeface="Times New Roman" panose="02020603050405020304" pitchFamily="18" charset="0"/>
                <a:ea typeface="LG스마트체 Regular" panose="020B0600000101010101" pitchFamily="50" charset="-127"/>
                <a:cs typeface="Times New Roman" panose="02020603050405020304" pitchFamily="18" charset="0"/>
              </a:rPr>
              <a:t> : </a:t>
            </a:r>
            <a:r>
              <a:rPr lang="en-CA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number of comparison is reduced to </a:t>
            </a:r>
            <a:r>
              <a:rPr lang="en-CA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ko-KR" altLang="en-U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왼쪽으로 구부러진 화살표 14"/>
          <p:cNvSpPr/>
          <p:nvPr/>
        </p:nvSpPr>
        <p:spPr>
          <a:xfrm>
            <a:off x="8510839" y="2243667"/>
            <a:ext cx="819428" cy="2260600"/>
          </a:xfrm>
          <a:prstGeom prst="curvedLef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2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</a:t>
            </a:r>
            <a:r>
              <a:rPr lang="en-US" altLang="ko-KR" dirty="0" smtClean="0"/>
              <a:t>results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6" name="내용 개체 틀 2"/>
          <p:cNvSpPr txBox="1">
            <a:spLocks/>
          </p:cNvSpPr>
          <p:nvPr/>
        </p:nvSpPr>
        <p:spPr>
          <a:xfrm>
            <a:off x="180644" y="570290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>
                <a:ea typeface="LG스마트체 Regular" panose="020B0600000101010101" pitchFamily="50" charset="-127"/>
              </a:rPr>
              <a:t>Simulation results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Anchor : VTM5.0 + bug-fix(Ticket #312 : BCW index initialization bug-fix)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>
                <a:ea typeface="LG스마트체 Regular" panose="020B0600000101010101" pitchFamily="50" charset="-127"/>
              </a:rPr>
              <a:t>Proposed Method I : </a:t>
            </a:r>
            <a:r>
              <a:rPr lang="en-CA" altLang="ko-KR" sz="1600" dirty="0"/>
              <a:t>The number of comparison is reduced to 1</a:t>
            </a:r>
            <a:endParaRPr lang="ko-KR" altLang="en-US" sz="160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Proposed </a:t>
            </a:r>
            <a:r>
              <a:rPr lang="en-US" altLang="ko-KR" sz="1600" dirty="0">
                <a:ea typeface="LG스마트체 Regular" panose="020B0600000101010101" pitchFamily="50" charset="-127"/>
              </a:rPr>
              <a:t>Method 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II </a:t>
            </a:r>
            <a:r>
              <a:rPr lang="en-US" altLang="ko-KR" sz="1600" dirty="0">
                <a:ea typeface="LG스마트체 Regular" panose="020B0600000101010101" pitchFamily="50" charset="-127"/>
              </a:rPr>
              <a:t>: </a:t>
            </a:r>
            <a:r>
              <a:rPr lang="en-CA" altLang="ko-KR" sz="1600" dirty="0"/>
              <a:t>The number of comparison is reduced to </a:t>
            </a:r>
            <a:r>
              <a:rPr lang="en-CA" altLang="ko-KR" sz="1600" dirty="0" smtClean="0"/>
              <a:t>0</a:t>
            </a:r>
            <a:endParaRPr lang="ko-KR" altLang="en-US" sz="160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126404"/>
              </p:ext>
            </p:extLst>
          </p:nvPr>
        </p:nvGraphicFramePr>
        <p:xfrm>
          <a:off x="1018221" y="4575439"/>
          <a:ext cx="8007245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90176"/>
                <a:gridCol w="698766"/>
                <a:gridCol w="698766"/>
                <a:gridCol w="968903"/>
                <a:gridCol w="731490"/>
                <a:gridCol w="636524"/>
                <a:gridCol w="636524"/>
                <a:gridCol w="636524"/>
                <a:gridCol w="636524"/>
                <a:gridCol w="636524"/>
                <a:gridCol w="636524"/>
              </a:tblGrid>
              <a:tr h="161925">
                <a:tc>
                  <a:txBody>
                    <a:bodyPr/>
                    <a:lstStyle/>
                    <a:p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Main10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Main10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VTM-5.0 with bug-fix (Ticket#312)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VTM-5.0 with bug-fix (Ticket#312)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-0.04%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-0.15%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-0.19%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-0.03%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0.18%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-0.36%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-0.04%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0.22%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0.06%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101%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-0.03%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0.05%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-0.18%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101%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-0.03%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0.14%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0.08%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101%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0.01%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-0.30%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-0.56%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7672248"/>
              </p:ext>
            </p:extLst>
          </p:nvPr>
        </p:nvGraphicFramePr>
        <p:xfrm>
          <a:off x="1009754" y="2069306"/>
          <a:ext cx="8007245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90176"/>
                <a:gridCol w="698766"/>
                <a:gridCol w="698766"/>
                <a:gridCol w="968903"/>
                <a:gridCol w="731490"/>
                <a:gridCol w="636524"/>
                <a:gridCol w="636524"/>
                <a:gridCol w="636524"/>
                <a:gridCol w="636524"/>
                <a:gridCol w="636524"/>
                <a:gridCol w="636524"/>
              </a:tblGrid>
              <a:tr h="161925">
                <a:tc>
                  <a:txBody>
                    <a:bodyPr/>
                    <a:lstStyle/>
                    <a:p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Main10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Main10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VTM-5.0 with bug-fix (Ticket#312)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VTM-5.0 with bug-fix (Ticket#312)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0.01%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0.14%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0.01%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0.01%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-0.09%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-0.08%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0.01%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0.03%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0.05%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-0.03%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-0.20%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-0.01%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99%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97%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-0.01%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-0.07%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0.01%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0.01%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0.25%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-0.32%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99%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0.02%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0.20%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0.43%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99%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0.01%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0.05%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98%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0.01%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0.02%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0.05%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-0.03%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0.14%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0.14%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101%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99%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0.01%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0.01%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0.05%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-0.02%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-0.36%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-0.65%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363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6" name="내용 개체 틀 2"/>
          <p:cNvSpPr txBox="1">
            <a:spLocks/>
          </p:cNvSpPr>
          <p:nvPr/>
        </p:nvSpPr>
        <p:spPr>
          <a:xfrm>
            <a:off x="180644" y="567985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>
                <a:ea typeface="LG스마트체 Regular" panose="020B0600000101010101" pitchFamily="50" charset="-127"/>
              </a:rPr>
              <a:t>Simplified BCW index derivation methods for affine constructed candidate are </a:t>
            </a:r>
            <a:r>
              <a:rPr lang="en-CA" altLang="ko-KR" sz="1800" dirty="0" smtClean="0">
                <a:ea typeface="LG스마트체 Regular" panose="020B0600000101010101" pitchFamily="50" charset="-127"/>
              </a:rPr>
              <a:t>proposed.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 smtClean="0">
                <a:ea typeface="LG스마트체 Regular" panose="020B0600000101010101" pitchFamily="50" charset="-127"/>
              </a:rPr>
              <a:t>In worst case, the number of the comparison is reduced from 6 to 1 or 0.</a:t>
            </a:r>
            <a:endParaRPr lang="en-US" altLang="ko-KR" sz="18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>
                <a:ea typeface="LG스마트체 Regular" panose="020B0600000101010101" pitchFamily="50" charset="-127"/>
              </a:rPr>
              <a:t>The experimental results reportedly show negligible changes in BD-rate and run-time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>
                <a:ea typeface="LG스마트체 Regular" panose="020B0600000101010101" pitchFamily="50" charset="-127"/>
              </a:rPr>
              <a:t>It is recommended to consider this method in the next VTM.</a:t>
            </a:r>
            <a:endParaRPr lang="ko-KR" altLang="ko-KR" sz="1800">
              <a:ea typeface="LG스마트체 Regular" panose="020B0600000101010101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027681" y="5483313"/>
            <a:ext cx="60538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Thanks to Sharp (</a:t>
            </a:r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JVET-O0685) 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crosscheck</a:t>
            </a:r>
          </a:p>
        </p:txBody>
      </p:sp>
    </p:spTree>
    <p:extLst>
      <p:ext uri="{BB962C8B-B14F-4D97-AF65-F5344CB8AC3E}">
        <p14:creationId xmlns:p14="http://schemas.microsoft.com/office/powerpoint/2010/main" val="1159575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3381</TotalTime>
  <Words>916</Words>
  <Application>Microsoft Office PowerPoint</Application>
  <PresentationFormat>A4 용지(210x297mm)</PresentationFormat>
  <Paragraphs>298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LG스마트체 Regular</vt:lpstr>
      <vt:lpstr>돋움</vt:lpstr>
      <vt:lpstr>맑은 고딕</vt:lpstr>
      <vt:lpstr>Arial</vt:lpstr>
      <vt:lpstr>Calibri</vt:lpstr>
      <vt:lpstr>Calibri Light</vt:lpstr>
      <vt:lpstr>Times New Roman</vt:lpstr>
      <vt:lpstr>Wingdings</vt:lpstr>
      <vt:lpstr>Office 테마</vt:lpstr>
      <vt:lpstr>JVET-O0366 Non-CE4 : Simplifications on BCW index derivation process</vt:lpstr>
      <vt:lpstr>Introduction</vt:lpstr>
      <vt:lpstr>Introduction</vt:lpstr>
      <vt:lpstr>Proposed methods</vt:lpstr>
      <vt:lpstr>Experimental results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cp:lastModifiedBy>Naeri Park</cp:lastModifiedBy>
  <cp:revision>248</cp:revision>
  <dcterms:created xsi:type="dcterms:W3CDTF">2016-10-06T06:23:02Z</dcterms:created>
  <dcterms:modified xsi:type="dcterms:W3CDTF">2019-07-04T05:42:17Z</dcterms:modified>
</cp:coreProperties>
</file>