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8"/>
  </p:notesMasterIdLst>
  <p:sldIdLst>
    <p:sldId id="256" r:id="rId2"/>
    <p:sldId id="280" r:id="rId3"/>
    <p:sldId id="277" r:id="rId4"/>
    <p:sldId id="275" r:id="rId5"/>
    <p:sldId id="271" r:id="rId6"/>
    <p:sldId id="278" r:id="rId7"/>
  </p:sldIdLst>
  <p:sldSz cx="9906000" cy="6858000" type="A4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D4D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734" autoAdjust="0"/>
    <p:restoredTop sz="91273" autoAdjust="0"/>
  </p:normalViewPr>
  <p:slideViewPr>
    <p:cSldViewPr snapToGrid="0">
      <p:cViewPr varScale="1">
        <p:scale>
          <a:sx n="81" d="100"/>
          <a:sy n="81" d="100"/>
        </p:scale>
        <p:origin x="1344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6" d="100"/>
          <a:sy n="86" d="100"/>
        </p:scale>
        <p:origin x="3762" y="5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A1A92C-A653-40AE-BE97-4D1148334BCE}" type="datetimeFigureOut">
              <a:rPr lang="ko-KR" altLang="en-US" smtClean="0"/>
              <a:t>2019-07-05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B42D62-479E-4C3A-BBBB-AA219B04AD4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726961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atinLnBrk="1"/>
            <a:endParaRPr lang="ko-KR" altLang="ko-KR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1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0122117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strike="sngStrike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2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18980311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3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23434563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4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55028225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9850454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97919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32619" y="1268413"/>
            <a:ext cx="8640762" cy="1296987"/>
          </a:xfrm>
          <a:solidFill>
            <a:srgbClr val="EAEAEA"/>
          </a:solidFill>
          <a:ln w="9525">
            <a:solidFill>
              <a:srgbClr val="C0C0C0"/>
            </a:solidFill>
            <a:miter lim="800000"/>
            <a:headEnd/>
            <a:tailEnd/>
          </a:ln>
        </p:spPr>
        <p:txBody>
          <a:bodyPr wrap="none" anchor="ctr"/>
          <a:lstStyle>
            <a:lvl1pPr algn="ctr">
              <a:defRPr kumimoji="1" lang="en-US" sz="2400" b="1" dirty="0">
                <a:latin typeface="Times New Roman" pitchFamily="18" charset="0"/>
                <a:ea typeface="돋움" pitchFamily="50" charset="-127"/>
                <a:cs typeface="Times New Roman" pitchFamily="18" charset="0"/>
              </a:defRPr>
            </a:lvl1pPr>
          </a:lstStyle>
          <a:p>
            <a:pPr marL="0" lvl="0" algn="ctr"/>
            <a:r>
              <a:rPr lang="ko-KR" altLang="en-US" dirty="0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568909"/>
          </a:xfrm>
        </p:spPr>
        <p:txBody>
          <a:bodyPr anchor="ctr">
            <a:normAutofit/>
          </a:bodyPr>
          <a:lstStyle>
            <a:lvl1pPr marL="0" indent="0" algn="ctr">
              <a:buNone/>
              <a:defRPr sz="14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dirty="0" smtClean="0"/>
              <a:t>마스터 부제목 스타일 편집</a:t>
            </a:r>
            <a:endParaRPr lang="en-US" dirty="0"/>
          </a:p>
        </p:txBody>
      </p:sp>
      <p:sp>
        <p:nvSpPr>
          <p:cNvPr id="8" name="Date Placeholder 3"/>
          <p:cNvSpPr txBox="1">
            <a:spLocks/>
          </p:cNvSpPr>
          <p:nvPr userDrawn="1"/>
        </p:nvSpPr>
        <p:spPr>
          <a:xfrm>
            <a:off x="3838575" y="4939716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ko-KR"/>
            </a:defPPr>
            <a:lvl1pPr marL="0" algn="l" defTabSz="91440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LG Electronics Inc.</a:t>
            </a:r>
            <a:endParaRPr lang="ko-KR" altLang="en-US" sz="1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그림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291512" y="5874334"/>
            <a:ext cx="1245519" cy="682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47281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2019-07-05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940216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2019-07-05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560677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0738" y="64168"/>
            <a:ext cx="9344526" cy="409074"/>
          </a:xfrm>
        </p:spPr>
        <p:txBody>
          <a:bodyPr>
            <a:noAutofit/>
          </a:bodyPr>
          <a:lstStyle>
            <a:lvl1pPr algn="ctr">
              <a:defRPr sz="24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0737" y="631825"/>
            <a:ext cx="9344528" cy="5545138"/>
          </a:xfrm>
        </p:spPr>
        <p:txBody>
          <a:bodyPr/>
          <a:lstStyle>
            <a:lvl1pPr>
              <a:defRPr sz="20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685800" indent="-228600">
              <a:buFont typeface="Times New Roman" panose="02020603050405020304" pitchFamily="18" charset="0"/>
              <a:buChar char="–"/>
              <a:defRPr sz="1800"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buFont typeface="Times New Roman" panose="02020603050405020304" pitchFamily="18" charset="0"/>
              <a:buChar char="–"/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396414" y="6486443"/>
            <a:ext cx="2228850" cy="365125"/>
          </a:xfrm>
        </p:spPr>
        <p:txBody>
          <a:bodyPr/>
          <a:lstStyle>
            <a:lvl1pPr>
              <a:defRPr sz="1400" b="0">
                <a:solidFill>
                  <a:srgbClr val="4D4D4D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792A98D5-73AC-4510-8D37-2EB4115E4570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7" name="Line 21"/>
          <p:cNvSpPr>
            <a:spLocks noChangeShapeType="1"/>
          </p:cNvSpPr>
          <p:nvPr userDrawn="1"/>
        </p:nvSpPr>
        <p:spPr bwMode="auto">
          <a:xfrm>
            <a:off x="0" y="6453188"/>
            <a:ext cx="9906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 dirty="0"/>
          </a:p>
        </p:txBody>
      </p:sp>
      <p:sp>
        <p:nvSpPr>
          <p:cNvPr id="8" name="Line 14"/>
          <p:cNvSpPr>
            <a:spLocks noChangeShapeType="1"/>
          </p:cNvSpPr>
          <p:nvPr userDrawn="1"/>
        </p:nvSpPr>
        <p:spPr bwMode="auto">
          <a:xfrm>
            <a:off x="0" y="534988"/>
            <a:ext cx="9906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/>
          </a:p>
        </p:txBody>
      </p:sp>
      <p:pic>
        <p:nvPicPr>
          <p:cNvPr id="9" name="그림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8919" y="6572780"/>
            <a:ext cx="1148514" cy="192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7598927"/>
      </p:ext>
    </p:extLst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2019-07-05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264455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2019-07-05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583251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2019-07-05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175640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2019-07-05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189789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2019-07-05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202827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2019-07-05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847641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2019-07-05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798265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1E291F-1E57-488E-9A38-CB6EA5750F89}" type="datetimeFigureOut">
              <a:rPr lang="ko-KR" altLang="en-US" smtClean="0"/>
              <a:t>2019-07-05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615702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smtClean="0"/>
              <a:t>JVET-O0366</a:t>
            </a:r>
            <a:r>
              <a:rPr lang="en-US" altLang="ko-KR" dirty="0" smtClean="0"/>
              <a:t/>
            </a:r>
            <a:br>
              <a:rPr lang="en-US" altLang="ko-KR" dirty="0" smtClean="0"/>
            </a:br>
            <a:r>
              <a:rPr lang="en-US" altLang="ko-KR" dirty="0" smtClean="0"/>
              <a:t>Non-CE4</a:t>
            </a:r>
            <a:r>
              <a:rPr lang="en-CA" altLang="ko-KR" dirty="0" smtClean="0"/>
              <a:t> : </a:t>
            </a:r>
            <a:r>
              <a:rPr lang="en-CA" altLang="ko-KR" dirty="0"/>
              <a:t>Simplifications on BCW index derivation process</a:t>
            </a:r>
            <a:endParaRPr lang="en-US" altLang="ko-KR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CA" altLang="ko-KR" dirty="0" smtClean="0"/>
              <a:t>N. Park</a:t>
            </a:r>
            <a:r>
              <a:rPr lang="en-CA" altLang="ko-KR" dirty="0"/>
              <a:t>, </a:t>
            </a:r>
            <a:r>
              <a:rPr lang="en-US" altLang="ko-KR" dirty="0" smtClean="0"/>
              <a:t>H. </a:t>
            </a:r>
            <a:r>
              <a:rPr lang="en-US" altLang="ko-KR" dirty="0"/>
              <a:t>Jang, </a:t>
            </a:r>
            <a:r>
              <a:rPr lang="en-US" altLang="ko-KR" dirty="0" smtClean="0"/>
              <a:t>J. </a:t>
            </a:r>
            <a:r>
              <a:rPr lang="en-US" altLang="ko-KR" dirty="0"/>
              <a:t>Nam, </a:t>
            </a:r>
            <a:r>
              <a:rPr lang="en-US" altLang="ko-KR" dirty="0" smtClean="0"/>
              <a:t>J. </a:t>
            </a:r>
            <a:r>
              <a:rPr lang="en-US" altLang="ko-KR" dirty="0"/>
              <a:t>Lim, </a:t>
            </a:r>
            <a:r>
              <a:rPr lang="en-US" altLang="ko-KR" dirty="0" smtClean="0"/>
              <a:t>S. </a:t>
            </a:r>
            <a:r>
              <a:rPr lang="en-US" altLang="ko-KR" dirty="0"/>
              <a:t>Kim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684673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Introduction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2</a:t>
            </a:fld>
            <a:endParaRPr lang="ko-KR" altLang="en-US" dirty="0"/>
          </a:p>
        </p:txBody>
      </p:sp>
      <p:sp>
        <p:nvSpPr>
          <p:cNvPr id="5" name="내용 개체 틀 2"/>
          <p:cNvSpPr txBox="1">
            <a:spLocks/>
          </p:cNvSpPr>
          <p:nvPr/>
        </p:nvSpPr>
        <p:spPr>
          <a:xfrm>
            <a:off x="180644" y="567985"/>
            <a:ext cx="9544713" cy="5606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8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1800" dirty="0" smtClean="0">
                <a:ea typeface="LG스마트체 Regular" panose="020B0600000101010101" pitchFamily="50" charset="-127"/>
              </a:rPr>
              <a:t>For </a:t>
            </a:r>
            <a:r>
              <a:rPr lang="en-US" altLang="ko-KR" sz="1800" dirty="0">
                <a:ea typeface="LG스마트체 Regular" panose="020B0600000101010101" pitchFamily="50" charset="-127"/>
              </a:rPr>
              <a:t>affine merge constructed mode, </a:t>
            </a:r>
            <a:r>
              <a:rPr lang="en-US" altLang="ko-KR" sz="1800" dirty="0" smtClean="0">
                <a:ea typeface="LG스마트체 Regular" panose="020B0600000101010101" pitchFamily="50" charset="-127"/>
              </a:rPr>
              <a:t>BCW index is derived by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1600" dirty="0">
                <a:ea typeface="LG스마트체 Regular" panose="020B0600000101010101" pitchFamily="50" charset="-127"/>
              </a:rPr>
              <a:t>Check whether </a:t>
            </a:r>
            <a:r>
              <a:rPr lang="en-US" altLang="ko-KR" sz="1600" dirty="0" smtClean="0">
                <a:ea typeface="LG스마트체 Regular" panose="020B0600000101010101" pitchFamily="50" charset="-127"/>
              </a:rPr>
              <a:t>two or more </a:t>
            </a:r>
            <a:r>
              <a:rPr lang="en-US" altLang="ko-KR" sz="1600" dirty="0">
                <a:ea typeface="LG스마트체 Regular" panose="020B0600000101010101" pitchFamily="50" charset="-127"/>
              </a:rPr>
              <a:t>CPs </a:t>
            </a:r>
            <a:r>
              <a:rPr lang="en-US" altLang="ko-KR" sz="1600" dirty="0" smtClean="0">
                <a:ea typeface="LG스마트체 Regular" panose="020B0600000101010101" pitchFamily="50" charset="-127"/>
              </a:rPr>
              <a:t>has </a:t>
            </a:r>
            <a:r>
              <a:rPr lang="en-US" altLang="ko-KR" sz="1600" dirty="0">
                <a:ea typeface="LG스마트체 Regular" panose="020B0600000101010101" pitchFamily="50" charset="-127"/>
              </a:rPr>
              <a:t>the same BCW </a:t>
            </a:r>
            <a:r>
              <a:rPr lang="en-US" altLang="ko-KR" sz="1600" dirty="0" smtClean="0">
                <a:ea typeface="LG스마트체 Regular" panose="020B0600000101010101" pitchFamily="50" charset="-127"/>
              </a:rPr>
              <a:t>index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1600" dirty="0">
                <a:ea typeface="LG스마트체 Regular" panose="020B0600000101010101" pitchFamily="50" charset="-127"/>
              </a:rPr>
              <a:t>Check whether BCW index of </a:t>
            </a:r>
            <a:r>
              <a:rPr lang="en-US" altLang="ko-KR" sz="1600" dirty="0" smtClean="0">
                <a:ea typeface="LG스마트체 Regular" panose="020B0600000101010101" pitchFamily="50" charset="-127"/>
              </a:rPr>
              <a:t>all CPs </a:t>
            </a:r>
            <a:r>
              <a:rPr lang="en-US" altLang="ko-KR" sz="1600" dirty="0">
                <a:ea typeface="LG스마트체 Regular" panose="020B0600000101010101" pitchFamily="50" charset="-127"/>
              </a:rPr>
              <a:t>are in the same </a:t>
            </a:r>
            <a:r>
              <a:rPr lang="en-US" altLang="ko-KR" sz="1600" dirty="0" smtClean="0">
                <a:ea typeface="LG스마트체 Regular" panose="020B0600000101010101" pitchFamily="50" charset="-127"/>
              </a:rPr>
              <a:t>group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>
              <a:ea typeface="LG스마트체 Regular" panose="020B0600000101010101" pitchFamily="50" charset="-127"/>
            </a:endParaRP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 smtClean="0">
              <a:ea typeface="LG스마트체 Regular" panose="020B0600000101010101" pitchFamily="50" charset="-127"/>
            </a:endParaRP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>
              <a:ea typeface="LG스마트체 Regular" panose="020B0600000101010101" pitchFamily="50" charset="-127"/>
            </a:endParaRP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 smtClean="0">
              <a:ea typeface="LG스마트체 Regular" panose="020B0600000101010101" pitchFamily="50" charset="-127"/>
            </a:endParaRPr>
          </a:p>
          <a:p>
            <a:pPr marL="457200" lvl="1" indent="0">
              <a:lnSpc>
                <a:spcPct val="150000"/>
              </a:lnSpc>
              <a:buNone/>
            </a:pPr>
            <a:endParaRPr lang="en-US" altLang="ko-KR" sz="1600" dirty="0" smtClean="0">
              <a:ea typeface="LG스마트체 Regular" panose="020B0600000101010101" pitchFamily="50" charset="-127"/>
            </a:endParaRP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1600" dirty="0" smtClean="0">
                <a:ea typeface="LG스마트체 Regular" panose="020B0600000101010101" pitchFamily="50" charset="-127"/>
              </a:rPr>
              <a:t>In working draft.</a:t>
            </a:r>
            <a:endParaRPr lang="en-US" altLang="ko-KR" sz="1600" dirty="0">
              <a:ea typeface="LG스마트체 Regular" panose="020B0600000101010101" pitchFamily="50" charset="-127"/>
            </a:endParaRP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 smtClean="0">
              <a:ea typeface="LG스마트체 Regular" panose="020B0600000101010101" pitchFamily="50" charset="-127"/>
            </a:endParaRPr>
          </a:p>
        </p:txBody>
      </p:sp>
      <p:graphicFrame>
        <p:nvGraphicFramePr>
          <p:cNvPr id="6" name="표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24388009"/>
              </p:ext>
            </p:extLst>
          </p:nvPr>
        </p:nvGraphicFramePr>
        <p:xfrm>
          <a:off x="129265" y="4493951"/>
          <a:ext cx="9647469" cy="1406501"/>
        </p:xfrm>
        <a:graphic>
          <a:graphicData uri="http://schemas.openxmlformats.org/drawingml/2006/table">
            <a:tbl>
              <a:tblPr firstRow="1" firstCol="1" bandRow="1"/>
              <a:tblGrid>
                <a:gridCol w="9647469"/>
              </a:tblGrid>
              <a:tr h="1406501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if </a:t>
                      </a:r>
                      <a:r>
                        <a:rPr lang="en-CA" sz="1600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(</a:t>
                      </a:r>
                      <a:r>
                        <a:rPr lang="en-CA" altLang="ko-KR" sz="1600" u="sng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</a:rPr>
                        <a:t>bcwIdxCorner0 == bcwIdxCorner1 </a:t>
                      </a:r>
                      <a:r>
                        <a:rPr lang="en-CA" sz="1600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&amp;&amp; </a:t>
                      </a:r>
                      <a:r>
                        <a:rPr lang="en-CA" sz="1600" u="sng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bcwIdxGroup0 == </a:t>
                      </a:r>
                      <a:r>
                        <a:rPr lang="en-CA" sz="1600" u="sng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bcwIdxGroup2</a:t>
                      </a:r>
                      <a:r>
                        <a:rPr lang="en-CA" sz="1600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)</a:t>
                      </a:r>
                      <a:r>
                        <a:rPr lang="en-CA" sz="1600" strike="noStrike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  </a:t>
                      </a:r>
                      <a:r>
                        <a:rPr lang="en-CA" sz="1600" strike="noStrike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bcwIdxConst</a:t>
                      </a:r>
                      <a:r>
                        <a:rPr lang="en-CA" sz="1600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</a:t>
                      </a:r>
                      <a:r>
                        <a:rPr lang="en-CA" sz="1600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= bcwIdxCorner0</a:t>
                      </a:r>
                      <a:endParaRPr lang="ko-KR" sz="1600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else if (</a:t>
                      </a:r>
                      <a:r>
                        <a:rPr lang="en-CA" sz="1600" u="sng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bcwIdxCorner0 == bcwIdxCorner2 </a:t>
                      </a:r>
                      <a:r>
                        <a:rPr lang="en-CA" sz="1600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&amp;&amp; </a:t>
                      </a:r>
                      <a:r>
                        <a:rPr lang="en-CA" sz="1600" u="sng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bcwIdxGroup0 == </a:t>
                      </a:r>
                      <a:r>
                        <a:rPr lang="en-CA" sz="1600" u="sng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bcwIdxGroup1</a:t>
                      </a:r>
                      <a:r>
                        <a:rPr lang="en-CA" sz="1600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)</a:t>
                      </a:r>
                      <a:r>
                        <a:rPr lang="en-CA" sz="1600" strike="noStrike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  </a:t>
                      </a:r>
                      <a:r>
                        <a:rPr lang="en-CA" sz="1600" strike="noStrike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bcwIdxConst</a:t>
                      </a:r>
                      <a:r>
                        <a:rPr lang="en-CA" sz="1600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</a:t>
                      </a:r>
                      <a:r>
                        <a:rPr lang="en-CA" sz="1600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= bcwIdxCorner0</a:t>
                      </a:r>
                      <a:endParaRPr lang="ko-KR" sz="1600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else if (</a:t>
                      </a:r>
                      <a:r>
                        <a:rPr lang="en-CA" sz="1600" u="sng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bcwIdxCorner1 == bcwIdxCorner2 </a:t>
                      </a:r>
                      <a:r>
                        <a:rPr lang="en-CA" sz="1600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&amp;&amp; </a:t>
                      </a:r>
                      <a:r>
                        <a:rPr lang="en-CA" sz="1600" u="sng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bcwIdxGroup1 == bcwIdxGroup0</a:t>
                      </a:r>
                      <a:r>
                        <a:rPr lang="en-CA" sz="1600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) </a:t>
                      </a:r>
                      <a:r>
                        <a:rPr lang="en-US" sz="1600" strike="noStrike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 </a:t>
                      </a:r>
                      <a:r>
                        <a:rPr lang="en-CA" sz="1600" strike="noStrike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bcwIdxConst</a:t>
                      </a:r>
                      <a:r>
                        <a:rPr lang="en-CA" sz="1600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</a:t>
                      </a:r>
                      <a:r>
                        <a:rPr lang="en-CA" sz="1600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= bcwIdxCorner2</a:t>
                      </a:r>
                      <a:endParaRPr lang="ko-KR" sz="1600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else</a:t>
                      </a:r>
                      <a:r>
                        <a:rPr lang="en-US" sz="1600" strike="noStrike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  </a:t>
                      </a:r>
                      <a:r>
                        <a:rPr lang="en-CA" sz="1600" strike="noStrike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bcwIdxConst</a:t>
                      </a:r>
                      <a:r>
                        <a:rPr lang="en-CA" sz="1600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</a:t>
                      </a:r>
                      <a:r>
                        <a:rPr lang="en-CA" sz="1600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= Default value</a:t>
                      </a:r>
                      <a:endParaRPr lang="ko-KR" sz="1600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62" name="그림 61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7690" y="1981687"/>
            <a:ext cx="2928303" cy="1935057"/>
          </a:xfrm>
          <a:prstGeom prst="rect">
            <a:avLst/>
          </a:prstGeom>
          <a:noFill/>
        </p:spPr>
      </p:pic>
      <p:sp>
        <p:nvSpPr>
          <p:cNvPr id="63" name="TextBox 62"/>
          <p:cNvSpPr txBox="1"/>
          <p:nvPr/>
        </p:nvSpPr>
        <p:spPr>
          <a:xfrm>
            <a:off x="1464457" y="2041275"/>
            <a:ext cx="334433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Candidates of the constructed mode : </a:t>
            </a:r>
          </a:p>
          <a:p>
            <a:r>
              <a:rPr lang="en-US" altLang="ko-KR" sz="1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[CP0, CP1, CP2]</a:t>
            </a:r>
          </a:p>
          <a:p>
            <a:r>
              <a:rPr lang="en-US" altLang="ko-KR" sz="1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[CP0, CP1, CP3]</a:t>
            </a:r>
          </a:p>
          <a:p>
            <a:r>
              <a:rPr lang="en-US" altLang="ko-KR" sz="1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[CP0, CP2, CP3]</a:t>
            </a:r>
          </a:p>
          <a:p>
            <a:r>
              <a:rPr lang="en-US" altLang="ko-KR" sz="1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[CP1, CP2, CP3]</a:t>
            </a:r>
          </a:p>
          <a:p>
            <a:r>
              <a:rPr lang="en-US" altLang="ko-KR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[CP0, </a:t>
            </a:r>
            <a:r>
              <a:rPr lang="en-US" altLang="ko-KR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CP1]</a:t>
            </a:r>
          </a:p>
          <a:p>
            <a:r>
              <a:rPr lang="en-US" altLang="ko-KR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[CP0, </a:t>
            </a:r>
            <a:r>
              <a:rPr lang="en-US" altLang="ko-KR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CP2]</a:t>
            </a:r>
            <a:endParaRPr lang="ko-KR" alt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0671" y="6005381"/>
            <a:ext cx="962468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 affine merge candidate : Max 4 candidates (with 3 CPs) x 6 comparison + 1 candidate (with 2 CPs) x 1 </a:t>
            </a:r>
            <a:r>
              <a:rPr lang="en-US" altLang="ko-KR" sz="16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 25</a:t>
            </a:r>
            <a:r>
              <a:rPr lang="en-US" altLang="ko-KR" sz="1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792255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Introduction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3</a:t>
            </a:fld>
            <a:endParaRPr lang="ko-KR" altLang="en-US" dirty="0"/>
          </a:p>
        </p:txBody>
      </p:sp>
      <p:sp>
        <p:nvSpPr>
          <p:cNvPr id="5" name="내용 개체 틀 2"/>
          <p:cNvSpPr txBox="1">
            <a:spLocks/>
          </p:cNvSpPr>
          <p:nvPr/>
        </p:nvSpPr>
        <p:spPr>
          <a:xfrm>
            <a:off x="180644" y="567985"/>
            <a:ext cx="9544713" cy="5606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8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1800" dirty="0" smtClean="0">
                <a:ea typeface="LG스마트체 Regular" panose="020B0600000101010101" pitchFamily="50" charset="-127"/>
              </a:rPr>
              <a:t>Point 1. BCW index of the CP3 (TMVP) is set to default value (i.e., equal weight)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800" dirty="0">
              <a:ea typeface="LG스마트체 Regular" panose="020B0600000101010101" pitchFamily="50" charset="-127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800" dirty="0" smtClean="0">
              <a:ea typeface="LG스마트체 Regular" panose="020B0600000101010101" pitchFamily="50" charset="-127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800" dirty="0" smtClean="0">
              <a:ea typeface="LG스마트체 Regular" panose="020B0600000101010101" pitchFamily="50" charset="-127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1800" dirty="0" smtClean="0">
                <a:ea typeface="LG스마트체 Regular" panose="020B0600000101010101" pitchFamily="50" charset="-127"/>
              </a:rPr>
              <a:t>Point 2. BCW indices in non-low-delay condition is in one group (Group 1)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095042" y="1231367"/>
            <a:ext cx="728840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Candidates of the constructed </a:t>
            </a:r>
            <a:r>
              <a:rPr lang="en-US" altLang="ko-KR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mode with 3 CPs </a:t>
            </a:r>
            <a:r>
              <a:rPr lang="en-US" altLang="ko-KR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altLang="ko-KR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altLang="ko-KR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[CP0, CP1, CP2]</a:t>
            </a:r>
          </a:p>
          <a:p>
            <a:pPr algn="ctr"/>
            <a:r>
              <a:rPr lang="en-US" altLang="ko-KR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en-US" altLang="ko-KR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CP0, CP1, </a:t>
            </a:r>
            <a:r>
              <a:rPr lang="en-US" altLang="ko-KR" sz="1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CP3</a:t>
            </a:r>
            <a:r>
              <a:rPr lang="en-US" altLang="ko-KR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</a:p>
          <a:p>
            <a:pPr algn="ctr"/>
            <a:r>
              <a:rPr lang="en-US" altLang="ko-KR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en-US" altLang="ko-KR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CP0, </a:t>
            </a:r>
            <a:r>
              <a:rPr lang="en-US" altLang="ko-KR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CP2, </a:t>
            </a:r>
            <a:r>
              <a:rPr lang="en-US" altLang="ko-KR" sz="1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CP3</a:t>
            </a:r>
            <a:r>
              <a:rPr lang="en-US" altLang="ko-KR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</a:p>
          <a:p>
            <a:pPr algn="ctr"/>
            <a:r>
              <a:rPr lang="en-US" altLang="ko-KR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[CP1, CP2, </a:t>
            </a:r>
            <a:r>
              <a:rPr lang="en-US" altLang="ko-KR" sz="1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CP3</a:t>
            </a:r>
            <a:r>
              <a:rPr lang="en-US" altLang="ko-KR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167020" y="3218188"/>
            <a:ext cx="314444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BCW index and Group index : </a:t>
            </a:r>
          </a:p>
          <a:p>
            <a:pPr algn="ctr"/>
            <a:r>
              <a:rPr lang="en-US" altLang="ko-KR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 : </a:t>
            </a:r>
            <a:r>
              <a:rPr lang="en-CA" altLang="ko-KR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(-1/4, 5/4) -------- Group 0</a:t>
            </a:r>
          </a:p>
          <a:p>
            <a:pPr algn="ctr"/>
            <a:r>
              <a:rPr lang="en-CA" altLang="ko-KR" sz="16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: (1/4, 3/4) -------- Group 1</a:t>
            </a:r>
          </a:p>
          <a:p>
            <a:pPr algn="ctr"/>
            <a:r>
              <a:rPr lang="en-CA" altLang="ko-KR" sz="16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: (2/4, 2/4) -------- Group 1</a:t>
            </a:r>
          </a:p>
          <a:p>
            <a:pPr algn="ctr"/>
            <a:r>
              <a:rPr lang="en-CA" altLang="ko-KR" sz="16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: (3/4, 1/4) -------- Group 1</a:t>
            </a:r>
          </a:p>
          <a:p>
            <a:pPr algn="ctr"/>
            <a:r>
              <a:rPr lang="en-CA" altLang="ko-KR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 : (5/4, -1/4) -------- Group 2</a:t>
            </a:r>
            <a:endParaRPr lang="ko-KR" alt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9" name="표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2644818"/>
              </p:ext>
            </p:extLst>
          </p:nvPr>
        </p:nvGraphicFramePr>
        <p:xfrm>
          <a:off x="180644" y="4968782"/>
          <a:ext cx="9647469" cy="1313175"/>
        </p:xfrm>
        <a:graphic>
          <a:graphicData uri="http://schemas.openxmlformats.org/drawingml/2006/table">
            <a:tbl>
              <a:tblPr firstRow="1" firstCol="1" bandRow="1"/>
              <a:tblGrid>
                <a:gridCol w="9647469"/>
              </a:tblGrid>
              <a:tr h="1313175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if </a:t>
                      </a:r>
                      <a:r>
                        <a:rPr lang="en-CA" sz="1600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(</a:t>
                      </a:r>
                      <a:r>
                        <a:rPr lang="en-CA" altLang="ko-KR" sz="1600" u="sng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</a:rPr>
                        <a:t>bcwIdxCorner0 == bcwIdxCorner1 </a:t>
                      </a:r>
                      <a:r>
                        <a:rPr lang="en-CA" sz="1600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&amp;&amp; </a:t>
                      </a:r>
                      <a:r>
                        <a:rPr lang="en-CA" sz="1600" u="sng" strike="sngStrike" dirty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bcwIdxGroup0 == </a:t>
                      </a:r>
                      <a:r>
                        <a:rPr lang="en-CA" sz="1600" u="sng" strike="sngStrike" dirty="0" smtClean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bcwIdxGroup2</a:t>
                      </a:r>
                      <a:r>
                        <a:rPr lang="en-CA" sz="1600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)</a:t>
                      </a:r>
                      <a:r>
                        <a:rPr lang="en-CA" sz="1600" strike="noStrike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  </a:t>
                      </a:r>
                      <a:r>
                        <a:rPr lang="en-CA" sz="1600" strike="noStrike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bcwIdxConst</a:t>
                      </a:r>
                      <a:r>
                        <a:rPr lang="en-CA" sz="1600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</a:t>
                      </a:r>
                      <a:r>
                        <a:rPr lang="en-CA" sz="1600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= bcwIdxCorner0</a:t>
                      </a:r>
                      <a:endParaRPr lang="ko-KR" sz="1600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else if (</a:t>
                      </a:r>
                      <a:r>
                        <a:rPr lang="en-CA" sz="1600" u="sng" strike="sng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bcwIdxCorner0 == bcwIdxCorner2 </a:t>
                      </a:r>
                      <a:r>
                        <a:rPr lang="en-CA" sz="1600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&amp;&amp; </a:t>
                      </a:r>
                      <a:r>
                        <a:rPr lang="en-CA" sz="1600" u="sng" strike="sngStrike" dirty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bcwIdxGroup0 == </a:t>
                      </a:r>
                      <a:r>
                        <a:rPr lang="en-CA" sz="1600" u="sng" strike="sngStrike" dirty="0" smtClean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bcwIdxGroup1</a:t>
                      </a:r>
                      <a:r>
                        <a:rPr lang="en-CA" sz="1600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)</a:t>
                      </a:r>
                      <a:r>
                        <a:rPr lang="en-CA" sz="1600" strike="noStrike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  </a:t>
                      </a:r>
                      <a:r>
                        <a:rPr lang="en-CA" sz="1600" strike="noStrike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bcwIdxConst</a:t>
                      </a:r>
                      <a:r>
                        <a:rPr lang="en-CA" sz="1600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</a:t>
                      </a:r>
                      <a:r>
                        <a:rPr lang="en-CA" sz="1600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= bcwIdxCorner0</a:t>
                      </a:r>
                      <a:endParaRPr lang="ko-KR" sz="1600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else if (</a:t>
                      </a:r>
                      <a:r>
                        <a:rPr lang="en-CA" sz="1600" u="sng" strike="sng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bcwIdxCorner1 == bcwIdxCorner2 </a:t>
                      </a:r>
                      <a:r>
                        <a:rPr lang="en-CA" sz="1600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&amp;&amp; </a:t>
                      </a:r>
                      <a:r>
                        <a:rPr lang="en-CA" sz="1600" u="sng" strike="sngStrike" dirty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bcwIdxGroup1 == bcwIdxGroup0</a:t>
                      </a:r>
                      <a:r>
                        <a:rPr lang="en-CA" sz="1600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) </a:t>
                      </a:r>
                      <a:r>
                        <a:rPr lang="en-US" sz="1600" strike="noStrike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 </a:t>
                      </a:r>
                      <a:r>
                        <a:rPr lang="en-CA" sz="1600" strike="noStrike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bcwIdxConst</a:t>
                      </a:r>
                      <a:r>
                        <a:rPr lang="en-CA" sz="1600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</a:t>
                      </a:r>
                      <a:r>
                        <a:rPr lang="en-CA" sz="1600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= bcwIdxCorner2</a:t>
                      </a:r>
                      <a:endParaRPr lang="ko-KR" sz="1600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else</a:t>
                      </a:r>
                      <a:r>
                        <a:rPr lang="en-US" sz="1600" strike="noStrike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  </a:t>
                      </a:r>
                      <a:r>
                        <a:rPr lang="en-CA" sz="1600" strike="noStrike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bcwIdxConst</a:t>
                      </a:r>
                      <a:r>
                        <a:rPr lang="en-CA" sz="1600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</a:t>
                      </a:r>
                      <a:r>
                        <a:rPr lang="en-CA" sz="1600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= Default value</a:t>
                      </a:r>
                      <a:endParaRPr lang="ko-KR" sz="1600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54306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Proposed methods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4</a:t>
            </a:fld>
            <a:endParaRPr lang="ko-KR" altLang="en-US" dirty="0"/>
          </a:p>
        </p:txBody>
      </p:sp>
      <p:sp>
        <p:nvSpPr>
          <p:cNvPr id="5" name="내용 개체 틀 2"/>
          <p:cNvSpPr txBox="1">
            <a:spLocks/>
          </p:cNvSpPr>
          <p:nvPr/>
        </p:nvSpPr>
        <p:spPr>
          <a:xfrm>
            <a:off x="180644" y="567985"/>
            <a:ext cx="9544713" cy="5606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8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CA" altLang="ko-KR" sz="1800" dirty="0" smtClean="0"/>
              <a:t>Proposed simplified </a:t>
            </a:r>
            <a:r>
              <a:rPr lang="en-CA" altLang="ko-KR" sz="1800" dirty="0"/>
              <a:t>BCW index derivation </a:t>
            </a:r>
            <a:r>
              <a:rPr lang="en-CA" altLang="ko-KR" sz="1800" dirty="0" smtClean="0"/>
              <a:t>methods</a:t>
            </a:r>
            <a:endParaRPr lang="en-US" altLang="ko-KR" sz="1800" dirty="0">
              <a:ea typeface="LG스마트체 Regular" panose="020B0600000101010101" pitchFamily="50" charset="-127"/>
            </a:endParaRPr>
          </a:p>
        </p:txBody>
      </p:sp>
      <p:graphicFrame>
        <p:nvGraphicFramePr>
          <p:cNvPr id="6" name="표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277280"/>
              </p:ext>
            </p:extLst>
          </p:nvPr>
        </p:nvGraphicFramePr>
        <p:xfrm>
          <a:off x="1307042" y="1131517"/>
          <a:ext cx="7032625" cy="2329180"/>
        </p:xfrm>
        <a:graphic>
          <a:graphicData uri="http://schemas.openxmlformats.org/drawingml/2006/table">
            <a:tbl>
              <a:tblPr firstRow="1" firstCol="1" bandRow="1"/>
              <a:tblGrid>
                <a:gridCol w="7032625"/>
              </a:tblGrid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if (bcwIdxCorner0 == bcwIdxCorner1 </a:t>
                      </a:r>
                      <a:r>
                        <a:rPr lang="en-CA" sz="1400" strike="sng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&amp;&amp; bcwIdxGroup0 == bcwIdxGroup2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) 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  <a:p>
                      <a:pPr indent="20955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bcwIdxConst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= bcwIdxCorner0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else if (</a:t>
                      </a:r>
                      <a:r>
                        <a:rPr lang="en-CA" sz="1400" strike="sng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bcwIdxCorner0 == bcwIdxCorner2 &amp;&amp; bcwIdxGroup0 == bcwIdxGroup1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) 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  <a:p>
                      <a:pPr indent="20955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bcwIdxConst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= bcwIdxCorner0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else if (</a:t>
                      </a:r>
                      <a:r>
                        <a:rPr lang="en-CA" sz="1400" strike="sng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bcwIdxCorner1 == bcwIdxCorner2 &amp;&amp; bcwIdxGroup1 == bcwIdxGroup0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) 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  <a:p>
                      <a:pPr indent="20955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bcwIdxConst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= bcwIdxCorner2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else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  <a:p>
                      <a:pPr indent="20955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bcwIdxConst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= Default value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8" name="표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77373455"/>
              </p:ext>
            </p:extLst>
          </p:nvPr>
        </p:nvGraphicFramePr>
        <p:xfrm>
          <a:off x="1315508" y="4078408"/>
          <a:ext cx="7041092" cy="1120140"/>
        </p:xfrm>
        <a:graphic>
          <a:graphicData uri="http://schemas.openxmlformats.org/drawingml/2006/table">
            <a:tbl>
              <a:tblPr firstRow="1" firstCol="1" bandRow="1"/>
              <a:tblGrid>
                <a:gridCol w="7041092"/>
              </a:tblGrid>
              <a:tr h="0">
                <a:tc>
                  <a:txBody>
                    <a:bodyPr/>
                    <a:lstStyle/>
                    <a:p>
                      <a:pPr marL="181610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if (bcwIdxCorner0 == bcwIdxCorner1)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  <a:p>
                      <a:pPr marL="1816100" indent="20955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bcwIdxConst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= bcwIdxCorner0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  <a:p>
                      <a:pPr marL="181610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else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  <a:p>
                      <a:pPr marL="1816100" indent="20955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bcwIdxConst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= Default value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0" name="표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4518491"/>
              </p:ext>
            </p:extLst>
          </p:nvPr>
        </p:nvGraphicFramePr>
        <p:xfrm>
          <a:off x="1315507" y="5787236"/>
          <a:ext cx="7032625" cy="462251"/>
        </p:xfrm>
        <a:graphic>
          <a:graphicData uri="http://schemas.openxmlformats.org/drawingml/2006/table">
            <a:tbl>
              <a:tblPr firstRow="1" firstCol="1" bandRow="1"/>
              <a:tblGrid>
                <a:gridCol w="7032625"/>
              </a:tblGrid>
              <a:tr h="462251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bcwIdxConst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= bcwIdxCorner0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3" name="직사각형 12"/>
          <p:cNvSpPr/>
          <p:nvPr/>
        </p:nvSpPr>
        <p:spPr>
          <a:xfrm>
            <a:off x="502376" y="3602212"/>
            <a:ext cx="785524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600" b="1" dirty="0" smtClean="0">
                <a:latin typeface="Times New Roman" panose="02020603050405020304" pitchFamily="18" charset="0"/>
                <a:ea typeface="LG스마트체 Regular" panose="020B0600000101010101" pitchFamily="50" charset="-127"/>
                <a:cs typeface="Times New Roman" panose="02020603050405020304" pitchFamily="18" charset="0"/>
              </a:rPr>
              <a:t>Proposed Method I</a:t>
            </a:r>
            <a:r>
              <a:rPr lang="en-US" altLang="ko-KR" sz="1600" dirty="0" smtClean="0">
                <a:latin typeface="Times New Roman" panose="02020603050405020304" pitchFamily="18" charset="0"/>
                <a:ea typeface="LG스마트체 Regular" panose="020B0600000101010101" pitchFamily="50" charset="-127"/>
                <a:cs typeface="Times New Roman" panose="02020603050405020304" pitchFamily="18" charset="0"/>
              </a:rPr>
              <a:t> : </a:t>
            </a:r>
            <a:r>
              <a:rPr lang="en-CA" altLang="ko-KR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number of comparison is reduced to </a:t>
            </a:r>
            <a:r>
              <a:rPr lang="en-CA" altLang="ko-KR" sz="1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CA" altLang="ko-KR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CA" altLang="ko-KR" sz="1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(in worst case, 25 </a:t>
            </a:r>
            <a:r>
              <a:rPr lang="en-CA" altLang="ko-KR" sz="1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</a:t>
            </a:r>
            <a:r>
              <a:rPr lang="en-CA" altLang="ko-KR" sz="1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5)</a:t>
            </a:r>
            <a:endParaRPr lang="ko-KR" altLang="en-US" sz="16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직사각형 13"/>
          <p:cNvSpPr/>
          <p:nvPr/>
        </p:nvSpPr>
        <p:spPr>
          <a:xfrm>
            <a:off x="502376" y="5325690"/>
            <a:ext cx="774551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600" b="1" dirty="0" smtClean="0">
                <a:latin typeface="Times New Roman" panose="02020603050405020304" pitchFamily="18" charset="0"/>
                <a:ea typeface="LG스마트체 Regular" panose="020B0600000101010101" pitchFamily="50" charset="-127"/>
                <a:cs typeface="Times New Roman" panose="02020603050405020304" pitchFamily="18" charset="0"/>
              </a:rPr>
              <a:t>Proposed Method II</a:t>
            </a:r>
            <a:r>
              <a:rPr lang="en-US" altLang="ko-KR" sz="1600" dirty="0" smtClean="0">
                <a:latin typeface="Times New Roman" panose="02020603050405020304" pitchFamily="18" charset="0"/>
                <a:ea typeface="LG스마트체 Regular" panose="020B0600000101010101" pitchFamily="50" charset="-127"/>
                <a:cs typeface="Times New Roman" panose="02020603050405020304" pitchFamily="18" charset="0"/>
              </a:rPr>
              <a:t> </a:t>
            </a:r>
            <a:r>
              <a:rPr lang="en-US" altLang="ko-KR" sz="1600" dirty="0">
                <a:latin typeface="Times New Roman" panose="02020603050405020304" pitchFamily="18" charset="0"/>
                <a:ea typeface="LG스마트체 Regular" panose="020B0600000101010101" pitchFamily="50" charset="-127"/>
                <a:cs typeface="Times New Roman" panose="02020603050405020304" pitchFamily="18" charset="0"/>
              </a:rPr>
              <a:t> : </a:t>
            </a:r>
            <a:r>
              <a:rPr lang="en-CA" altLang="ko-KR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number of comparison is reduced to </a:t>
            </a:r>
            <a:r>
              <a:rPr lang="en-CA" altLang="ko-KR" sz="1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CA" altLang="ko-KR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CA" altLang="ko-KR" sz="1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(in worst case, 25 </a:t>
            </a:r>
            <a:r>
              <a:rPr lang="en-CA" altLang="ko-KR" sz="1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</a:t>
            </a:r>
            <a:r>
              <a:rPr lang="en-CA" altLang="ko-KR" sz="1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CA" altLang="ko-KR" sz="1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0)</a:t>
            </a:r>
            <a:endParaRPr lang="ko-KR" altLang="en-US" sz="16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왼쪽으로 구부러진 화살표 14"/>
          <p:cNvSpPr/>
          <p:nvPr/>
        </p:nvSpPr>
        <p:spPr>
          <a:xfrm>
            <a:off x="8510839" y="2243667"/>
            <a:ext cx="819428" cy="2260600"/>
          </a:xfrm>
          <a:prstGeom prst="curvedLeftArrow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924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Experimental </a:t>
            </a:r>
            <a:r>
              <a:rPr lang="en-US" altLang="ko-KR" dirty="0" smtClean="0"/>
              <a:t>results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>
              <a:ea typeface="LG스마트체 Regular" panose="020B0600000101010101" pitchFamily="50" charset="-127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 smtClean="0">
              <a:ea typeface="LG스마트체 Regular" panose="020B0600000101010101" pitchFamily="50" charset="-127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>
              <a:ea typeface="LG스마트체 Regular" panose="020B0600000101010101" pitchFamily="50" charset="-127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 smtClean="0">
              <a:ea typeface="LG스마트체 Regular" panose="020B0600000101010101" pitchFamily="50" charset="-127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>
              <a:ea typeface="LG스마트체 Regular" panose="020B0600000101010101" pitchFamily="50" charset="-127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 smtClean="0">
              <a:ea typeface="LG스마트체 Regular" panose="020B0600000101010101" pitchFamily="50" charset="-127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 smtClean="0">
              <a:ea typeface="LG스마트체 Regular" panose="020B0600000101010101" pitchFamily="50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5</a:t>
            </a:fld>
            <a:endParaRPr lang="ko-KR" altLang="en-US" dirty="0"/>
          </a:p>
        </p:txBody>
      </p:sp>
      <p:sp>
        <p:nvSpPr>
          <p:cNvPr id="6" name="내용 개체 틀 2"/>
          <p:cNvSpPr txBox="1">
            <a:spLocks/>
          </p:cNvSpPr>
          <p:nvPr/>
        </p:nvSpPr>
        <p:spPr>
          <a:xfrm>
            <a:off x="180644" y="570290"/>
            <a:ext cx="9544713" cy="5606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8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1800" dirty="0" smtClean="0">
                <a:ea typeface="LG스마트체 Regular" panose="020B0600000101010101" pitchFamily="50" charset="-127"/>
              </a:rPr>
              <a:t>Simulation results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1600" dirty="0" smtClean="0">
                <a:ea typeface="LG스마트체 Regular" panose="020B0600000101010101" pitchFamily="50" charset="-127"/>
              </a:rPr>
              <a:t>Anchor : VTM5.0 + bug-fix(Ticket #312 : BCW index initialization bug-fix)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1600" dirty="0">
                <a:ea typeface="LG스마트체 Regular" panose="020B0600000101010101" pitchFamily="50" charset="-127"/>
              </a:rPr>
              <a:t>Proposed Method I : </a:t>
            </a:r>
            <a:r>
              <a:rPr lang="en-CA" altLang="ko-KR" sz="1600" dirty="0"/>
              <a:t>The number of comparison is reduced to 1</a:t>
            </a:r>
            <a:endParaRPr lang="ko-KR" altLang="en-US" sz="1600"/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 smtClean="0">
              <a:ea typeface="LG스마트체 Regular" panose="020B0600000101010101" pitchFamily="50" charset="-127"/>
            </a:endParaRP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>
              <a:ea typeface="LG스마트체 Regular" panose="020B0600000101010101" pitchFamily="50" charset="-127"/>
            </a:endParaRP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 smtClean="0">
              <a:ea typeface="LG스마트체 Regular" panose="020B0600000101010101" pitchFamily="50" charset="-127"/>
            </a:endParaRP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>
              <a:ea typeface="LG스마트체 Regular" panose="020B0600000101010101" pitchFamily="50" charset="-127"/>
            </a:endParaRP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 smtClean="0">
              <a:ea typeface="LG스마트체 Regular" panose="020B0600000101010101" pitchFamily="50" charset="-127"/>
            </a:endParaRP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1600" dirty="0" smtClean="0">
                <a:ea typeface="LG스마트체 Regular" panose="020B0600000101010101" pitchFamily="50" charset="-127"/>
              </a:rPr>
              <a:t>Proposed </a:t>
            </a:r>
            <a:r>
              <a:rPr lang="en-US" altLang="ko-KR" sz="1600" dirty="0">
                <a:ea typeface="LG스마트체 Regular" panose="020B0600000101010101" pitchFamily="50" charset="-127"/>
              </a:rPr>
              <a:t>Method </a:t>
            </a:r>
            <a:r>
              <a:rPr lang="en-US" altLang="ko-KR" sz="1600" dirty="0" smtClean="0">
                <a:ea typeface="LG스마트체 Regular" panose="020B0600000101010101" pitchFamily="50" charset="-127"/>
              </a:rPr>
              <a:t>II </a:t>
            </a:r>
            <a:r>
              <a:rPr lang="en-US" altLang="ko-KR" sz="1600" dirty="0">
                <a:ea typeface="LG스마트체 Regular" panose="020B0600000101010101" pitchFamily="50" charset="-127"/>
              </a:rPr>
              <a:t>: </a:t>
            </a:r>
            <a:r>
              <a:rPr lang="en-CA" altLang="ko-KR" sz="1600" dirty="0"/>
              <a:t>The number of comparison is reduced to </a:t>
            </a:r>
            <a:r>
              <a:rPr lang="en-CA" altLang="ko-KR" sz="1600" dirty="0" smtClean="0"/>
              <a:t>0</a:t>
            </a:r>
            <a:endParaRPr lang="ko-KR" altLang="en-US" sz="1600"/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>
              <a:ea typeface="LG스마트체 Regular" panose="020B0600000101010101" pitchFamily="50" charset="-127"/>
            </a:endParaRPr>
          </a:p>
        </p:txBody>
      </p:sp>
      <p:graphicFrame>
        <p:nvGraphicFramePr>
          <p:cNvPr id="8" name="표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6981783"/>
              </p:ext>
            </p:extLst>
          </p:nvPr>
        </p:nvGraphicFramePr>
        <p:xfrm>
          <a:off x="1018221" y="4575439"/>
          <a:ext cx="8007245" cy="1781175"/>
        </p:xfrm>
        <a:graphic>
          <a:graphicData uri="http://schemas.openxmlformats.org/drawingml/2006/table">
            <a:tbl>
              <a:tblPr firstRow="1" firstCol="1" bandRow="1"/>
              <a:tblGrid>
                <a:gridCol w="1090176"/>
                <a:gridCol w="698766"/>
                <a:gridCol w="698766"/>
                <a:gridCol w="968903"/>
                <a:gridCol w="731490"/>
                <a:gridCol w="636524"/>
                <a:gridCol w="636524"/>
                <a:gridCol w="636524"/>
                <a:gridCol w="636524"/>
                <a:gridCol w="636524"/>
                <a:gridCol w="636524"/>
              </a:tblGrid>
              <a:tr h="161925">
                <a:tc>
                  <a:txBody>
                    <a:bodyPr/>
                    <a:lstStyle/>
                    <a:p>
                      <a:endParaRPr lang="ko-KR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Random access Main10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b="1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Low delay B Main10 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endParaRPr lang="ko-KR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 VTM-5.0 with bug-fix (Ticket#312)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 VTM-5.0 with bug-fix (Ticket#312)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endParaRPr lang="ko-KR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Y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U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V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EncT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DecT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Y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U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V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EncT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DecT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A1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0.02%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0.08%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0.05%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　</a:t>
                      </a:r>
                      <a:endParaRPr lang="ko-KR" sz="10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　</a:t>
                      </a:r>
                      <a:endParaRPr lang="ko-KR" sz="10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　</a:t>
                      </a:r>
                      <a:endParaRPr lang="ko-KR" sz="10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　</a:t>
                      </a:r>
                      <a:endParaRPr lang="ko-KR" sz="10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　</a:t>
                      </a:r>
                      <a:endParaRPr lang="ko-KR" sz="10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A2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0.01%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-0.02%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　</a:t>
                      </a:r>
                      <a:endParaRPr lang="ko-KR" sz="10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　</a:t>
                      </a:r>
                      <a:endParaRPr lang="ko-KR" sz="10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　</a:t>
                      </a:r>
                      <a:endParaRPr lang="ko-KR" sz="10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　</a:t>
                      </a:r>
                      <a:endParaRPr lang="ko-KR" sz="10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B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0.01%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0.08%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-0.01%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-0.04%</a:t>
                      </a:r>
                      <a:endParaRPr lang="ko-KR" sz="10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-0.15%</a:t>
                      </a:r>
                      <a:endParaRPr lang="ko-KR" sz="10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-0.19%</a:t>
                      </a:r>
                      <a:endParaRPr lang="ko-KR" sz="10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100%</a:t>
                      </a:r>
                      <a:endParaRPr lang="ko-KR" sz="10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100%</a:t>
                      </a:r>
                      <a:endParaRPr lang="ko-KR" sz="10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C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-0.13%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-0.12%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-0.03%</a:t>
                      </a:r>
                      <a:endParaRPr lang="ko-KR" sz="10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0.18%</a:t>
                      </a:r>
                      <a:endParaRPr lang="ko-KR" sz="10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-0.36%</a:t>
                      </a:r>
                      <a:endParaRPr lang="ko-KR" sz="10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100%</a:t>
                      </a:r>
                      <a:endParaRPr lang="ko-KR" sz="10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100%</a:t>
                      </a:r>
                      <a:endParaRPr lang="ko-KR" sz="10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E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-0.04%</a:t>
                      </a:r>
                      <a:endParaRPr lang="ko-KR" sz="10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0.22%</a:t>
                      </a:r>
                      <a:endParaRPr lang="ko-KR" sz="10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0.06%</a:t>
                      </a:r>
                      <a:endParaRPr lang="ko-KR" sz="10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100%</a:t>
                      </a:r>
                      <a:endParaRPr lang="ko-KR" sz="10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101%</a:t>
                      </a:r>
                      <a:endParaRPr lang="ko-KR" sz="10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Overall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0.01%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0.01%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-0.03%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-0.03%</a:t>
                      </a:r>
                      <a:endParaRPr lang="ko-KR" sz="10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0.05%</a:t>
                      </a:r>
                      <a:endParaRPr lang="ko-KR" sz="10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-0.18%</a:t>
                      </a:r>
                      <a:endParaRPr lang="ko-KR" sz="10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100%</a:t>
                      </a:r>
                      <a:endParaRPr lang="ko-KR" sz="10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101%</a:t>
                      </a:r>
                      <a:endParaRPr lang="ko-KR" sz="10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D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0.01%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0.04%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0.03%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-0.03%</a:t>
                      </a:r>
                      <a:endParaRPr lang="ko-KR" sz="10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0.14%</a:t>
                      </a:r>
                      <a:endParaRPr lang="ko-KR" sz="10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0.08%</a:t>
                      </a:r>
                      <a:endParaRPr lang="ko-KR" sz="10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100%</a:t>
                      </a:r>
                      <a:endParaRPr lang="ko-KR" sz="10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101%</a:t>
                      </a:r>
                      <a:endParaRPr lang="ko-KR" sz="10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F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0.02%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-0.01%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0.02%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0.01%</a:t>
                      </a:r>
                      <a:endParaRPr lang="ko-KR" sz="10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-0.30%</a:t>
                      </a:r>
                      <a:endParaRPr lang="ko-KR" sz="10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-0.56%</a:t>
                      </a:r>
                      <a:endParaRPr lang="ko-KR" sz="10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100%</a:t>
                      </a:r>
                      <a:endParaRPr lang="ko-KR" sz="10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100%</a:t>
                      </a:r>
                      <a:endParaRPr lang="ko-KR" sz="10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9" name="표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8409792"/>
              </p:ext>
            </p:extLst>
          </p:nvPr>
        </p:nvGraphicFramePr>
        <p:xfrm>
          <a:off x="1009754" y="2069306"/>
          <a:ext cx="8007245" cy="1781175"/>
        </p:xfrm>
        <a:graphic>
          <a:graphicData uri="http://schemas.openxmlformats.org/drawingml/2006/table">
            <a:tbl>
              <a:tblPr firstRow="1" firstCol="1" bandRow="1"/>
              <a:tblGrid>
                <a:gridCol w="1090176"/>
                <a:gridCol w="698766"/>
                <a:gridCol w="698766"/>
                <a:gridCol w="968903"/>
                <a:gridCol w="731490"/>
                <a:gridCol w="636524"/>
                <a:gridCol w="636524"/>
                <a:gridCol w="636524"/>
                <a:gridCol w="636524"/>
                <a:gridCol w="636524"/>
                <a:gridCol w="636524"/>
              </a:tblGrid>
              <a:tr h="161925">
                <a:tc>
                  <a:txBody>
                    <a:bodyPr/>
                    <a:lstStyle/>
                    <a:p>
                      <a:endParaRPr lang="ko-KR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Random access Main10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b="1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Low delay B Main10 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endParaRPr lang="ko-KR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 VTM-5.0 with bug-fix (Ticket#312)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 VTM-5.0 with bug-fix (Ticket#312)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endParaRPr lang="ko-KR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Y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U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V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EncT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DecT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Y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U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V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EncT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DecT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A1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0.01%</a:t>
                      </a:r>
                      <a:endParaRPr lang="ko-KR" sz="10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0.14%</a:t>
                      </a:r>
                      <a:endParaRPr lang="ko-KR" sz="10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0.01%</a:t>
                      </a:r>
                      <a:endParaRPr lang="ko-KR" sz="10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100%</a:t>
                      </a:r>
                      <a:endParaRPr lang="ko-KR" sz="10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100%</a:t>
                      </a:r>
                      <a:endParaRPr lang="ko-KR" sz="10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　</a:t>
                      </a:r>
                      <a:endParaRPr lang="ko-KR" sz="10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　</a:t>
                      </a:r>
                      <a:endParaRPr lang="ko-KR" sz="10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　</a:t>
                      </a:r>
                      <a:endParaRPr lang="ko-KR" sz="10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　</a:t>
                      </a:r>
                      <a:endParaRPr lang="ko-KR" sz="10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　</a:t>
                      </a:r>
                      <a:endParaRPr lang="ko-KR" sz="10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A2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0.01%</a:t>
                      </a:r>
                      <a:endParaRPr lang="ko-KR" sz="10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-0.09%</a:t>
                      </a:r>
                      <a:endParaRPr lang="ko-KR" sz="10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-0.08%</a:t>
                      </a:r>
                      <a:endParaRPr lang="ko-KR" sz="10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100%</a:t>
                      </a:r>
                      <a:endParaRPr lang="ko-KR" sz="10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100%</a:t>
                      </a:r>
                      <a:endParaRPr lang="ko-KR" sz="10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　</a:t>
                      </a:r>
                      <a:endParaRPr lang="ko-KR" sz="10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　</a:t>
                      </a:r>
                      <a:endParaRPr lang="ko-KR" sz="10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　</a:t>
                      </a:r>
                      <a:endParaRPr lang="ko-KR" sz="10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　</a:t>
                      </a:r>
                      <a:endParaRPr lang="ko-KR" sz="10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B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0.01%</a:t>
                      </a:r>
                      <a:endParaRPr lang="ko-KR" sz="10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0.03%</a:t>
                      </a:r>
                      <a:endParaRPr lang="ko-KR" sz="10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0.05%</a:t>
                      </a:r>
                      <a:endParaRPr lang="ko-KR" sz="10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100%</a:t>
                      </a:r>
                      <a:endParaRPr lang="ko-KR" sz="10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100%</a:t>
                      </a:r>
                      <a:endParaRPr lang="ko-KR" sz="10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-0.03%</a:t>
                      </a:r>
                      <a:endParaRPr lang="ko-KR" sz="10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-0.20%</a:t>
                      </a:r>
                      <a:endParaRPr lang="ko-KR" sz="10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-0.01%</a:t>
                      </a:r>
                      <a:endParaRPr lang="ko-KR" sz="10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99%</a:t>
                      </a:r>
                      <a:endParaRPr lang="ko-KR" sz="10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97%</a:t>
                      </a:r>
                      <a:endParaRPr lang="ko-KR" sz="10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C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-0.01%</a:t>
                      </a:r>
                      <a:endParaRPr lang="ko-KR" sz="10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-0.07%</a:t>
                      </a:r>
                      <a:endParaRPr lang="ko-KR" sz="10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0.01%</a:t>
                      </a:r>
                      <a:endParaRPr lang="ko-KR" sz="10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100%</a:t>
                      </a:r>
                      <a:endParaRPr lang="ko-KR" sz="10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100%</a:t>
                      </a:r>
                      <a:endParaRPr lang="ko-KR" sz="10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0.01%</a:t>
                      </a:r>
                      <a:endParaRPr lang="ko-KR" sz="10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0.25%</a:t>
                      </a:r>
                      <a:endParaRPr lang="ko-KR" sz="10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-0.32%</a:t>
                      </a:r>
                      <a:endParaRPr lang="ko-KR" sz="10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100%</a:t>
                      </a:r>
                      <a:endParaRPr lang="ko-KR" sz="10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99%</a:t>
                      </a:r>
                      <a:endParaRPr lang="ko-KR" sz="10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E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　</a:t>
                      </a:r>
                      <a:endParaRPr lang="ko-KR" sz="10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0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　</a:t>
                      </a:r>
                      <a:endParaRPr lang="ko-KR" sz="10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　</a:t>
                      </a:r>
                      <a:endParaRPr lang="ko-KR" sz="10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　</a:t>
                      </a:r>
                      <a:endParaRPr lang="ko-KR" sz="10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0.02%</a:t>
                      </a:r>
                      <a:endParaRPr lang="ko-KR" sz="10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0.20%</a:t>
                      </a:r>
                      <a:endParaRPr lang="ko-KR" sz="10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0.43%</a:t>
                      </a:r>
                      <a:endParaRPr lang="ko-KR" sz="10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100%</a:t>
                      </a:r>
                      <a:endParaRPr lang="ko-KR" sz="10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99%</a:t>
                      </a:r>
                      <a:endParaRPr lang="ko-KR" sz="10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Overall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0.00%</a:t>
                      </a:r>
                      <a:endParaRPr lang="ko-KR" sz="10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0.00%</a:t>
                      </a:r>
                      <a:endParaRPr lang="ko-KR" sz="10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0.01%</a:t>
                      </a:r>
                      <a:endParaRPr lang="ko-KR" sz="10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100%</a:t>
                      </a:r>
                      <a:endParaRPr lang="ko-KR" sz="10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100%</a:t>
                      </a:r>
                      <a:endParaRPr lang="ko-KR" sz="10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0.00%</a:t>
                      </a:r>
                      <a:endParaRPr lang="ko-KR" sz="10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0.05%</a:t>
                      </a:r>
                      <a:endParaRPr lang="ko-KR" sz="10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0.00%</a:t>
                      </a:r>
                      <a:endParaRPr lang="ko-KR" sz="10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100%</a:t>
                      </a:r>
                      <a:endParaRPr lang="ko-KR" sz="10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98%</a:t>
                      </a:r>
                      <a:endParaRPr lang="ko-KR" sz="10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D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0.01%</a:t>
                      </a:r>
                      <a:endParaRPr lang="ko-KR" sz="10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0.02%</a:t>
                      </a:r>
                      <a:endParaRPr lang="ko-KR" sz="10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0.05%</a:t>
                      </a:r>
                      <a:endParaRPr lang="ko-KR" sz="10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100%</a:t>
                      </a:r>
                      <a:endParaRPr lang="ko-KR" sz="10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100%</a:t>
                      </a:r>
                      <a:endParaRPr lang="ko-KR" sz="10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-0.03%</a:t>
                      </a:r>
                      <a:endParaRPr lang="ko-KR" sz="10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0.14%</a:t>
                      </a:r>
                      <a:endParaRPr lang="ko-KR" sz="10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0.14%</a:t>
                      </a:r>
                      <a:endParaRPr lang="ko-KR" sz="10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101%</a:t>
                      </a:r>
                      <a:endParaRPr lang="ko-KR" sz="10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99%</a:t>
                      </a:r>
                      <a:endParaRPr lang="ko-KR" sz="10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F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0.01%</a:t>
                      </a:r>
                      <a:endParaRPr lang="ko-KR" sz="10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0.01%</a:t>
                      </a:r>
                      <a:endParaRPr lang="ko-KR" sz="10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0.05%</a:t>
                      </a:r>
                      <a:endParaRPr lang="ko-KR" sz="10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100%</a:t>
                      </a:r>
                      <a:endParaRPr lang="ko-KR" sz="10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100%</a:t>
                      </a:r>
                      <a:endParaRPr lang="ko-KR" sz="10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-0.02%</a:t>
                      </a:r>
                      <a:endParaRPr lang="ko-KR" sz="10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-0.36%</a:t>
                      </a:r>
                      <a:endParaRPr lang="ko-KR" sz="10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-0.65%</a:t>
                      </a:r>
                      <a:endParaRPr lang="ko-KR" sz="10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100%</a:t>
                      </a:r>
                      <a:endParaRPr lang="ko-KR" sz="10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100%</a:t>
                      </a:r>
                      <a:endParaRPr lang="ko-KR" sz="10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43632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Conclusion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>
              <a:ea typeface="LG스마트체 Regular" panose="020B0600000101010101" pitchFamily="50" charset="-127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 smtClean="0">
              <a:ea typeface="LG스마트체 Regular" panose="020B0600000101010101" pitchFamily="50" charset="-127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>
              <a:ea typeface="LG스마트체 Regular" panose="020B0600000101010101" pitchFamily="50" charset="-127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 smtClean="0">
              <a:ea typeface="LG스마트체 Regular" panose="020B0600000101010101" pitchFamily="50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6</a:t>
            </a:fld>
            <a:endParaRPr lang="ko-KR" altLang="en-US" dirty="0"/>
          </a:p>
        </p:txBody>
      </p:sp>
      <p:sp>
        <p:nvSpPr>
          <p:cNvPr id="6" name="내용 개체 틀 2"/>
          <p:cNvSpPr txBox="1">
            <a:spLocks/>
          </p:cNvSpPr>
          <p:nvPr/>
        </p:nvSpPr>
        <p:spPr>
          <a:xfrm>
            <a:off x="180644" y="567985"/>
            <a:ext cx="9544713" cy="5606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8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CA" altLang="ko-KR" sz="1800" dirty="0">
                <a:ea typeface="LG스마트체 Regular" panose="020B0600000101010101" pitchFamily="50" charset="-127"/>
              </a:rPr>
              <a:t>Simplified BCW index derivation methods for affine constructed candidate are </a:t>
            </a:r>
            <a:r>
              <a:rPr lang="en-CA" altLang="ko-KR" sz="1800" dirty="0" smtClean="0">
                <a:ea typeface="LG스마트체 Regular" panose="020B0600000101010101" pitchFamily="50" charset="-127"/>
              </a:rPr>
              <a:t>proposed.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CA" altLang="ko-KR" sz="1800" dirty="0" smtClean="0">
                <a:ea typeface="LG스마트체 Regular" panose="020B0600000101010101" pitchFamily="50" charset="-127"/>
              </a:rPr>
              <a:t>In worst case, the number of the comparison is reduced from </a:t>
            </a:r>
            <a:r>
              <a:rPr lang="en-CA" altLang="ko-KR" sz="1800" b="1" dirty="0" smtClean="0">
                <a:solidFill>
                  <a:srgbClr val="FF0000"/>
                </a:solidFill>
                <a:ea typeface="LG스마트체 Regular" panose="020B0600000101010101" pitchFamily="50" charset="-127"/>
              </a:rPr>
              <a:t>25</a:t>
            </a:r>
            <a:r>
              <a:rPr lang="en-CA" altLang="ko-KR" sz="1800" dirty="0" smtClean="0">
                <a:ea typeface="LG스마트체 Regular" panose="020B0600000101010101" pitchFamily="50" charset="-127"/>
              </a:rPr>
              <a:t> to </a:t>
            </a:r>
            <a:r>
              <a:rPr lang="en-CA" altLang="ko-KR" sz="1800" b="1" dirty="0" smtClean="0">
                <a:solidFill>
                  <a:srgbClr val="FF0000"/>
                </a:solidFill>
                <a:ea typeface="LG스마트체 Regular" panose="020B0600000101010101" pitchFamily="50" charset="-127"/>
              </a:rPr>
              <a:t>5</a:t>
            </a:r>
            <a:r>
              <a:rPr lang="en-CA" altLang="ko-KR" sz="1800" dirty="0" smtClean="0">
                <a:ea typeface="LG스마트체 Regular" panose="020B0600000101010101" pitchFamily="50" charset="-127"/>
              </a:rPr>
              <a:t> or </a:t>
            </a:r>
            <a:r>
              <a:rPr lang="en-CA" altLang="ko-KR" sz="1800" b="1" dirty="0" smtClean="0">
                <a:solidFill>
                  <a:srgbClr val="FF0000"/>
                </a:solidFill>
                <a:ea typeface="LG스마트체 Regular" panose="020B0600000101010101" pitchFamily="50" charset="-127"/>
              </a:rPr>
              <a:t>0</a:t>
            </a:r>
            <a:r>
              <a:rPr lang="en-CA" altLang="ko-KR" sz="1800" dirty="0" smtClean="0">
                <a:ea typeface="LG스마트체 Regular" panose="020B0600000101010101" pitchFamily="50" charset="-127"/>
              </a:rPr>
              <a:t>.</a:t>
            </a:r>
            <a:endParaRPr lang="ko-KR" altLang="en-US" sz="1800" b="1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CA" altLang="ko-KR" sz="1800" dirty="0" smtClean="0">
                <a:ea typeface="LG스마트체 Regular" panose="020B0600000101010101" pitchFamily="50" charset="-127"/>
              </a:rPr>
              <a:t>The </a:t>
            </a:r>
            <a:r>
              <a:rPr lang="en-CA" altLang="ko-KR" sz="1800" dirty="0">
                <a:ea typeface="LG스마트체 Regular" panose="020B0600000101010101" pitchFamily="50" charset="-127"/>
              </a:rPr>
              <a:t>experimental results reportedly show negligible changes in BD-rate and run-time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CA" altLang="ko-KR" sz="1800" dirty="0">
                <a:ea typeface="LG스마트체 Regular" panose="020B0600000101010101" pitchFamily="50" charset="-127"/>
              </a:rPr>
              <a:t>It is recommended to consider </a:t>
            </a:r>
            <a:r>
              <a:rPr lang="en-CA" altLang="ko-KR" sz="1800" dirty="0" smtClean="0">
                <a:ea typeface="LG스마트체 Regular" panose="020B0600000101010101" pitchFamily="50" charset="-127"/>
              </a:rPr>
              <a:t>Method I in </a:t>
            </a:r>
            <a:r>
              <a:rPr lang="en-CA" altLang="ko-KR" sz="1800" dirty="0">
                <a:ea typeface="LG스마트체 Regular" panose="020B0600000101010101" pitchFamily="50" charset="-127"/>
              </a:rPr>
              <a:t>the next VTM.</a:t>
            </a:r>
            <a:endParaRPr lang="ko-KR" altLang="ko-KR" sz="1800">
              <a:ea typeface="LG스마트체 Regular" panose="020B0600000101010101" pitchFamily="50" charset="-127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2027681" y="5483313"/>
            <a:ext cx="605383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ko-K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Thanks to Sharp (</a:t>
            </a:r>
            <a:r>
              <a:rPr lang="en-US" altLang="ko-KR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JVET-O0685) </a:t>
            </a:r>
            <a:r>
              <a:rPr lang="en-US" altLang="ko-K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 crosscheck</a:t>
            </a:r>
          </a:p>
        </p:txBody>
      </p:sp>
    </p:spTree>
    <p:extLst>
      <p:ext uri="{BB962C8B-B14F-4D97-AF65-F5344CB8AC3E}">
        <p14:creationId xmlns:p14="http://schemas.microsoft.com/office/powerpoint/2010/main" val="1159575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3440</TotalTime>
  <Words>964</Words>
  <Application>Microsoft Office PowerPoint</Application>
  <PresentationFormat>A4 용지(210x297mm)</PresentationFormat>
  <Paragraphs>296</Paragraphs>
  <Slides>6</Slides>
  <Notes>6</Notes>
  <HiddenSlides>0</HiddenSlides>
  <MMClips>0</MMClips>
  <ScaleCrop>false</ScaleCrop>
  <HeadingPairs>
    <vt:vector size="6" baseType="variant">
      <vt:variant>
        <vt:lpstr>사용한 글꼴</vt:lpstr>
      </vt:variant>
      <vt:variant>
        <vt:i4>8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6</vt:i4>
      </vt:variant>
    </vt:vector>
  </HeadingPairs>
  <TitlesOfParts>
    <vt:vector size="15" baseType="lpstr">
      <vt:lpstr>LG스마트체 Regular</vt:lpstr>
      <vt:lpstr>돋움</vt:lpstr>
      <vt:lpstr>맑은 고딕</vt:lpstr>
      <vt:lpstr>Arial</vt:lpstr>
      <vt:lpstr>Calibri</vt:lpstr>
      <vt:lpstr>Calibri Light</vt:lpstr>
      <vt:lpstr>Times New Roman</vt:lpstr>
      <vt:lpstr>Wingdings</vt:lpstr>
      <vt:lpstr>Office 테마</vt:lpstr>
      <vt:lpstr>JVET-O0366 Non-CE4 : Simplifications on BCW index derivation process</vt:lpstr>
      <vt:lpstr>Introduction</vt:lpstr>
      <vt:lpstr>Introduction</vt:lpstr>
      <vt:lpstr>Proposed methods</vt:lpstr>
      <vt:lpstr>Experimental results</vt:lpstr>
      <vt:lpstr>Conclusion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Simplification of</dc:title>
  <cp:lastModifiedBy>Naeri Park</cp:lastModifiedBy>
  <cp:revision>269</cp:revision>
  <dcterms:created xsi:type="dcterms:W3CDTF">2016-10-06T06:23:02Z</dcterms:created>
  <dcterms:modified xsi:type="dcterms:W3CDTF">2019-07-05T13:50:18Z</dcterms:modified>
</cp:coreProperties>
</file>