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72" r:id="rId3"/>
    <p:sldId id="278" r:id="rId4"/>
    <p:sldId id="279" r:id="rId5"/>
    <p:sldId id="280" r:id="rId6"/>
    <p:sldId id="277" r:id="rId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50" d="100"/>
          <a:sy n="150" d="100"/>
        </p:scale>
        <p:origin x="-1416" y="-29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2019/3/24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2019/3/24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2019/3/24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2019/3/24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2019/3/24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2019/3/24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2019/3/24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2019/3/24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2019/3/24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2019/3/24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2019/3/24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2019/3/24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2019/3/24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2115666"/>
          </a:xfrm>
        </p:spPr>
        <p:txBody>
          <a:bodyPr/>
          <a:lstStyle/>
          <a:p>
            <a:pPr eaLnBrk="1" hangingPunct="1"/>
            <a:r>
              <a:rPr lang="en-CA" b="1" dirty="0"/>
              <a:t>CE8-related: Combination test of JVET-N0176/JVET-N0317/JVET-N0382 on simplification of IBC vector prediction </a:t>
            </a:r>
            <a:r>
              <a:rPr lang="en-US" b="1" dirty="0"/>
              <a:t>(JVET-N0843)</a:t>
            </a:r>
            <a:endParaRPr lang="en-US" altLang="en-US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5616" y="4149080"/>
            <a:ext cx="6912768" cy="1752600"/>
          </a:xfrm>
        </p:spPr>
        <p:txBody>
          <a:bodyPr rtlCol="0">
            <a:normAutofit fontScale="70000" lnSpcReduction="20000"/>
          </a:bodyPr>
          <a:lstStyle/>
          <a:p>
            <a:r>
              <a:rPr lang="en-US" u="sng" dirty="0"/>
              <a:t>X. Xu</a:t>
            </a:r>
            <a:r>
              <a:rPr lang="en-US" dirty="0"/>
              <a:t>, X. Li, S. Liu (Tencent)</a:t>
            </a:r>
          </a:p>
          <a:p>
            <a:r>
              <a:rPr lang="en-US" dirty="0"/>
              <a:t>Y. Han, W.-J. Chien, M. Karczewicz (Qualcomm)</a:t>
            </a:r>
          </a:p>
          <a:p>
            <a:r>
              <a:rPr lang="en-US" dirty="0"/>
              <a:t>H. Gao, S. Esenlik, B. Wang, A. M. Kotra, J. Chen (Huawei)</a:t>
            </a:r>
          </a:p>
          <a:p>
            <a:pPr>
              <a:defRPr/>
            </a:pPr>
            <a:r>
              <a:rPr lang="en-US" dirty="0"/>
              <a:t>2019</a:t>
            </a:r>
            <a:r>
              <a:rPr lang="en-US" altLang="zh-CN" dirty="0"/>
              <a:t>/03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1D1A84-2FE5-4CB2-BAC7-C5411BDB8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Summary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11C983A-B855-483F-85A9-05192B52B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633" y="1268760"/>
            <a:ext cx="8229600" cy="5400600"/>
          </a:xfrm>
        </p:spPr>
        <p:txBody>
          <a:bodyPr/>
          <a:lstStyle/>
          <a:p>
            <a:r>
              <a:rPr lang="en-US" altLang="zh-CN" sz="2800" dirty="0">
                <a:ea typeface="宋体" panose="02010600030101010101" pitchFamily="2" charset="-122"/>
              </a:rPr>
              <a:t>Currently in VVC WD-4.0/VTM-4.0, </a:t>
            </a:r>
          </a:p>
          <a:p>
            <a:pPr lvl="1"/>
            <a:r>
              <a:rPr lang="en-US" altLang="zh-CN" sz="2400" dirty="0">
                <a:ea typeface="宋体" panose="02010600030101010101" pitchFamily="2" charset="-122"/>
              </a:rPr>
              <a:t>IBC is considered in VVC as a separate mode from inter/intra mode</a:t>
            </a:r>
          </a:p>
          <a:p>
            <a:pPr lvl="1"/>
            <a:r>
              <a:rPr lang="en-US" altLang="zh-CN" sz="2400" dirty="0"/>
              <a:t>IBC BV prediction is (in merge and AMVP) largely aligned with inter, but not necessary</a:t>
            </a:r>
            <a:endParaRPr lang="en-US" altLang="zh-CN" sz="2400" dirty="0">
              <a:ea typeface="宋体" panose="02010600030101010101" pitchFamily="2" charset="-122"/>
            </a:endParaRPr>
          </a:p>
          <a:p>
            <a:r>
              <a:rPr lang="en-US" altLang="zh-CN" sz="2800" dirty="0">
                <a:ea typeface="宋体" panose="02010600030101010101" pitchFamily="2" charset="-122"/>
              </a:rPr>
              <a:t>In this contribution, two aspects are proposed</a:t>
            </a:r>
          </a:p>
          <a:p>
            <a:pPr lvl="1"/>
            <a:r>
              <a:rPr lang="en-US" altLang="en-US" sz="2000" dirty="0">
                <a:ea typeface="宋体" panose="02010600030101010101" pitchFamily="2" charset="-122"/>
              </a:rPr>
              <a:t>Apply a simplified IBC predictor list to both merge and AMVP mode</a:t>
            </a:r>
          </a:p>
          <a:p>
            <a:pPr lvl="1"/>
            <a:r>
              <a:rPr lang="en-US" altLang="en-US" sz="2000" dirty="0">
                <a:ea typeface="宋体" panose="02010600030101010101" pitchFamily="2" charset="-122"/>
              </a:rPr>
              <a:t>Reduce pruning operation of HMVP from 4 to 2</a:t>
            </a:r>
          </a:p>
          <a:p>
            <a:r>
              <a:rPr lang="en-US" altLang="en-US" sz="2800" dirty="0">
                <a:ea typeface="宋体" panose="02010600030101010101" pitchFamily="2" charset="-122"/>
              </a:rPr>
              <a:t>It is reported that the proposed methods bring:</a:t>
            </a:r>
          </a:p>
          <a:p>
            <a:pPr lvl="1"/>
            <a:r>
              <a:rPr lang="en-US" altLang="en-US" sz="2400" dirty="0">
                <a:ea typeface="宋体" panose="02010600030101010101" pitchFamily="2" charset="-122"/>
              </a:rPr>
              <a:t>No significant performance </a:t>
            </a:r>
            <a:r>
              <a:rPr lang="en-US" altLang="zh-CN" sz="2400" dirty="0">
                <a:ea typeface="宋体" panose="02010600030101010101" pitchFamily="2" charset="-122"/>
              </a:rPr>
              <a:t>change</a:t>
            </a:r>
            <a:r>
              <a:rPr lang="en-US" altLang="en-US" sz="2400" dirty="0">
                <a:ea typeface="宋体" panose="02010600030101010101" pitchFamily="2" charset="-122"/>
              </a:rPr>
              <a:t> to the VTM-4 anchor</a:t>
            </a:r>
          </a:p>
          <a:p>
            <a:pPr lvl="1"/>
            <a:r>
              <a:rPr lang="en-US" altLang="en-US" sz="2400" dirty="0">
                <a:ea typeface="宋体" panose="02010600030101010101" pitchFamily="2" charset="-122"/>
              </a:rPr>
              <a:t>Simplification to the BV derivation process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F669F8-0362-413D-BE40-36805EABED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BV prediction in VVC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B85CE7-E0CB-40CD-94E3-39A66E9F14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Merge mode</a:t>
            </a:r>
          </a:p>
          <a:p>
            <a:pPr lvl="1"/>
            <a:r>
              <a:rPr lang="en-CA" dirty="0"/>
              <a:t>5 spatial neighboring positions</a:t>
            </a:r>
            <a:endParaRPr lang="en-US" dirty="0"/>
          </a:p>
          <a:p>
            <a:pPr lvl="1"/>
            <a:r>
              <a:rPr lang="en-CA" dirty="0"/>
              <a:t>5 HMVP entries</a:t>
            </a:r>
            <a:endParaRPr lang="en-US" dirty="0"/>
          </a:p>
          <a:p>
            <a:pPr lvl="1"/>
            <a:r>
              <a:rPr lang="en-CA" dirty="0"/>
              <a:t>1 pairwise average</a:t>
            </a:r>
            <a:endParaRPr lang="en-US" dirty="0"/>
          </a:p>
          <a:p>
            <a:r>
              <a:rPr lang="en-US" sz="2400" dirty="0">
                <a:solidFill>
                  <a:srgbClr val="FF0000"/>
                </a:solidFill>
              </a:rPr>
              <a:t>Note: list may not be full</a:t>
            </a:r>
          </a:p>
          <a:p>
            <a:r>
              <a:rPr lang="en-US" dirty="0"/>
              <a:t>AMVP mode</a:t>
            </a:r>
          </a:p>
          <a:p>
            <a:pPr lvl="1"/>
            <a:r>
              <a:rPr lang="en-CA" dirty="0"/>
              <a:t>First available candidate from left two neighbors</a:t>
            </a:r>
            <a:endParaRPr lang="en-US" dirty="0"/>
          </a:p>
          <a:p>
            <a:pPr lvl="1"/>
            <a:r>
              <a:rPr lang="en-CA" dirty="0"/>
              <a:t>First available candidate from top three neighbors</a:t>
            </a:r>
            <a:endParaRPr lang="en-US" dirty="0"/>
          </a:p>
          <a:p>
            <a:pPr lvl="1"/>
            <a:r>
              <a:rPr lang="en-CA" dirty="0"/>
              <a:t>4 HMVP entries</a:t>
            </a:r>
            <a:endParaRPr lang="en-US" dirty="0"/>
          </a:p>
          <a:p>
            <a:pPr lvl="1"/>
            <a:r>
              <a:rPr lang="en-CA" dirty="0"/>
              <a:t>Zero vector candidates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6043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F669F8-0362-413D-BE40-36805EABED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BV predictor list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B85CE7-E0CB-40CD-94E3-39A66E9F14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en-CA" sz="2800" dirty="0"/>
              <a:t>Apply the following list to both merge and AMVP mode</a:t>
            </a:r>
          </a:p>
          <a:p>
            <a:pPr lvl="1"/>
            <a:r>
              <a:rPr lang="en-CA" sz="2400" dirty="0"/>
              <a:t>2 spatial neighboring positions (A1, B1 as in Fig. )</a:t>
            </a:r>
            <a:endParaRPr lang="en-US" sz="2400" dirty="0"/>
          </a:p>
          <a:p>
            <a:pPr lvl="1"/>
            <a:r>
              <a:rPr lang="en-CA" sz="2400" dirty="0"/>
              <a:t>5 HMVP entries</a:t>
            </a:r>
            <a:endParaRPr lang="en-US" sz="2400" dirty="0"/>
          </a:p>
          <a:p>
            <a:pPr lvl="1"/>
            <a:r>
              <a:rPr lang="en-CA" sz="2400" dirty="0"/>
              <a:t>Zero vectors </a:t>
            </a:r>
          </a:p>
          <a:p>
            <a:r>
              <a:rPr lang="en-US" sz="2800" dirty="0"/>
              <a:t>HMVP pruning up to 2</a:t>
            </a:r>
          </a:p>
          <a:p>
            <a:pPr lvl="1"/>
            <a:r>
              <a:rPr lang="en-US" sz="2400" dirty="0"/>
              <a:t>Opt1: pruning with 1</a:t>
            </a:r>
            <a:r>
              <a:rPr lang="en-US" sz="2400" baseline="30000" dirty="0"/>
              <a:t>st</a:t>
            </a:r>
            <a:r>
              <a:rPr lang="en-US" sz="2400" dirty="0"/>
              <a:t> HMVP </a:t>
            </a:r>
            <a:r>
              <a:rPr lang="en-US" sz="2400" dirty="0" err="1"/>
              <a:t>cand</a:t>
            </a:r>
            <a:r>
              <a:rPr lang="en-US" sz="2400" dirty="0"/>
              <a:t>.</a:t>
            </a:r>
          </a:p>
          <a:p>
            <a:pPr lvl="1"/>
            <a:r>
              <a:rPr lang="en-US" sz="2400" dirty="0"/>
              <a:t>Opt2: pruning with 1</a:t>
            </a:r>
            <a:r>
              <a:rPr lang="en-US" sz="2400" baseline="30000" dirty="0"/>
              <a:t>st</a:t>
            </a:r>
            <a:r>
              <a:rPr lang="en-US" sz="2400" dirty="0"/>
              <a:t> Spatial </a:t>
            </a:r>
            <a:r>
              <a:rPr lang="en-US" sz="2400" dirty="0" err="1"/>
              <a:t>cand</a:t>
            </a:r>
            <a:r>
              <a:rPr lang="en-US" sz="2400" dirty="0"/>
              <a:t>.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13CF0D37-AA8A-4452-8C22-7262743E0E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1C306F1-C4DF-425E-B5B1-1B8DCF6295C4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3455004"/>
            <a:ext cx="2232248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0350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ABC4AF-C9D6-45BB-8796-0D0914F7F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4B22F76-0F82-498D-9540-33011FC5C0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28799"/>
            <a:ext cx="3466728" cy="5157931"/>
          </a:xfrm>
        </p:spPr>
        <p:txBody>
          <a:bodyPr/>
          <a:lstStyle/>
          <a:p>
            <a:r>
              <a:rPr lang="en-US" dirty="0"/>
              <a:t>BVP with 2 HMVP pruning, Opt. 1</a:t>
            </a:r>
          </a:p>
          <a:p>
            <a:endParaRPr lang="en-US" dirty="0"/>
          </a:p>
          <a:p>
            <a:r>
              <a:rPr lang="en-US" dirty="0"/>
              <a:t>BVP with 2 HMVP pruning, Opt. 2</a:t>
            </a:r>
          </a:p>
          <a:p>
            <a:endParaRPr lang="en-US" dirty="0"/>
          </a:p>
          <a:p>
            <a:r>
              <a:rPr lang="en-US" dirty="0"/>
              <a:t>BVP with 4 HMVP pruning (VTM)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9AEBAA6-6A00-423B-9766-B58AE04615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6696854"/>
              </p:ext>
            </p:extLst>
          </p:nvPr>
        </p:nvGraphicFramePr>
        <p:xfrm>
          <a:off x="4355973" y="1124744"/>
          <a:ext cx="4457703" cy="1820093"/>
        </p:xfrm>
        <a:graphic>
          <a:graphicData uri="http://schemas.openxmlformats.org/drawingml/2006/table">
            <a:tbl>
              <a:tblPr/>
              <a:tblGrid>
                <a:gridCol w="1548723">
                  <a:extLst>
                    <a:ext uri="{9D8B030D-6E8A-4147-A177-3AD203B41FA5}">
                      <a16:colId xmlns:a16="http://schemas.microsoft.com/office/drawing/2014/main" val="3129363456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2854167374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2666889625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3226770062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2690413554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424105445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63884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VTM401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8884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26024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43" marR="5443" marT="5443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020017"/>
                  </a:ext>
                </a:extLst>
              </a:tr>
              <a:tr h="1581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5443" marR="5443" marT="5443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1277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75534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0672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VTM401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84220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99375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43" marR="5443" marT="5443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68049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5443" marR="5443" marT="5443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3791528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114B01EE-E5DC-4CE6-ADF6-C481B7FDD3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4192977"/>
              </p:ext>
            </p:extLst>
          </p:nvPr>
        </p:nvGraphicFramePr>
        <p:xfrm>
          <a:off x="4355973" y="3072924"/>
          <a:ext cx="4457703" cy="1820093"/>
        </p:xfrm>
        <a:graphic>
          <a:graphicData uri="http://schemas.openxmlformats.org/drawingml/2006/table">
            <a:tbl>
              <a:tblPr/>
              <a:tblGrid>
                <a:gridCol w="1548723">
                  <a:extLst>
                    <a:ext uri="{9D8B030D-6E8A-4147-A177-3AD203B41FA5}">
                      <a16:colId xmlns:a16="http://schemas.microsoft.com/office/drawing/2014/main" val="1284086144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1282152805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2183356016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4048117013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3394238806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175865520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72508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VTM401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49549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7789689"/>
                  </a:ext>
                </a:extLst>
              </a:tr>
              <a:tr h="1581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43" marR="5443" marT="5443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394728"/>
                  </a:ext>
                </a:extLst>
              </a:tr>
              <a:tr h="1581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5443" marR="5443" marT="5443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26326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47835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83247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VTM401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43267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18160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43" marR="5443" marT="5443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32000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5443" marR="5443" marT="5443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1287845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54174684-8B28-48C2-99B6-98556887C3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7839208"/>
              </p:ext>
            </p:extLst>
          </p:nvPr>
        </p:nvGraphicFramePr>
        <p:xfrm>
          <a:off x="4371468" y="4993283"/>
          <a:ext cx="4457703" cy="1820093"/>
        </p:xfrm>
        <a:graphic>
          <a:graphicData uri="http://schemas.openxmlformats.org/drawingml/2006/table">
            <a:tbl>
              <a:tblPr/>
              <a:tblGrid>
                <a:gridCol w="1548723">
                  <a:extLst>
                    <a:ext uri="{9D8B030D-6E8A-4147-A177-3AD203B41FA5}">
                      <a16:colId xmlns:a16="http://schemas.microsoft.com/office/drawing/2014/main" val="2044032207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4274877582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2214149312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1077996066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533127424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169576340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41785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VTM401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19211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7427766"/>
                  </a:ext>
                </a:extLst>
              </a:tr>
              <a:tr h="1581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43" marR="5443" marT="5443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8168556"/>
                  </a:ext>
                </a:extLst>
              </a:tr>
              <a:tr h="1581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5443" marR="5443" marT="5443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7965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8493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81739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VTM401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72690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24338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43" marR="5443" marT="5443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86887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5443" marR="5443" marT="5443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7261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06886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9AB66-563F-430C-9903-8D711F522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CA74ED-7E8A-421D-A5F4-DBB05DC2A5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/>
              <a:t>In this contribution, simplification of BV prediction for IBC mode is proposed</a:t>
            </a:r>
            <a:endParaRPr lang="en-US" altLang="en-US" sz="1800" dirty="0">
              <a:ea typeface="宋体" panose="02010600030101010101" pitchFamily="2" charset="-122"/>
            </a:endParaRPr>
          </a:p>
          <a:p>
            <a:r>
              <a:rPr lang="en-US" altLang="en-US" sz="2400" dirty="0">
                <a:ea typeface="宋体" panose="02010600030101010101" pitchFamily="2" charset="-122"/>
              </a:rPr>
              <a:t>It is reported that the BD rate changes are minor compared with the VTM-4.0.1 anchor</a:t>
            </a:r>
            <a:endParaRPr lang="en-US" altLang="en-US" sz="2000" dirty="0">
              <a:ea typeface="宋体" panose="02010600030101010101" pitchFamily="2" charset="-122"/>
            </a:endParaRPr>
          </a:p>
          <a:p>
            <a:r>
              <a:rPr lang="en-US" altLang="en-US" sz="2400" dirty="0">
                <a:ea typeface="宋体" panose="02010600030101010101" pitchFamily="2" charset="-122"/>
              </a:rPr>
              <a:t>It is recommended to adopt one of the two methods in this proposal into VVC</a:t>
            </a:r>
          </a:p>
          <a:p>
            <a:r>
              <a:rPr lang="en-US" sz="2400" dirty="0"/>
              <a:t>Thanks Alibaba for performing crosschecking!</a:t>
            </a:r>
          </a:p>
        </p:txBody>
      </p:sp>
    </p:spTree>
    <p:extLst>
      <p:ext uri="{BB962C8B-B14F-4D97-AF65-F5344CB8AC3E}">
        <p14:creationId xmlns:p14="http://schemas.microsoft.com/office/powerpoint/2010/main" val="30936087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11616</TotalTime>
  <Words>553</Words>
  <Application>Microsoft Office PowerPoint</Application>
  <PresentationFormat>On-screen Show (4:3)</PresentationFormat>
  <Paragraphs>159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主题</vt:lpstr>
      <vt:lpstr>CE8-related: Combination test of JVET-N0176/JVET-N0317/JVET-N0382 on simplification of IBC vector prediction (JVET-N0843)</vt:lpstr>
      <vt:lpstr>Summary</vt:lpstr>
      <vt:lpstr>Current BV prediction in VVC</vt:lpstr>
      <vt:lpstr>Proposed BV predictor list</vt:lpstr>
      <vt:lpstr>Simulation results</vt:lpstr>
      <vt:lpstr>Conclusion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Xiaozhong Xu</cp:lastModifiedBy>
  <cp:revision>254</cp:revision>
  <dcterms:created xsi:type="dcterms:W3CDTF">2010-10-25T03:40:34Z</dcterms:created>
  <dcterms:modified xsi:type="dcterms:W3CDTF">2019-03-24T16:16:59Z</dcterms:modified>
</cp:coreProperties>
</file>