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56" r:id="rId2"/>
    <p:sldId id="277" r:id="rId3"/>
    <p:sldId id="278" r:id="rId4"/>
    <p:sldId id="282" r:id="rId5"/>
    <p:sldId id="263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84" r:id="rId14"/>
    <p:sldId id="279" r:id="rId15"/>
    <p:sldId id="292" r:id="rId16"/>
    <p:sldId id="293" r:id="rId17"/>
    <p:sldId id="294" r:id="rId18"/>
    <p:sldId id="295" r:id="rId19"/>
    <p:sldId id="296" r:id="rId20"/>
    <p:sldId id="297" r:id="rId21"/>
    <p:sldId id="280" r:id="rId22"/>
    <p:sldId id="281" r:id="rId23"/>
    <p:sldId id="267" r:id="rId24"/>
    <p:sldId id="268" r:id="rId25"/>
    <p:sldId id="269" r:id="rId26"/>
    <p:sldId id="298" r:id="rId27"/>
    <p:sldId id="299" r:id="rId28"/>
    <p:sldId id="300" r:id="rId29"/>
    <p:sldId id="301" r:id="rId30"/>
    <p:sldId id="302" r:id="rId31"/>
    <p:sldId id="303" r:id="rId32"/>
    <p:sldId id="304" r:id="rId33"/>
    <p:sldId id="315" r:id="rId34"/>
    <p:sldId id="306" r:id="rId35"/>
    <p:sldId id="305" r:id="rId36"/>
    <p:sldId id="307" r:id="rId37"/>
    <p:sldId id="308" r:id="rId38"/>
    <p:sldId id="309" r:id="rId39"/>
    <p:sldId id="310" r:id="rId40"/>
    <p:sldId id="311" r:id="rId41"/>
    <p:sldId id="312" r:id="rId42"/>
    <p:sldId id="313" r:id="rId43"/>
    <p:sldId id="283" r:id="rId4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67" userDrawn="1">
          <p15:clr>
            <a:srgbClr val="A4A3A4"/>
          </p15:clr>
        </p15:guide>
        <p15:guide id="2" pos="8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983" autoAdjust="0"/>
    <p:restoredTop sz="86412" autoAdjust="0"/>
  </p:normalViewPr>
  <p:slideViewPr>
    <p:cSldViewPr snapToGrid="0" showGuides="1">
      <p:cViewPr varScale="1">
        <p:scale>
          <a:sx n="80" d="100"/>
          <a:sy n="80" d="100"/>
        </p:scale>
        <p:origin x="78" y="243"/>
      </p:cViewPr>
      <p:guideLst>
        <p:guide orient="horz" pos="867"/>
        <p:guide pos="801"/>
      </p:guideLst>
    </p:cSldViewPr>
  </p:slideViewPr>
  <p:outlineViewPr>
    <p:cViewPr>
      <p:scale>
        <a:sx n="33" d="100"/>
        <a:sy n="33" d="100"/>
      </p:scale>
      <p:origin x="0" y="-243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756445-434C-4683-BB2E-C7B8C4A95FC6}" type="datetimeFigureOut">
              <a:rPr lang="de-DE" smtClean="0"/>
              <a:t>25.03.2019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025F25-11A9-4907-86A5-7948CB8FE26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17929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25F25-11A9-4907-86A5-7948CB8FE26B}" type="slidenum">
              <a:rPr lang="de-DE" smtClean="0"/>
              <a:t>32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0668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JVET-N0835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25638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JVET-N0835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9888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JVET-N0835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5974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JVET-N0835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2912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JVET-N0835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1369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JVET-N0835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55583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JVET-N0835</a:t>
            </a:r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5917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JVET-N0835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3866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JVET-N0835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6958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JVET-N0835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7858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JVET-N0835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8952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2417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JVET-N0835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221606" y="6356350"/>
            <a:ext cx="83583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811814" y="6356350"/>
            <a:ext cx="5419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256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b="1" dirty="0"/>
              <a:t>Core Experiment Viewing Test Procedure and Results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JVET-N835</a:t>
            </a:r>
          </a:p>
          <a:p>
            <a:r>
              <a:rPr lang="de-DE" dirty="0" smtClean="0"/>
              <a:t>Mathias Wien, Philippe </a:t>
            </a:r>
            <a:r>
              <a:rPr lang="de-DE" dirty="0" err="1" smtClean="0"/>
              <a:t>Hanhart</a:t>
            </a:r>
            <a:endParaRPr lang="de-DE" dirty="0" smtClean="0"/>
          </a:p>
          <a:p>
            <a:r>
              <a:rPr lang="de-DE" dirty="0" smtClean="0"/>
              <a:t>Status: 2019-03-25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JVET-N0835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996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088937" cy="6858000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2611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85319" cy="6858000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9270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202447" cy="6922394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3702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CE05 </a:t>
            </a:r>
            <a:r>
              <a:rPr lang="de-DE" dirty="0" err="1" smtClean="0"/>
              <a:t>Viewing</a:t>
            </a:r>
            <a:r>
              <a:rPr lang="de-DE" dirty="0" smtClean="0"/>
              <a:t> </a:t>
            </a:r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Test conducted on </a:t>
            </a:r>
            <a:r>
              <a:rPr lang="en-US" dirty="0" smtClean="0"/>
              <a:t>Thu. 2019-03-21</a:t>
            </a:r>
          </a:p>
          <a:p>
            <a:r>
              <a:rPr lang="en-US" dirty="0" smtClean="0"/>
              <a:t>CE5-1.x and CE5-2.x results assessed in a joint session</a:t>
            </a:r>
          </a:p>
          <a:p>
            <a:pPr lvl="1"/>
            <a:r>
              <a:rPr lang="en-US" dirty="0" smtClean="0"/>
              <a:t>As recommended in Track A session</a:t>
            </a:r>
          </a:p>
          <a:p>
            <a:pPr lvl="1"/>
            <a:r>
              <a:rPr lang="en-US" dirty="0" smtClean="0"/>
              <a:t>36 test cases (cells)</a:t>
            </a:r>
          </a:p>
          <a:p>
            <a:pPr lvl="1"/>
            <a:r>
              <a:rPr lang="en-US" dirty="0" smtClean="0"/>
              <a:t>11 test subjects</a:t>
            </a:r>
          </a:p>
          <a:p>
            <a:pPr lvl="1"/>
            <a:r>
              <a:rPr lang="en-US" dirty="0" smtClean="0"/>
              <a:t>4 groups (last group with two participants)</a:t>
            </a:r>
          </a:p>
          <a:p>
            <a:r>
              <a:rPr lang="en-US" dirty="0" smtClean="0"/>
              <a:t>Presentation in three sessions of 12 test </a:t>
            </a:r>
            <a:br>
              <a:rPr lang="en-US" dirty="0" smtClean="0"/>
            </a:br>
            <a:r>
              <a:rPr lang="en-US" dirty="0" smtClean="0"/>
              <a:t>cells each</a:t>
            </a:r>
          </a:p>
          <a:p>
            <a:pPr lvl="1"/>
            <a:r>
              <a:rPr lang="en-US" dirty="0" smtClean="0"/>
              <a:t>Viewing time 9:30min per test session</a:t>
            </a:r>
          </a:p>
          <a:p>
            <a:pPr lvl="1"/>
            <a:r>
              <a:rPr lang="en-US" dirty="0" smtClean="0"/>
              <a:t>Interleaved assessment by groups 1 and 2</a:t>
            </a:r>
            <a:br>
              <a:rPr lang="en-US" dirty="0" smtClean="0"/>
            </a:br>
            <a:r>
              <a:rPr lang="en-US" dirty="0" smtClean="0"/>
              <a:t>then by groups 3 and 4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493" y="3429000"/>
            <a:ext cx="4705489" cy="3003028"/>
          </a:xfrm>
          <a:prstGeom prst="rect">
            <a:avLst/>
          </a:prstGeom>
        </p:spPr>
      </p:pic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JVET-N0835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554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CE05 </a:t>
            </a:r>
            <a:r>
              <a:rPr lang="de-DE" dirty="0" err="1" smtClean="0"/>
              <a:t>Sequences</a:t>
            </a:r>
            <a:r>
              <a:rPr lang="de-DE" dirty="0" smtClean="0"/>
              <a:t> </a:t>
            </a:r>
            <a:r>
              <a:rPr lang="de-DE" dirty="0" err="1" smtClean="0"/>
              <a:t>under</a:t>
            </a:r>
            <a:r>
              <a:rPr lang="de-DE" dirty="0" smtClean="0"/>
              <a:t> </a:t>
            </a:r>
            <a:r>
              <a:rPr lang="de-DE" dirty="0" err="1" smtClean="0"/>
              <a:t>test</a:t>
            </a:r>
            <a:endParaRPr lang="de-DE" dirty="0"/>
          </a:p>
        </p:txBody>
      </p:sp>
      <p:graphicFrame>
        <p:nvGraphicFramePr>
          <p:cNvPr id="5" name="Inhaltsplatzhalt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9078317"/>
              </p:ext>
            </p:extLst>
          </p:nvPr>
        </p:nvGraphicFramePr>
        <p:xfrm>
          <a:off x="838200" y="1523144"/>
          <a:ext cx="9099479" cy="19058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5052">
                  <a:extLst>
                    <a:ext uri="{9D8B030D-6E8A-4147-A177-3AD203B41FA5}">
                      <a16:colId xmlns:a16="http://schemas.microsoft.com/office/drawing/2014/main" val="2376793779"/>
                    </a:ext>
                  </a:extLst>
                </a:gridCol>
                <a:gridCol w="2075279">
                  <a:extLst>
                    <a:ext uri="{9D8B030D-6E8A-4147-A177-3AD203B41FA5}">
                      <a16:colId xmlns:a16="http://schemas.microsoft.com/office/drawing/2014/main" val="1461313500"/>
                    </a:ext>
                  </a:extLst>
                </a:gridCol>
                <a:gridCol w="1705277">
                  <a:extLst>
                    <a:ext uri="{9D8B030D-6E8A-4147-A177-3AD203B41FA5}">
                      <a16:colId xmlns:a16="http://schemas.microsoft.com/office/drawing/2014/main" val="1595593428"/>
                    </a:ext>
                  </a:extLst>
                </a:gridCol>
                <a:gridCol w="1023632">
                  <a:extLst>
                    <a:ext uri="{9D8B030D-6E8A-4147-A177-3AD203B41FA5}">
                      <a16:colId xmlns:a16="http://schemas.microsoft.com/office/drawing/2014/main" val="1815275872"/>
                    </a:ext>
                  </a:extLst>
                </a:gridCol>
                <a:gridCol w="1150858">
                  <a:extLst>
                    <a:ext uri="{9D8B030D-6E8A-4147-A177-3AD203B41FA5}">
                      <a16:colId xmlns:a16="http://schemas.microsoft.com/office/drawing/2014/main" val="2651573601"/>
                    </a:ext>
                  </a:extLst>
                </a:gridCol>
                <a:gridCol w="934926">
                  <a:extLst>
                    <a:ext uri="{9D8B030D-6E8A-4147-A177-3AD203B41FA5}">
                      <a16:colId xmlns:a16="http://schemas.microsoft.com/office/drawing/2014/main" val="816177382"/>
                    </a:ext>
                  </a:extLst>
                </a:gridCol>
                <a:gridCol w="1364455">
                  <a:extLst>
                    <a:ext uri="{9D8B030D-6E8A-4147-A177-3AD203B41FA5}">
                      <a16:colId xmlns:a16="http://schemas.microsoft.com/office/drawing/2014/main" val="3783177560"/>
                    </a:ext>
                  </a:extLst>
                </a:gridCol>
              </a:tblGrid>
              <a:tr h="4764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Num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 dirty="0">
                          <a:effectLst/>
                        </a:rPr>
                        <a:t>Name</a:t>
                      </a:r>
                      <a:endParaRPr lang="de-DE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Resolution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fps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Frames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Mode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QP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82838150"/>
                  </a:ext>
                </a:extLst>
              </a:tr>
              <a:tr h="4764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02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Johnny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1280x720p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60fps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600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LDP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37, 32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07432512"/>
                  </a:ext>
                </a:extLst>
              </a:tr>
              <a:tr h="4764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04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KristenAndSara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1280x720p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60fps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600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LDP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37, 32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87917317"/>
                  </a:ext>
                </a:extLst>
              </a:tr>
              <a:tr h="4764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 dirty="0">
                          <a:effectLst/>
                        </a:rPr>
                        <a:t>06</a:t>
                      </a:r>
                      <a:endParaRPr lang="de-DE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Cactus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1920x1080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50fps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500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LDP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 dirty="0">
                          <a:effectLst/>
                        </a:rPr>
                        <a:t>37, 32</a:t>
                      </a:r>
                      <a:endParaRPr lang="de-DE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56244202"/>
                  </a:ext>
                </a:extLst>
              </a:tr>
            </a:tbl>
          </a:graphicData>
        </a:graphic>
      </p:graphicFrame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681824"/>
            <a:ext cx="4563979" cy="2827097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JVET-N0835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658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85319" cy="6858000"/>
          </a:xfrm>
          <a:prstGeom prst="rect">
            <a:avLst/>
          </a:prstGeo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866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47018" cy="6858000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79183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85319" cy="6858000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2698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38053" cy="6858000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75049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85319" cy="6858000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16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Test Setup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Procedure as CE11 test at last meeting [JVET-M0906]</a:t>
            </a:r>
          </a:p>
          <a:p>
            <a:r>
              <a:rPr lang="en-US" dirty="0" smtClean="0"/>
              <a:t>LG OLED 55” display used, three test subjects per session</a:t>
            </a:r>
            <a:br>
              <a:rPr lang="en-US" dirty="0" smtClean="0"/>
            </a:br>
            <a:r>
              <a:rPr lang="en-US" dirty="0" smtClean="0"/>
              <a:t>at 1.6 × screen height distance </a:t>
            </a:r>
          </a:p>
          <a:p>
            <a:r>
              <a:rPr lang="en-US" dirty="0" smtClean="0"/>
              <a:t>A-B-A-B presentation, assessment: </a:t>
            </a:r>
          </a:p>
          <a:p>
            <a:pPr lvl="1"/>
            <a:r>
              <a:rPr lang="en-US" dirty="0" smtClean="0"/>
              <a:t>“</a:t>
            </a:r>
            <a:r>
              <a:rPr lang="en-US" dirty="0"/>
              <a:t>A was much better than B</a:t>
            </a:r>
            <a:r>
              <a:rPr lang="en-US" dirty="0" smtClean="0"/>
              <a:t>”</a:t>
            </a:r>
          </a:p>
          <a:p>
            <a:pPr lvl="1"/>
            <a:r>
              <a:rPr lang="en-US" dirty="0" smtClean="0"/>
              <a:t>“</a:t>
            </a:r>
            <a:r>
              <a:rPr lang="en-US" dirty="0"/>
              <a:t>A was better than B</a:t>
            </a:r>
            <a:r>
              <a:rPr lang="en-US" dirty="0" smtClean="0"/>
              <a:t>”</a:t>
            </a:r>
          </a:p>
          <a:p>
            <a:pPr lvl="1"/>
            <a:r>
              <a:rPr lang="en-US" dirty="0" smtClean="0"/>
              <a:t>“B </a:t>
            </a:r>
            <a:r>
              <a:rPr lang="en-US" dirty="0"/>
              <a:t>was better than A</a:t>
            </a:r>
            <a:r>
              <a:rPr lang="en-US" dirty="0" smtClean="0"/>
              <a:t>”</a:t>
            </a:r>
          </a:p>
          <a:p>
            <a:pPr lvl="1"/>
            <a:r>
              <a:rPr lang="en-US" dirty="0" smtClean="0"/>
              <a:t>“B </a:t>
            </a:r>
            <a:r>
              <a:rPr lang="en-US" dirty="0"/>
              <a:t>was much better than A”. </a:t>
            </a:r>
            <a:endParaRPr lang="en-US" dirty="0" smtClean="0"/>
          </a:p>
          <a:p>
            <a:r>
              <a:rPr lang="en-US" dirty="0" smtClean="0"/>
              <a:t>Test cell design</a:t>
            </a:r>
            <a:br>
              <a:rPr lang="en-US" dirty="0" smtClean="0"/>
            </a:br>
            <a:endParaRPr lang="en-US" dirty="0" smtClean="0"/>
          </a:p>
          <a:p>
            <a:pPr lvl="1"/>
            <a:r>
              <a:rPr lang="en-US" b="1" dirty="0" smtClean="0"/>
              <a:t>“A” – Video A – “B” – Video B – “A” – Video A – “B” – Video B – “Vote </a:t>
            </a:r>
            <a:r>
              <a:rPr lang="en-US" b="1" i="1" dirty="0" smtClean="0"/>
              <a:t>N</a:t>
            </a:r>
            <a:r>
              <a:rPr lang="en-US" b="1" dirty="0" smtClean="0"/>
              <a:t>”</a:t>
            </a:r>
            <a:br>
              <a:rPr lang="en-US" b="1" dirty="0" smtClean="0"/>
            </a:br>
            <a:endParaRPr lang="en-US" b="1" dirty="0" smtClean="0"/>
          </a:p>
          <a:p>
            <a:pPr lvl="1"/>
            <a:r>
              <a:rPr lang="en-US" dirty="0" smtClean="0"/>
              <a:t>“A” / “B” presentation for 0.5sec</a:t>
            </a:r>
          </a:p>
          <a:p>
            <a:pPr lvl="1"/>
            <a:r>
              <a:rPr lang="en-US" dirty="0" smtClean="0"/>
              <a:t>Voting for 5sec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JVET-N0835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2</a:t>
            </a:fld>
            <a:endParaRPr lang="de-DE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0599" y="503212"/>
            <a:ext cx="2632583" cy="37350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520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088937" cy="6858000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219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CE11 ALF On </a:t>
            </a:r>
            <a:r>
              <a:rPr lang="de-DE" dirty="0" err="1" smtClean="0"/>
              <a:t>Viewing</a:t>
            </a:r>
            <a:r>
              <a:rPr lang="de-DE" dirty="0" smtClean="0"/>
              <a:t> </a:t>
            </a:r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ALF-on test </a:t>
            </a:r>
            <a:r>
              <a:rPr lang="en-US" dirty="0"/>
              <a:t>conducted on </a:t>
            </a:r>
            <a:r>
              <a:rPr lang="en-US" dirty="0" smtClean="0"/>
              <a:t>Fri. 2019-03-22</a:t>
            </a:r>
          </a:p>
          <a:p>
            <a:pPr lvl="1"/>
            <a:r>
              <a:rPr lang="en-US" dirty="0"/>
              <a:t>CE11-1.1 and CE11-2.x results assessed in a joint session</a:t>
            </a:r>
          </a:p>
          <a:p>
            <a:pPr lvl="1"/>
            <a:r>
              <a:rPr lang="en-US" b="1" dirty="0"/>
              <a:t>ALF on</a:t>
            </a:r>
            <a:r>
              <a:rPr lang="en-US" dirty="0"/>
              <a:t> </a:t>
            </a:r>
            <a:r>
              <a:rPr lang="en-US" dirty="0" smtClean="0"/>
              <a:t>only tested. Recommended </a:t>
            </a:r>
            <a:r>
              <a:rPr lang="en-US" dirty="0"/>
              <a:t>in Track A session</a:t>
            </a:r>
          </a:p>
          <a:p>
            <a:pPr lvl="1"/>
            <a:r>
              <a:rPr lang="en-US" dirty="0"/>
              <a:t>34 test cases (cells)</a:t>
            </a:r>
          </a:p>
          <a:p>
            <a:pPr lvl="1"/>
            <a:r>
              <a:rPr lang="en-US" dirty="0"/>
              <a:t>12 test subjects</a:t>
            </a:r>
          </a:p>
          <a:p>
            <a:pPr lvl="1"/>
            <a:r>
              <a:rPr lang="en-US" dirty="0"/>
              <a:t>4 </a:t>
            </a:r>
            <a:r>
              <a:rPr lang="en-US" dirty="0" smtClean="0"/>
              <a:t>groups</a:t>
            </a:r>
          </a:p>
          <a:p>
            <a:r>
              <a:rPr lang="en-US" dirty="0" smtClean="0"/>
              <a:t>Presentation in two sessions of 17 test </a:t>
            </a:r>
            <a:br>
              <a:rPr lang="en-US" dirty="0" smtClean="0"/>
            </a:br>
            <a:r>
              <a:rPr lang="en-US" dirty="0" smtClean="0"/>
              <a:t>cells each</a:t>
            </a:r>
          </a:p>
          <a:p>
            <a:pPr lvl="1"/>
            <a:r>
              <a:rPr lang="en-US" dirty="0" smtClean="0"/>
              <a:t>Viewing time 13:30min per test session</a:t>
            </a:r>
          </a:p>
          <a:p>
            <a:pPr lvl="1"/>
            <a:r>
              <a:rPr lang="en-US" dirty="0" smtClean="0"/>
              <a:t>Interleaved assessment by groups 1 and 2</a:t>
            </a:r>
            <a:br>
              <a:rPr lang="en-US" dirty="0" smtClean="0"/>
            </a:br>
            <a:r>
              <a:rPr lang="en-US" dirty="0" smtClean="0"/>
              <a:t>then by groups 3 and 4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492" y="4060859"/>
            <a:ext cx="4707371" cy="2149867"/>
          </a:xfrm>
          <a:prstGeom prst="rect">
            <a:avLst/>
          </a:prstGeo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JVET-N0835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141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CE11 </a:t>
            </a:r>
            <a:r>
              <a:rPr lang="de-DE" dirty="0" err="1" smtClean="0"/>
              <a:t>Sequences</a:t>
            </a:r>
            <a:r>
              <a:rPr lang="de-DE" dirty="0" smtClean="0"/>
              <a:t> </a:t>
            </a:r>
            <a:r>
              <a:rPr lang="de-DE" dirty="0" err="1" smtClean="0"/>
              <a:t>under</a:t>
            </a:r>
            <a:r>
              <a:rPr lang="de-DE" dirty="0" smtClean="0"/>
              <a:t> </a:t>
            </a:r>
            <a:r>
              <a:rPr lang="de-DE" dirty="0" err="1" smtClean="0"/>
              <a:t>test</a:t>
            </a:r>
            <a:endParaRPr lang="de-DE" dirty="0"/>
          </a:p>
        </p:txBody>
      </p:sp>
      <p:graphicFrame>
        <p:nvGraphicFramePr>
          <p:cNvPr id="7" name="Inhaltsplatzhalter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611121369"/>
              </p:ext>
            </p:extLst>
          </p:nvPr>
        </p:nvGraphicFramePr>
        <p:xfrm>
          <a:off x="838200" y="1825625"/>
          <a:ext cx="5733118" cy="14007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32423">
                  <a:extLst>
                    <a:ext uri="{9D8B030D-6E8A-4147-A177-3AD203B41FA5}">
                      <a16:colId xmlns:a16="http://schemas.microsoft.com/office/drawing/2014/main" val="632400059"/>
                    </a:ext>
                  </a:extLst>
                </a:gridCol>
                <a:gridCol w="1307528">
                  <a:extLst>
                    <a:ext uri="{9D8B030D-6E8A-4147-A177-3AD203B41FA5}">
                      <a16:colId xmlns:a16="http://schemas.microsoft.com/office/drawing/2014/main" val="2349357705"/>
                    </a:ext>
                  </a:extLst>
                </a:gridCol>
                <a:gridCol w="1074408">
                  <a:extLst>
                    <a:ext uri="{9D8B030D-6E8A-4147-A177-3AD203B41FA5}">
                      <a16:colId xmlns:a16="http://schemas.microsoft.com/office/drawing/2014/main" val="3113979803"/>
                    </a:ext>
                  </a:extLst>
                </a:gridCol>
                <a:gridCol w="644940">
                  <a:extLst>
                    <a:ext uri="{9D8B030D-6E8A-4147-A177-3AD203B41FA5}">
                      <a16:colId xmlns:a16="http://schemas.microsoft.com/office/drawing/2014/main" val="1045852389"/>
                    </a:ext>
                  </a:extLst>
                </a:gridCol>
                <a:gridCol w="725097">
                  <a:extLst>
                    <a:ext uri="{9D8B030D-6E8A-4147-A177-3AD203B41FA5}">
                      <a16:colId xmlns:a16="http://schemas.microsoft.com/office/drawing/2014/main" val="4070903287"/>
                    </a:ext>
                  </a:extLst>
                </a:gridCol>
                <a:gridCol w="589049">
                  <a:extLst>
                    <a:ext uri="{9D8B030D-6E8A-4147-A177-3AD203B41FA5}">
                      <a16:colId xmlns:a16="http://schemas.microsoft.com/office/drawing/2014/main" val="2825618466"/>
                    </a:ext>
                  </a:extLst>
                </a:gridCol>
                <a:gridCol w="859673">
                  <a:extLst>
                    <a:ext uri="{9D8B030D-6E8A-4147-A177-3AD203B41FA5}">
                      <a16:colId xmlns:a16="http://schemas.microsoft.com/office/drawing/2014/main" val="1246743498"/>
                    </a:ext>
                  </a:extLst>
                </a:gridCol>
              </a:tblGrid>
              <a:tr h="2334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 smtClean="0">
                          <a:effectLst/>
                        </a:rPr>
                        <a:t>11-1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Name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Resolution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fps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Frames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Mode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QP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extLst>
                  <a:ext uri="{0D108BD9-81ED-4DB2-BD59-A6C34878D82A}">
                    <a16:rowId xmlns:a16="http://schemas.microsoft.com/office/drawing/2014/main" val="2867439484"/>
                  </a:ext>
                </a:extLst>
              </a:tr>
              <a:tr h="2334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01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FoodMarket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3840x2160p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60fps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600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RA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39, 34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extLst>
                  <a:ext uri="{0D108BD9-81ED-4DB2-BD59-A6C34878D82A}">
                    <a16:rowId xmlns:a16="http://schemas.microsoft.com/office/drawing/2014/main" val="1422406665"/>
                  </a:ext>
                </a:extLst>
              </a:tr>
              <a:tr h="2334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02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Campfire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3840x2160p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30fps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300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RA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39, 34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extLst>
                  <a:ext uri="{0D108BD9-81ED-4DB2-BD59-A6C34878D82A}">
                    <a16:rowId xmlns:a16="http://schemas.microsoft.com/office/drawing/2014/main" val="2677366359"/>
                  </a:ext>
                </a:extLst>
              </a:tr>
              <a:tr h="2334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03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Kimono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1920x1080p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24fps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240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LDB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34, 39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extLst>
                  <a:ext uri="{0D108BD9-81ED-4DB2-BD59-A6C34878D82A}">
                    <a16:rowId xmlns:a16="http://schemas.microsoft.com/office/drawing/2014/main" val="4208596347"/>
                  </a:ext>
                </a:extLst>
              </a:tr>
              <a:tr h="2334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04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KristenAndSara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1280x720p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60fps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600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LDP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34, 39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extLst>
                  <a:ext uri="{0D108BD9-81ED-4DB2-BD59-A6C34878D82A}">
                    <a16:rowId xmlns:a16="http://schemas.microsoft.com/office/drawing/2014/main" val="1008948726"/>
                  </a:ext>
                </a:extLst>
              </a:tr>
              <a:tr h="2334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05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Red Kayak</a:t>
                      </a:r>
                      <a:r>
                        <a:rPr lang="de-DE" sz="1400" baseline="30000">
                          <a:effectLst/>
                        </a:rPr>
                        <a:t>*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1920x1080p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30fps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300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RA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34, 39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extLst>
                  <a:ext uri="{0D108BD9-81ED-4DB2-BD59-A6C34878D82A}">
                    <a16:rowId xmlns:a16="http://schemas.microsoft.com/office/drawing/2014/main" val="3701135986"/>
                  </a:ext>
                </a:extLst>
              </a:tr>
            </a:tbl>
          </a:graphicData>
        </a:graphic>
      </p:graphicFrame>
      <p:sp>
        <p:nvSpPr>
          <p:cNvPr id="8" name="Textplatzhalter 7"/>
          <p:cNvSpPr>
            <a:spLocks noGrp="1"/>
          </p:cNvSpPr>
          <p:nvPr>
            <p:ph sz="half" idx="2"/>
          </p:nvPr>
        </p:nvSpPr>
        <p:spPr>
          <a:xfrm>
            <a:off x="6742090" y="1825625"/>
            <a:ext cx="4611710" cy="4351338"/>
          </a:xfrm>
        </p:spPr>
        <p:txBody>
          <a:bodyPr/>
          <a:lstStyle/>
          <a:p>
            <a:r>
              <a:rPr lang="de-DE" dirty="0" smtClean="0"/>
              <a:t>CE11-1 </a:t>
            </a:r>
            <a:r>
              <a:rPr lang="de-DE" dirty="0" err="1" smtClean="0"/>
              <a:t>and</a:t>
            </a:r>
            <a:r>
              <a:rPr lang="de-DE" baseline="0" dirty="0" smtClean="0"/>
              <a:t> CE11-2 </a:t>
            </a:r>
            <a:r>
              <a:rPr lang="de-DE" baseline="0" dirty="0" err="1" smtClean="0"/>
              <a:t>sets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of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sequences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differ</a:t>
            </a:r>
            <a:endParaRPr lang="de-DE" baseline="0" dirty="0" smtClean="0"/>
          </a:p>
          <a:p>
            <a:r>
              <a:rPr lang="de-DE" dirty="0" err="1" smtClean="0"/>
              <a:t>Two</a:t>
            </a:r>
            <a:r>
              <a:rPr lang="de-DE" dirty="0" smtClean="0"/>
              <a:t> </a:t>
            </a:r>
            <a:r>
              <a:rPr lang="de-DE" dirty="0" err="1" smtClean="0"/>
              <a:t>sequences</a:t>
            </a:r>
            <a:r>
              <a:rPr lang="de-DE" dirty="0" smtClean="0"/>
              <a:t> in </a:t>
            </a:r>
            <a:r>
              <a:rPr lang="de-DE" dirty="0" err="1" smtClean="0"/>
              <a:t>both</a:t>
            </a:r>
            <a:r>
              <a:rPr lang="de-DE" dirty="0" smtClean="0"/>
              <a:t> </a:t>
            </a:r>
            <a:r>
              <a:rPr lang="de-DE" dirty="0" err="1" smtClean="0"/>
              <a:t>sets</a:t>
            </a:r>
            <a:r>
              <a:rPr lang="de-DE" dirty="0" smtClean="0"/>
              <a:t>, </a:t>
            </a:r>
            <a:r>
              <a:rPr lang="de-DE" dirty="0" err="1" smtClean="0"/>
              <a:t>one</a:t>
            </a:r>
            <a:r>
              <a:rPr lang="de-DE" dirty="0" smtClean="0"/>
              <a:t> </a:t>
            </a:r>
            <a:r>
              <a:rPr lang="de-DE" dirty="0" err="1" smtClean="0"/>
              <a:t>having</a:t>
            </a:r>
            <a:r>
              <a:rPr lang="de-DE" dirty="0" smtClean="0"/>
              <a:t> </a:t>
            </a:r>
            <a:r>
              <a:rPr lang="de-DE" dirty="0" err="1" smtClean="0"/>
              <a:t>diverging</a:t>
            </a:r>
            <a:r>
              <a:rPr lang="de-DE" dirty="0" smtClean="0"/>
              <a:t> </a:t>
            </a:r>
            <a:r>
              <a:rPr lang="de-DE" dirty="0" err="1" smtClean="0"/>
              <a:t>sequence</a:t>
            </a:r>
            <a:r>
              <a:rPr lang="de-DE" dirty="0" smtClean="0"/>
              <a:t> </a:t>
            </a:r>
            <a:r>
              <a:rPr lang="de-DE" dirty="0" err="1" smtClean="0"/>
              <a:t>numbers</a:t>
            </a:r>
            <a:endParaRPr lang="de-DE" dirty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3115953"/>
              </p:ext>
            </p:extLst>
          </p:nvPr>
        </p:nvGraphicFramePr>
        <p:xfrm>
          <a:off x="839788" y="3429000"/>
          <a:ext cx="5733119" cy="13627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32424">
                  <a:extLst>
                    <a:ext uri="{9D8B030D-6E8A-4147-A177-3AD203B41FA5}">
                      <a16:colId xmlns:a16="http://schemas.microsoft.com/office/drawing/2014/main" val="1583338790"/>
                    </a:ext>
                  </a:extLst>
                </a:gridCol>
                <a:gridCol w="1307528">
                  <a:extLst>
                    <a:ext uri="{9D8B030D-6E8A-4147-A177-3AD203B41FA5}">
                      <a16:colId xmlns:a16="http://schemas.microsoft.com/office/drawing/2014/main" val="1540761951"/>
                    </a:ext>
                  </a:extLst>
                </a:gridCol>
                <a:gridCol w="1074408">
                  <a:extLst>
                    <a:ext uri="{9D8B030D-6E8A-4147-A177-3AD203B41FA5}">
                      <a16:colId xmlns:a16="http://schemas.microsoft.com/office/drawing/2014/main" val="809706629"/>
                    </a:ext>
                  </a:extLst>
                </a:gridCol>
                <a:gridCol w="644939">
                  <a:extLst>
                    <a:ext uri="{9D8B030D-6E8A-4147-A177-3AD203B41FA5}">
                      <a16:colId xmlns:a16="http://schemas.microsoft.com/office/drawing/2014/main" val="1261380310"/>
                    </a:ext>
                  </a:extLst>
                </a:gridCol>
                <a:gridCol w="725097">
                  <a:extLst>
                    <a:ext uri="{9D8B030D-6E8A-4147-A177-3AD203B41FA5}">
                      <a16:colId xmlns:a16="http://schemas.microsoft.com/office/drawing/2014/main" val="595696098"/>
                    </a:ext>
                  </a:extLst>
                </a:gridCol>
                <a:gridCol w="589049">
                  <a:extLst>
                    <a:ext uri="{9D8B030D-6E8A-4147-A177-3AD203B41FA5}">
                      <a16:colId xmlns:a16="http://schemas.microsoft.com/office/drawing/2014/main" val="3384875330"/>
                    </a:ext>
                  </a:extLst>
                </a:gridCol>
                <a:gridCol w="859674">
                  <a:extLst>
                    <a:ext uri="{9D8B030D-6E8A-4147-A177-3AD203B41FA5}">
                      <a16:colId xmlns:a16="http://schemas.microsoft.com/office/drawing/2014/main" val="3916701765"/>
                    </a:ext>
                  </a:extLst>
                </a:gridCol>
              </a:tblGrid>
              <a:tr h="2725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11-2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Name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Resolution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fps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Frames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Mode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QP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32109869"/>
                  </a:ext>
                </a:extLst>
              </a:tr>
              <a:tr h="2725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01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 err="1">
                          <a:effectLst/>
                        </a:rPr>
                        <a:t>Redkayak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1920x1080p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30fps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300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RA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34, 39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26465234"/>
                  </a:ext>
                </a:extLst>
              </a:tr>
              <a:tr h="2725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02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Cactus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1920x1080p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50fps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500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LDB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34, 39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45547241"/>
                  </a:ext>
                </a:extLst>
              </a:tr>
              <a:tr h="2725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03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 err="1">
                          <a:effectLst/>
                        </a:rPr>
                        <a:t>FourPeople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1280x720p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60fps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600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LDP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34, 39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55623536"/>
                  </a:ext>
                </a:extLst>
              </a:tr>
              <a:tr h="2725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04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KristenAndSara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1280x720p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60fps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600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LDP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34, 39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5590384"/>
                  </a:ext>
                </a:extLst>
              </a:tr>
            </a:tbl>
          </a:graphicData>
        </a:graphic>
      </p:graphicFrame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JVET-N0835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739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CE11-1.1 ALF on</a:t>
            </a:r>
            <a:endParaRPr lang="de-DE" dirty="0"/>
          </a:p>
        </p:txBody>
      </p:sp>
      <p:pic>
        <p:nvPicPr>
          <p:cNvPr id="3" name="Inhaltsplatzhalt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1588" y="1376362"/>
            <a:ext cx="9659862" cy="5481637"/>
          </a:xfrm>
          <a:prstGeom prst="rect">
            <a:avLst/>
          </a:prstGeom>
        </p:spPr>
      </p:pic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7837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CE11-1.1 ALF on</a:t>
            </a:r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1588" y="1376363"/>
            <a:ext cx="9629248" cy="5481637"/>
          </a:xfrm>
          <a:prstGeom prst="rect">
            <a:avLst/>
          </a:prstGeom>
        </p:spPr>
      </p:pic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664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CE11-2 ALF on</a:t>
            </a:r>
          </a:p>
        </p:txBody>
      </p:sp>
      <p:pic>
        <p:nvPicPr>
          <p:cNvPr id="3" name="Inhaltsplatzhalt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1588" y="1376362"/>
            <a:ext cx="9659862" cy="5481637"/>
          </a:xfrm>
          <a:prstGeom prst="rect">
            <a:avLst/>
          </a:prstGeom>
        </p:spPr>
      </p:pic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2736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CE11-2 ALF on</a:t>
            </a:r>
          </a:p>
        </p:txBody>
      </p:sp>
      <p:pic>
        <p:nvPicPr>
          <p:cNvPr id="3" name="Inhaltsplatzhalt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1588" y="1376363"/>
            <a:ext cx="9629248" cy="5481637"/>
          </a:xfrm>
          <a:prstGeom prst="rect">
            <a:avLst/>
          </a:prstGeom>
        </p:spPr>
      </p:pic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294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CE11-2 ALF on</a:t>
            </a:r>
          </a:p>
        </p:txBody>
      </p:sp>
      <p:pic>
        <p:nvPicPr>
          <p:cNvPr id="3" name="Inhaltsplatzhalt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1453" y="1376362"/>
            <a:ext cx="9659862" cy="5481637"/>
          </a:xfrm>
          <a:prstGeom prst="rect">
            <a:avLst/>
          </a:prstGeom>
        </p:spPr>
      </p:pic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40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CE11-2 ALF on</a:t>
            </a:r>
          </a:p>
        </p:txBody>
      </p:sp>
      <p:pic>
        <p:nvPicPr>
          <p:cNvPr id="3" name="Inhaltsplatzhalt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1588" y="1376363"/>
            <a:ext cx="9702012" cy="5481637"/>
          </a:xfrm>
          <a:prstGeom prst="rect">
            <a:avLst/>
          </a:prstGeom>
        </p:spPr>
      </p:pic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5643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CE11-2 ALF on</a:t>
            </a:r>
          </a:p>
        </p:txBody>
      </p:sp>
      <p:pic>
        <p:nvPicPr>
          <p:cNvPr id="3" name="Inhaltsplatzhalt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1453" y="1376362"/>
            <a:ext cx="9659862" cy="5481637"/>
          </a:xfrm>
          <a:prstGeom prst="rect">
            <a:avLst/>
          </a:prstGeom>
        </p:spPr>
      </p:pic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0333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Test Design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Placement of anchor and proposal as “A” and “B” randomized over test cells</a:t>
            </a:r>
          </a:p>
          <a:p>
            <a:r>
              <a:rPr lang="en-US" dirty="0" smtClean="0"/>
              <a:t>Fixed order of sequences, looped over available test cells</a:t>
            </a:r>
          </a:p>
          <a:p>
            <a:r>
              <a:rPr lang="en-US" dirty="0" smtClean="0"/>
              <a:t>Cell order (QP values, sub-CEs) randomized</a:t>
            </a:r>
          </a:p>
          <a:p>
            <a:r>
              <a:rPr lang="en-US" dirty="0" smtClean="0"/>
              <a:t>Mix of (few) sequences which have various resolutions</a:t>
            </a:r>
          </a:p>
          <a:p>
            <a:pPr lvl="1"/>
            <a:r>
              <a:rPr lang="en-US" dirty="0" smtClean="0"/>
              <a:t>Decision to present all sequences up-scaled to UHD screen resolution using nearest neighbor interpolation</a:t>
            </a:r>
          </a:p>
          <a:p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JVET-N0835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3685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CE11-2 ALF on</a:t>
            </a:r>
          </a:p>
        </p:txBody>
      </p:sp>
      <p:pic>
        <p:nvPicPr>
          <p:cNvPr id="3" name="Inhaltsplatzhalt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49259" y="1376362"/>
            <a:ext cx="9710661" cy="5508815"/>
          </a:xfrm>
          <a:prstGeom prst="rect">
            <a:avLst/>
          </a:prstGeom>
        </p:spPr>
      </p:pic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30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5288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CE11-2 ALF on</a:t>
            </a:r>
          </a:p>
        </p:txBody>
      </p:sp>
      <p:pic>
        <p:nvPicPr>
          <p:cNvPr id="3" name="Inhaltsplatzhalt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1588" y="1376363"/>
            <a:ext cx="9681378" cy="5481637"/>
          </a:xfrm>
          <a:prstGeom prst="rect">
            <a:avLst/>
          </a:prstGeom>
        </p:spPr>
      </p:pic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31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6297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CE11-2 ALF on</a:t>
            </a:r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71588" y="1376362"/>
            <a:ext cx="9650600" cy="5481637"/>
          </a:xfrm>
          <a:prstGeom prst="rect">
            <a:avLst/>
          </a:prstGeom>
        </p:spPr>
      </p:pic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32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1942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CE11 ALF Off </a:t>
            </a:r>
            <a:r>
              <a:rPr lang="de-DE" dirty="0" err="1" smtClean="0"/>
              <a:t>Viewing</a:t>
            </a:r>
            <a:r>
              <a:rPr lang="de-DE" dirty="0" smtClean="0"/>
              <a:t> </a:t>
            </a:r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ALF-off test </a:t>
            </a:r>
            <a:r>
              <a:rPr lang="en-US" dirty="0"/>
              <a:t>conducted on </a:t>
            </a:r>
            <a:r>
              <a:rPr lang="en-US" dirty="0" smtClean="0"/>
              <a:t>Sat. 2019-03-23</a:t>
            </a:r>
          </a:p>
          <a:p>
            <a:pPr lvl="1"/>
            <a:r>
              <a:rPr lang="en-US" dirty="0" smtClean="0"/>
              <a:t>CE11-2.x </a:t>
            </a:r>
            <a:r>
              <a:rPr lang="en-US" dirty="0"/>
              <a:t>results assessed </a:t>
            </a:r>
            <a:endParaRPr lang="en-US" dirty="0" smtClean="0"/>
          </a:p>
          <a:p>
            <a:pPr lvl="1"/>
            <a:r>
              <a:rPr lang="en-US" smtClean="0"/>
              <a:t>24 </a:t>
            </a:r>
            <a:r>
              <a:rPr lang="en-US" dirty="0"/>
              <a:t>test </a:t>
            </a:r>
            <a:r>
              <a:rPr lang="en-US" dirty="0" smtClean="0"/>
              <a:t>cases </a:t>
            </a:r>
            <a:endParaRPr lang="en-US" dirty="0"/>
          </a:p>
          <a:p>
            <a:pPr lvl="1"/>
            <a:r>
              <a:rPr lang="en-US" dirty="0"/>
              <a:t>12 test subjects</a:t>
            </a:r>
          </a:p>
          <a:p>
            <a:pPr lvl="1"/>
            <a:r>
              <a:rPr lang="en-US" dirty="0"/>
              <a:t>4 </a:t>
            </a:r>
            <a:r>
              <a:rPr lang="en-US" dirty="0" smtClean="0"/>
              <a:t>groups</a:t>
            </a:r>
          </a:p>
          <a:p>
            <a:r>
              <a:rPr lang="en-US" dirty="0" smtClean="0"/>
              <a:t>Presentation in two sessions </a:t>
            </a:r>
          </a:p>
          <a:p>
            <a:pPr lvl="1"/>
            <a:r>
              <a:rPr lang="en-US" dirty="0" smtClean="0"/>
              <a:t>Viewing time 11:30min per test session</a:t>
            </a:r>
          </a:p>
          <a:p>
            <a:pPr lvl="1"/>
            <a:r>
              <a:rPr lang="en-US" dirty="0" smtClean="0"/>
              <a:t>Interleaved assessment by groups 1 and 2</a:t>
            </a:r>
          </a:p>
          <a:p>
            <a:pPr lvl="1"/>
            <a:r>
              <a:rPr lang="en-US" dirty="0" smtClean="0"/>
              <a:t>Subsequent viewing for groups 3 and 4</a:t>
            </a:r>
            <a:br>
              <a:rPr lang="en-US" dirty="0" smtClean="0"/>
            </a:br>
            <a:r>
              <a:rPr lang="en-US" dirty="0" smtClean="0"/>
              <a:t>(acquisition of test subjects from track A session required)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JVET-N0835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33</a:t>
            </a:fld>
            <a:endParaRPr lang="de-DE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0403" y="3973027"/>
            <a:ext cx="3333397" cy="1236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044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CE11-2 ALF off: </a:t>
            </a:r>
            <a:r>
              <a:rPr lang="de-DE" dirty="0" err="1" smtClean="0"/>
              <a:t>Sequences</a:t>
            </a:r>
            <a:r>
              <a:rPr lang="de-DE" dirty="0" smtClean="0"/>
              <a:t> </a:t>
            </a:r>
            <a:r>
              <a:rPr lang="de-DE" dirty="0" err="1" smtClean="0"/>
              <a:t>under</a:t>
            </a:r>
            <a:r>
              <a:rPr lang="de-DE" dirty="0" smtClean="0"/>
              <a:t> </a:t>
            </a:r>
            <a:r>
              <a:rPr lang="de-DE" dirty="0" err="1" smtClean="0"/>
              <a:t>test</a:t>
            </a:r>
            <a:endParaRPr lang="de-DE" dirty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8636558"/>
              </p:ext>
            </p:extLst>
          </p:nvPr>
        </p:nvGraphicFramePr>
        <p:xfrm>
          <a:off x="838200" y="1786944"/>
          <a:ext cx="9233080" cy="2521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57459">
                  <a:extLst>
                    <a:ext uri="{9D8B030D-6E8A-4147-A177-3AD203B41FA5}">
                      <a16:colId xmlns:a16="http://schemas.microsoft.com/office/drawing/2014/main" val="1583338790"/>
                    </a:ext>
                  </a:extLst>
                </a:gridCol>
                <a:gridCol w="2105749">
                  <a:extLst>
                    <a:ext uri="{9D8B030D-6E8A-4147-A177-3AD203B41FA5}">
                      <a16:colId xmlns:a16="http://schemas.microsoft.com/office/drawing/2014/main" val="1540761951"/>
                    </a:ext>
                  </a:extLst>
                </a:gridCol>
                <a:gridCol w="1730314">
                  <a:extLst>
                    <a:ext uri="{9D8B030D-6E8A-4147-A177-3AD203B41FA5}">
                      <a16:colId xmlns:a16="http://schemas.microsoft.com/office/drawing/2014/main" val="809706629"/>
                    </a:ext>
                  </a:extLst>
                </a:gridCol>
                <a:gridCol w="1038662">
                  <a:extLst>
                    <a:ext uri="{9D8B030D-6E8A-4147-A177-3AD203B41FA5}">
                      <a16:colId xmlns:a16="http://schemas.microsoft.com/office/drawing/2014/main" val="1261380310"/>
                    </a:ext>
                  </a:extLst>
                </a:gridCol>
                <a:gridCol w="1167755">
                  <a:extLst>
                    <a:ext uri="{9D8B030D-6E8A-4147-A177-3AD203B41FA5}">
                      <a16:colId xmlns:a16="http://schemas.microsoft.com/office/drawing/2014/main" val="595696098"/>
                    </a:ext>
                  </a:extLst>
                </a:gridCol>
                <a:gridCol w="948652">
                  <a:extLst>
                    <a:ext uri="{9D8B030D-6E8A-4147-A177-3AD203B41FA5}">
                      <a16:colId xmlns:a16="http://schemas.microsoft.com/office/drawing/2014/main" val="3384875330"/>
                    </a:ext>
                  </a:extLst>
                </a:gridCol>
                <a:gridCol w="1384489">
                  <a:extLst>
                    <a:ext uri="{9D8B030D-6E8A-4147-A177-3AD203B41FA5}">
                      <a16:colId xmlns:a16="http://schemas.microsoft.com/office/drawing/2014/main" val="3916701765"/>
                    </a:ext>
                  </a:extLst>
                </a:gridCol>
              </a:tblGrid>
              <a:tr h="5042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11-2</a:t>
                      </a:r>
                      <a:endParaRPr lang="de-DE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effectLst/>
                        </a:rPr>
                        <a:t>Name</a:t>
                      </a:r>
                      <a:endParaRPr lang="de-DE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Resolution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fps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Frames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Mode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QP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32109869"/>
                  </a:ext>
                </a:extLst>
              </a:tr>
              <a:tr h="5042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01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 err="1">
                          <a:effectLst/>
                        </a:rPr>
                        <a:t>Redkayak</a:t>
                      </a:r>
                      <a:endParaRPr lang="de-DE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1920x1080p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30fps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300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RA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34, 39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26465234"/>
                  </a:ext>
                </a:extLst>
              </a:tr>
              <a:tr h="5042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02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Cactus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1920x1080p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50fps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500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LDB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34, 39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45547241"/>
                  </a:ext>
                </a:extLst>
              </a:tr>
              <a:tr h="5042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03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 err="1">
                          <a:effectLst/>
                        </a:rPr>
                        <a:t>FourPeople</a:t>
                      </a:r>
                      <a:endParaRPr lang="de-DE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1280x720p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60fps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600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LDP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34, 39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55623536"/>
                  </a:ext>
                </a:extLst>
              </a:tr>
              <a:tr h="5042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04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KristenAndSara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1280x720p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60fps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600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LDP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effectLst/>
                        </a:rPr>
                        <a:t>34, 39</a:t>
                      </a:r>
                      <a:endParaRPr lang="de-DE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5590384"/>
                  </a:ext>
                </a:extLst>
              </a:tr>
            </a:tbl>
          </a:graphicData>
        </a:graphic>
      </p:graphicFrame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JVET-N0835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34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453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CE11-2 ALF off</a:t>
            </a:r>
            <a:endParaRPr lang="de-DE" dirty="0"/>
          </a:p>
        </p:txBody>
      </p:sp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1453" y="1376362"/>
            <a:ext cx="9659862" cy="5481637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35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2383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CE11-2 ALF off</a:t>
            </a:r>
            <a:endParaRPr lang="de-DE" dirty="0"/>
          </a:p>
        </p:txBody>
      </p:sp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1588" y="1376363"/>
            <a:ext cx="9629248" cy="5481637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36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501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CE11-2 ALF off</a:t>
            </a:r>
            <a:endParaRPr lang="de-DE" dirty="0"/>
          </a:p>
        </p:txBody>
      </p:sp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1453" y="1376362"/>
            <a:ext cx="9659862" cy="5481637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37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7713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CE11-2 ALF off</a:t>
            </a:r>
            <a:endParaRPr lang="de-DE" dirty="0"/>
          </a:p>
        </p:txBody>
      </p:sp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1588" y="1376363"/>
            <a:ext cx="9702012" cy="5481637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38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8574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CE11-2 ALF off</a:t>
            </a:r>
            <a:endParaRPr lang="de-DE" dirty="0"/>
          </a:p>
        </p:txBody>
      </p:sp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1453" y="1376362"/>
            <a:ext cx="9659862" cy="5481637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39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9279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Test Evaluation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Viewing votes mapping</a:t>
            </a:r>
          </a:p>
          <a:p>
            <a:pPr lvl="1"/>
            <a:r>
              <a:rPr lang="en-US" dirty="0" smtClean="0"/>
              <a:t>+</a:t>
            </a:r>
            <a:r>
              <a:rPr lang="en-US" dirty="0"/>
              <a:t>3  	: “Proposal much better than anchor” </a:t>
            </a:r>
          </a:p>
          <a:p>
            <a:pPr lvl="1"/>
            <a:r>
              <a:rPr lang="en-US" dirty="0" smtClean="0"/>
              <a:t>+1  	: “Proposal better than anchor”</a:t>
            </a:r>
          </a:p>
          <a:p>
            <a:pPr lvl="1"/>
            <a:r>
              <a:rPr lang="en-US" dirty="0"/>
              <a:t>-1	: “Anchor better than proposal”</a:t>
            </a:r>
          </a:p>
          <a:p>
            <a:pPr lvl="1"/>
            <a:r>
              <a:rPr lang="en-US" dirty="0" smtClean="0"/>
              <a:t>-</a:t>
            </a:r>
            <a:r>
              <a:rPr lang="en-US" dirty="0"/>
              <a:t>3	: “Anchor much better than proposal”</a:t>
            </a:r>
          </a:p>
          <a:p>
            <a:r>
              <a:rPr lang="en-US" dirty="0" smtClean="0"/>
              <a:t>Calculation of Mean Opinion Score (MOS) on this scale</a:t>
            </a:r>
          </a:p>
          <a:p>
            <a:r>
              <a:rPr lang="en-US" dirty="0" smtClean="0"/>
              <a:t>Calculation of 95% confidence intervals based on MOS and standard deviation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JVET-N0835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697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CE11-2 ALF off</a:t>
            </a:r>
            <a:endParaRPr lang="de-DE" dirty="0"/>
          </a:p>
        </p:txBody>
      </p:sp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1588" y="1376362"/>
            <a:ext cx="9662754" cy="5481637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40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9723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CE11-2 ALF off</a:t>
            </a:r>
            <a:endParaRPr lang="de-DE" dirty="0"/>
          </a:p>
        </p:txBody>
      </p:sp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1453" y="1376363"/>
            <a:ext cx="9681378" cy="5481637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41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116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CE11-2 ALF off</a:t>
            </a:r>
            <a:endParaRPr lang="de-DE" dirty="0"/>
          </a:p>
        </p:txBody>
      </p:sp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1588" y="1376362"/>
            <a:ext cx="9650600" cy="5481637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42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5603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Closing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/>
              <a:t>Thanks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all </a:t>
            </a:r>
            <a:r>
              <a:rPr lang="de-DE" dirty="0" err="1"/>
              <a:t>volunteers</a:t>
            </a:r>
            <a:r>
              <a:rPr lang="de-DE" dirty="0"/>
              <a:t> </a:t>
            </a:r>
            <a:r>
              <a:rPr lang="de-DE" dirty="0" err="1"/>
              <a:t>who</a:t>
            </a:r>
            <a:r>
              <a:rPr lang="de-DE" dirty="0"/>
              <a:t> </a:t>
            </a:r>
            <a:r>
              <a:rPr lang="de-DE" dirty="0" err="1"/>
              <a:t>participated</a:t>
            </a:r>
            <a:r>
              <a:rPr lang="de-DE" dirty="0"/>
              <a:t> in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 smtClean="0"/>
              <a:t>tests</a:t>
            </a:r>
            <a:endParaRPr lang="de-DE" dirty="0" smtClean="0"/>
          </a:p>
          <a:p>
            <a:r>
              <a:rPr lang="de-DE" dirty="0" err="1" smtClean="0"/>
              <a:t>Thanks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Andrew Segall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providing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test</a:t>
            </a:r>
            <a:r>
              <a:rPr lang="de-DE" dirty="0" smtClean="0"/>
              <a:t> PC, </a:t>
            </a:r>
            <a:r>
              <a:rPr lang="de-DE" dirty="0" err="1" smtClean="0"/>
              <a:t>video</a:t>
            </a:r>
            <a:r>
              <a:rPr lang="de-DE" dirty="0" smtClean="0"/>
              <a:t> </a:t>
            </a:r>
            <a:r>
              <a:rPr lang="de-DE" dirty="0" err="1" smtClean="0"/>
              <a:t>player</a:t>
            </a:r>
            <a:r>
              <a:rPr lang="de-DE" dirty="0" smtClean="0"/>
              <a:t>,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support</a:t>
            </a:r>
            <a:endParaRPr lang="de-DE" dirty="0" smtClean="0"/>
          </a:p>
          <a:p>
            <a:r>
              <a:rPr lang="de-DE" dirty="0" err="1"/>
              <a:t>Thanks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EBU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providing</a:t>
            </a:r>
            <a:r>
              <a:rPr lang="de-DE" dirty="0"/>
              <a:t> OLED </a:t>
            </a:r>
            <a:r>
              <a:rPr lang="de-DE" dirty="0" err="1"/>
              <a:t>display</a:t>
            </a:r>
            <a:endParaRPr lang="de-DE" dirty="0"/>
          </a:p>
          <a:p>
            <a:r>
              <a:rPr lang="de-DE" dirty="0" err="1" smtClean="0"/>
              <a:t>Thanks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Vittorio </a:t>
            </a:r>
            <a:r>
              <a:rPr lang="de-DE" dirty="0" err="1" smtClean="0"/>
              <a:t>Baroncini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his</a:t>
            </a:r>
            <a:r>
              <a:rPr lang="de-DE" dirty="0" smtClean="0"/>
              <a:t> </a:t>
            </a:r>
            <a:r>
              <a:rPr lang="de-DE" dirty="0" err="1" smtClean="0"/>
              <a:t>guidance</a:t>
            </a:r>
            <a:endParaRPr lang="de-DE" dirty="0" smtClean="0"/>
          </a:p>
          <a:p>
            <a:r>
              <a:rPr lang="de-DE" dirty="0" err="1" smtClean="0"/>
              <a:t>Thanks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ITU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providing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facilities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JVET-N0835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43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56314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CE01 </a:t>
            </a:r>
            <a:r>
              <a:rPr lang="de-DE" dirty="0" err="1" smtClean="0"/>
              <a:t>Viewing</a:t>
            </a:r>
            <a:r>
              <a:rPr lang="de-DE" dirty="0" smtClean="0"/>
              <a:t> </a:t>
            </a:r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Test conducted on Fri. 2019-03-22</a:t>
            </a:r>
          </a:p>
          <a:p>
            <a:r>
              <a:rPr lang="en-US" dirty="0" smtClean="0"/>
              <a:t>CE1-6.x results assessed in one session</a:t>
            </a:r>
          </a:p>
          <a:p>
            <a:pPr lvl="1"/>
            <a:r>
              <a:rPr lang="en-US" dirty="0" smtClean="0"/>
              <a:t>As recommended in Track A session</a:t>
            </a:r>
          </a:p>
          <a:p>
            <a:pPr lvl="1"/>
            <a:r>
              <a:rPr lang="en-US" dirty="0" smtClean="0"/>
              <a:t>12 test cases (cells)</a:t>
            </a:r>
          </a:p>
          <a:p>
            <a:pPr lvl="1"/>
            <a:r>
              <a:rPr lang="en-US" dirty="0" smtClean="0"/>
              <a:t>11 test subjects</a:t>
            </a:r>
          </a:p>
          <a:p>
            <a:pPr lvl="1"/>
            <a:r>
              <a:rPr lang="en-US" dirty="0" smtClean="0"/>
              <a:t>4 groups (Group 3 with two participants)</a:t>
            </a:r>
          </a:p>
          <a:p>
            <a:r>
              <a:rPr lang="en-US" dirty="0" smtClean="0"/>
              <a:t>Presentation in one session of 12 test </a:t>
            </a:r>
            <a:br>
              <a:rPr lang="en-US" dirty="0" smtClean="0"/>
            </a:br>
            <a:r>
              <a:rPr lang="en-US" dirty="0" smtClean="0"/>
              <a:t>cells</a:t>
            </a:r>
          </a:p>
          <a:p>
            <a:pPr lvl="1"/>
            <a:r>
              <a:rPr lang="en-US" dirty="0" smtClean="0"/>
              <a:t>Viewing time 9:30min</a:t>
            </a:r>
            <a:endParaRPr lang="en-US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493" y="3429000"/>
            <a:ext cx="4705490" cy="1300568"/>
          </a:xfrm>
          <a:prstGeom prst="rect">
            <a:avLst/>
          </a:prstGeo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JVET-N0835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340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CE01 </a:t>
            </a:r>
            <a:r>
              <a:rPr lang="de-DE" dirty="0" err="1" smtClean="0"/>
              <a:t>Sequences</a:t>
            </a:r>
            <a:r>
              <a:rPr lang="de-DE" dirty="0" smtClean="0"/>
              <a:t> </a:t>
            </a:r>
            <a:r>
              <a:rPr lang="de-DE" dirty="0" err="1" smtClean="0"/>
              <a:t>under</a:t>
            </a:r>
            <a:r>
              <a:rPr lang="de-DE" dirty="0" smtClean="0"/>
              <a:t> </a:t>
            </a:r>
            <a:r>
              <a:rPr lang="de-DE" dirty="0" err="1" smtClean="0"/>
              <a:t>test</a:t>
            </a:r>
            <a:endParaRPr lang="de-DE" dirty="0"/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81437048"/>
              </p:ext>
            </p:extLst>
          </p:nvPr>
        </p:nvGraphicFramePr>
        <p:xfrm>
          <a:off x="839788" y="1690688"/>
          <a:ext cx="10514011" cy="17383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04053">
                  <a:extLst>
                    <a:ext uri="{9D8B030D-6E8A-4147-A177-3AD203B41FA5}">
                      <a16:colId xmlns:a16="http://schemas.microsoft.com/office/drawing/2014/main" val="2933330679"/>
                    </a:ext>
                  </a:extLst>
                </a:gridCol>
                <a:gridCol w="1896858">
                  <a:extLst>
                    <a:ext uri="{9D8B030D-6E8A-4147-A177-3AD203B41FA5}">
                      <a16:colId xmlns:a16="http://schemas.microsoft.com/office/drawing/2014/main" val="1761936501"/>
                    </a:ext>
                  </a:extLst>
                </a:gridCol>
                <a:gridCol w="1738051">
                  <a:extLst>
                    <a:ext uri="{9D8B030D-6E8A-4147-A177-3AD203B41FA5}">
                      <a16:colId xmlns:a16="http://schemas.microsoft.com/office/drawing/2014/main" val="2994990837"/>
                    </a:ext>
                  </a:extLst>
                </a:gridCol>
                <a:gridCol w="1349857">
                  <a:extLst>
                    <a:ext uri="{9D8B030D-6E8A-4147-A177-3AD203B41FA5}">
                      <a16:colId xmlns:a16="http://schemas.microsoft.com/office/drawing/2014/main" val="2348833881"/>
                    </a:ext>
                  </a:extLst>
                </a:gridCol>
                <a:gridCol w="1527569">
                  <a:extLst>
                    <a:ext uri="{9D8B030D-6E8A-4147-A177-3AD203B41FA5}">
                      <a16:colId xmlns:a16="http://schemas.microsoft.com/office/drawing/2014/main" val="842190574"/>
                    </a:ext>
                  </a:extLst>
                </a:gridCol>
                <a:gridCol w="1286838">
                  <a:extLst>
                    <a:ext uri="{9D8B030D-6E8A-4147-A177-3AD203B41FA5}">
                      <a16:colId xmlns:a16="http://schemas.microsoft.com/office/drawing/2014/main" val="398960370"/>
                    </a:ext>
                  </a:extLst>
                </a:gridCol>
                <a:gridCol w="1310785">
                  <a:extLst>
                    <a:ext uri="{9D8B030D-6E8A-4147-A177-3AD203B41FA5}">
                      <a16:colId xmlns:a16="http://schemas.microsoft.com/office/drawing/2014/main" val="3979270866"/>
                    </a:ext>
                  </a:extLst>
                </a:gridCol>
              </a:tblGrid>
              <a:tr h="4345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Num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Name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Resolution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fps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Frames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Mode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QP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4069697"/>
                  </a:ext>
                </a:extLst>
              </a:tr>
              <a:tr h="4345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01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Tango2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3840x2160p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60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600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RA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34, 39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44971482"/>
                  </a:ext>
                </a:extLst>
              </a:tr>
              <a:tr h="4345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02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Cactus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1920x1080p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50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500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RA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34, 39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12939362"/>
                  </a:ext>
                </a:extLst>
              </a:tr>
              <a:tr h="4345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03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 dirty="0" err="1">
                          <a:effectLst/>
                        </a:rPr>
                        <a:t>KristenAndSara</a:t>
                      </a:r>
                      <a:endParaRPr lang="de-DE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1280x720p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60fps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600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LDP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 dirty="0">
                          <a:effectLst/>
                        </a:rPr>
                        <a:t>34, 39</a:t>
                      </a:r>
                      <a:endParaRPr lang="de-DE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616885"/>
                  </a:ext>
                </a:extLst>
              </a:tr>
            </a:tbl>
          </a:graphicData>
        </a:graphic>
      </p:graphicFrame>
      <p:sp>
        <p:nvSpPr>
          <p:cNvPr id="7" name="Textplatzhalter 6"/>
          <p:cNvSpPr>
            <a:spLocks noGrp="1"/>
          </p:cNvSpPr>
          <p:nvPr>
            <p:ph type="body" idx="4294967295"/>
          </p:nvPr>
        </p:nvSpPr>
        <p:spPr>
          <a:xfrm>
            <a:off x="838200" y="3580327"/>
            <a:ext cx="10515600" cy="2596636"/>
          </a:xfrm>
        </p:spPr>
        <p:txBody>
          <a:bodyPr>
            <a:normAutofit lnSpcReduction="10000"/>
          </a:bodyPr>
          <a:lstStyle/>
          <a:p>
            <a:r>
              <a:rPr lang="de-DE" dirty="0" smtClean="0"/>
              <a:t>Observation: </a:t>
            </a:r>
            <a:r>
              <a:rPr lang="de-DE" dirty="0" err="1" smtClean="0"/>
              <a:t>Sequences</a:t>
            </a:r>
            <a:r>
              <a:rPr lang="de-DE" dirty="0" smtClean="0"/>
              <a:t> </a:t>
            </a:r>
            <a:r>
              <a:rPr lang="de-DE" dirty="0" err="1" smtClean="0"/>
              <a:t>numbers</a:t>
            </a:r>
            <a:r>
              <a:rPr lang="de-DE" dirty="0" smtClean="0"/>
              <a:t> </a:t>
            </a:r>
            <a:r>
              <a:rPr lang="de-DE" dirty="0" err="1" smtClean="0"/>
              <a:t>did</a:t>
            </a:r>
            <a:r>
              <a:rPr lang="de-DE" dirty="0" smtClean="0"/>
              <a:t> not </a:t>
            </a:r>
            <a:r>
              <a:rPr lang="de-DE" dirty="0" err="1" smtClean="0"/>
              <a:t>match</a:t>
            </a:r>
            <a:r>
              <a:rPr lang="de-DE" dirty="0" smtClean="0"/>
              <a:t> </a:t>
            </a:r>
            <a:r>
              <a:rPr lang="de-DE" dirty="0" err="1" smtClean="0"/>
              <a:t>description</a:t>
            </a:r>
            <a:r>
              <a:rPr lang="de-DE" dirty="0" smtClean="0"/>
              <a:t> </a:t>
            </a:r>
          </a:p>
          <a:p>
            <a:pPr lvl="1"/>
            <a:r>
              <a:rPr lang="en-US" dirty="0" smtClean="0"/>
              <a:t>Corrected numbers: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S01 = </a:t>
            </a:r>
            <a:r>
              <a:rPr lang="en-US" b="1" dirty="0" err="1" smtClean="0"/>
              <a:t>KristenAndSara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S02 = </a:t>
            </a:r>
            <a:r>
              <a:rPr lang="en-US" b="1" dirty="0"/>
              <a:t>Tango</a:t>
            </a:r>
            <a:br>
              <a:rPr lang="en-US" b="1" dirty="0"/>
            </a:br>
            <a:r>
              <a:rPr lang="en-US" b="1" dirty="0"/>
              <a:t>S03 = Cactus</a:t>
            </a:r>
            <a:br>
              <a:rPr lang="en-US" b="1" dirty="0"/>
            </a:br>
            <a:r>
              <a:rPr lang="en-US" b="1" dirty="0" smtClean="0"/>
              <a:t/>
            </a:r>
            <a:br>
              <a:rPr lang="en-US" b="1" dirty="0" smtClean="0"/>
            </a:b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JVET-N0835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7451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197" y="0"/>
            <a:ext cx="12085319" cy="6858000"/>
          </a:xfrm>
          <a:prstGeom prst="rect">
            <a:avLst/>
          </a:prstGeo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2823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47018" cy="6858000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02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58525" cy="6858000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77390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908</Words>
  <Application>Microsoft Office PowerPoint</Application>
  <PresentationFormat>Breitbild</PresentationFormat>
  <Paragraphs>339</Paragraphs>
  <Slides>43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43</vt:i4>
      </vt:variant>
    </vt:vector>
  </HeadingPairs>
  <TitlesOfParts>
    <vt:vector size="48" baseType="lpstr">
      <vt:lpstr>Arial</vt:lpstr>
      <vt:lpstr>Calibri</vt:lpstr>
      <vt:lpstr>Calibri Light</vt:lpstr>
      <vt:lpstr>Times New Roman</vt:lpstr>
      <vt:lpstr>Office</vt:lpstr>
      <vt:lpstr>Core Experiment Viewing Test Procedure and Results</vt:lpstr>
      <vt:lpstr>Test Setup</vt:lpstr>
      <vt:lpstr>Test Design</vt:lpstr>
      <vt:lpstr>Test Evaluation</vt:lpstr>
      <vt:lpstr>CE01 Viewing Results</vt:lpstr>
      <vt:lpstr>CE01 Sequences under test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CE05 Viewing Results</vt:lpstr>
      <vt:lpstr>CE05 Sequences under test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CE11 ALF On Viewing Results</vt:lpstr>
      <vt:lpstr>CE11 Sequences under test</vt:lpstr>
      <vt:lpstr>CE11-1.1 ALF on</vt:lpstr>
      <vt:lpstr>CE11-1.1 ALF on</vt:lpstr>
      <vt:lpstr>CE11-2 ALF on</vt:lpstr>
      <vt:lpstr>CE11-2 ALF on</vt:lpstr>
      <vt:lpstr>CE11-2 ALF on</vt:lpstr>
      <vt:lpstr>CE11-2 ALF on</vt:lpstr>
      <vt:lpstr>CE11-2 ALF on</vt:lpstr>
      <vt:lpstr>CE11-2 ALF on</vt:lpstr>
      <vt:lpstr>CE11-2 ALF on</vt:lpstr>
      <vt:lpstr>CE11-2 ALF on</vt:lpstr>
      <vt:lpstr>CE11 ALF Off Viewing Results</vt:lpstr>
      <vt:lpstr>CE11-2 ALF off: Sequences under test</vt:lpstr>
      <vt:lpstr>CE11-2 ALF off</vt:lpstr>
      <vt:lpstr>CE11-2 ALF off</vt:lpstr>
      <vt:lpstr>CE11-2 ALF off</vt:lpstr>
      <vt:lpstr>CE11-2 ALF off</vt:lpstr>
      <vt:lpstr>CE11-2 ALF off</vt:lpstr>
      <vt:lpstr>CE11-2 ALF off</vt:lpstr>
      <vt:lpstr>CE11-2 ALF off</vt:lpstr>
      <vt:lpstr>CE11-2 ALF off</vt:lpstr>
      <vt:lpstr>Closing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 Core Experiment Viewing Tests</dc:title>
  <dc:creator>Mathias Wien</dc:creator>
  <cp:lastModifiedBy>Mathias Wien</cp:lastModifiedBy>
  <cp:revision>52</cp:revision>
  <dcterms:created xsi:type="dcterms:W3CDTF">2019-03-22T14:08:53Z</dcterms:created>
  <dcterms:modified xsi:type="dcterms:W3CDTF">2019-03-25T18:50:09Z</dcterms:modified>
</cp:coreProperties>
</file>