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4"/>
  </p:notesMasterIdLst>
  <p:handoutMasterIdLst>
    <p:handoutMasterId r:id="rId15"/>
  </p:handoutMasterIdLst>
  <p:sldIdLst>
    <p:sldId id="396" r:id="rId4"/>
    <p:sldId id="543" r:id="rId5"/>
    <p:sldId id="553" r:id="rId6"/>
    <p:sldId id="551" r:id="rId7"/>
    <p:sldId id="558" r:id="rId8"/>
    <p:sldId id="554" r:id="rId9"/>
    <p:sldId id="555" r:id="rId10"/>
    <p:sldId id="556" r:id="rId11"/>
    <p:sldId id="557" r:id="rId12"/>
    <p:sldId id="260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2" autoAdjust="0"/>
    <p:restoredTop sz="97087" autoAdjust="0"/>
  </p:normalViewPr>
  <p:slideViewPr>
    <p:cSldViewPr>
      <p:cViewPr varScale="1">
        <p:scale>
          <a:sx n="125" d="100"/>
          <a:sy n="125" d="100"/>
        </p:scale>
        <p:origin x="402" y="90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2019/3/26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2019/3/26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10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55651" y="244475"/>
            <a:ext cx="7632700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58" rIns="80118" bIns="40058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98584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JVET-N0716, March 2019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JVET-N0716, </a:t>
            </a:r>
            <a:r>
              <a:rPr lang="en-US" altLang="zh-CN" sz="1050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March</a:t>
            </a:r>
            <a:r>
              <a:rPr lang="en-US" altLang="zh-CN" sz="1050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2019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4092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4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951" y="2408464"/>
            <a:ext cx="8856663" cy="1152128"/>
          </a:xfrm>
        </p:spPr>
        <p:txBody>
          <a:bodyPr/>
          <a:lstStyle/>
          <a:p>
            <a:pPr algn="ctr" fontAlgn="ctr"/>
            <a:r>
              <a:rPr lang="en-US" altLang="zh-CN" sz="3200" dirty="0" smtClean="0">
                <a:latin typeface="Arial"/>
                <a:ea typeface="微软雅黑" panose="020B0503020204020204" pitchFamily="34" charset="-122"/>
              </a:rPr>
              <a:t>JVET-N0716</a:t>
            </a:r>
            <a:r>
              <a:rPr lang="en-US" altLang="zh-CN" dirty="0" smtClean="0">
                <a:latin typeface="Arial"/>
                <a:ea typeface="微软雅黑" panose="020B0503020204020204" pitchFamily="34" charset="-122"/>
              </a:rPr>
              <a:t/>
            </a:r>
            <a:br>
              <a:rPr lang="en-US" altLang="zh-CN" dirty="0" smtClean="0">
                <a:latin typeface="Arial"/>
                <a:ea typeface="微软雅黑" panose="020B0503020204020204" pitchFamily="34" charset="-122"/>
              </a:rPr>
            </a:br>
            <a:r>
              <a:rPr lang="en-US" sz="1600" dirty="0"/>
              <a:t>CE1-related: Simplified and robust LIC parameter derivation unified with CCLM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1082756" y="3507854"/>
            <a:ext cx="6153539" cy="936104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1" fontAlgn="base" hangingPunct="1">
              <a:lnSpc>
                <a:spcPts val="3999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黑体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sz="1200" dirty="0"/>
              <a:t>Alexey </a:t>
            </a:r>
            <a:r>
              <a:rPr lang="en-CA" sz="1200" dirty="0" smtClean="0"/>
              <a:t>Filippov, Vasily Rufitskiy, Jianle Chen (Huawei)</a:t>
            </a:r>
          </a:p>
          <a:p>
            <a:pPr hangingPunct="0">
              <a:lnSpc>
                <a:spcPct val="150000"/>
              </a:lnSpc>
            </a:pPr>
            <a:r>
              <a:rPr lang="de-DE" sz="1200" dirty="0"/>
              <a:t>Christian </a:t>
            </a:r>
            <a:r>
              <a:rPr lang="de-DE" sz="1200" dirty="0" err="1" smtClean="0"/>
              <a:t>Helmrich</a:t>
            </a:r>
            <a:r>
              <a:rPr lang="de-DE" sz="1200" dirty="0" smtClean="0"/>
              <a:t>, Heiko Schwarz, Detlev </a:t>
            </a:r>
            <a:r>
              <a:rPr lang="de-DE" sz="1200" dirty="0" err="1" smtClean="0"/>
              <a:t>Marpe</a:t>
            </a:r>
            <a:r>
              <a:rPr lang="de-DE" sz="1200" dirty="0" smtClean="0"/>
              <a:t>, Thomas </a:t>
            </a:r>
            <a:r>
              <a:rPr lang="de-DE" sz="1200" dirty="0"/>
              <a:t>Wiegand (HHI)</a:t>
            </a:r>
            <a:endParaRPr lang="en-US" altLang="zh-CN" sz="1200" kern="0" dirty="0">
              <a:latin typeface="Arial"/>
              <a:ea typeface="微软雅黑" panose="020B0503020204020204" pitchFamily="34" charset="-122"/>
            </a:endParaRPr>
          </a:p>
          <a:p>
            <a:pPr hangingPunct="0">
              <a:lnSpc>
                <a:spcPct val="150000"/>
              </a:lnSpc>
            </a:pPr>
            <a:endParaRPr lang="en-US" altLang="zh-CN" sz="1200" kern="0" dirty="0"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/>
          <p:cNvSpPr txBox="1">
            <a:spLocks/>
          </p:cNvSpPr>
          <p:nvPr/>
        </p:nvSpPr>
        <p:spPr>
          <a:xfrm>
            <a:off x="1115616" y="946138"/>
            <a:ext cx="684076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fontAlgn="ctr"/>
            <a:r>
              <a:rPr lang="en-US" altLang="zh-CN" sz="3200" b="1" dirty="0" smtClean="0">
                <a:solidFill>
                  <a:srgbClr val="002060"/>
                </a:solidFill>
                <a:latin typeface="Arial"/>
                <a:ea typeface="微软雅黑" pitchFamily="34" charset="-122"/>
                <a:cs typeface="+mn-ea"/>
                <a:sym typeface="Calibri" panose="020F0502020204030204" pitchFamily="34" charset="0"/>
              </a:rPr>
              <a:t>Contents</a:t>
            </a:r>
            <a:endParaRPr lang="en-US" altLang="zh-CN" sz="2000" b="1" dirty="0">
              <a:solidFill>
                <a:srgbClr val="002060"/>
              </a:solidFill>
              <a:latin typeface="Arial"/>
              <a:ea typeface="微软雅黑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40819" y="1419622"/>
            <a:ext cx="6042952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691680" y="2139702"/>
            <a:ext cx="6480720" cy="3145631"/>
          </a:xfrm>
        </p:spPr>
        <p:txBody>
          <a:bodyPr/>
          <a:lstStyle/>
          <a:p>
            <a:r>
              <a:rPr lang="en-US" sz="1600" dirty="0" smtClean="0"/>
              <a:t>Overview</a:t>
            </a:r>
            <a:endParaRPr lang="en-US" sz="1600" dirty="0"/>
          </a:p>
          <a:p>
            <a:r>
              <a:rPr lang="en-US" sz="1600" dirty="0" smtClean="0"/>
              <a:t>Suggested changes</a:t>
            </a:r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4907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651" y="1221585"/>
            <a:ext cx="7920805" cy="3145631"/>
          </a:xfrm>
        </p:spPr>
        <p:txBody>
          <a:bodyPr/>
          <a:lstStyle/>
          <a:p>
            <a:r>
              <a:rPr lang="en-US" b="1" dirty="0" smtClean="0"/>
              <a:t>Current LIC parameter derivation (</a:t>
            </a:r>
            <a:r>
              <a:rPr lang="en-US" altLang="zh-CN" b="1" dirty="0"/>
              <a:t>CE1-5</a:t>
            </a:r>
            <a:r>
              <a:rPr lang="en-US" b="1" dirty="0" smtClean="0"/>
              <a:t>) is a complex process</a:t>
            </a:r>
          </a:p>
          <a:p>
            <a:r>
              <a:rPr lang="en-US" b="1" dirty="0" smtClean="0"/>
              <a:t>It is proposed to apply current CCLM linear model parameter derivation in order</a:t>
            </a:r>
          </a:p>
          <a:p>
            <a:pPr lvl="1"/>
            <a:r>
              <a:rPr lang="en-US" b="1" dirty="0" smtClean="0"/>
              <a:t>to reduce LIC parameter derivation complexity</a:t>
            </a:r>
          </a:p>
          <a:p>
            <a:pPr lvl="1"/>
            <a:r>
              <a:rPr lang="en-US" b="1" dirty="0" smtClean="0"/>
              <a:t>to have a unified design of LIC and CCLM parts </a:t>
            </a:r>
            <a:endParaRPr lang="en-US" b="1" dirty="0"/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1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90246"/>
            <a:ext cx="8064821" cy="654050"/>
          </a:xfrm>
        </p:spPr>
        <p:txBody>
          <a:bodyPr/>
          <a:lstStyle/>
          <a:p>
            <a:r>
              <a:rPr lang="en-US" sz="2400" dirty="0" smtClean="0"/>
              <a:t>Test 0 : Unmodified </a:t>
            </a:r>
            <a:r>
              <a:rPr lang="en-US" sz="2400" dirty="0" err="1" smtClean="0"/>
              <a:t>MinMax</a:t>
            </a:r>
            <a:r>
              <a:rPr lang="en-US" sz="2400" dirty="0" smtClean="0"/>
              <a:t> method in LIC </a:t>
            </a:r>
            <a:endParaRPr lang="en-US" sz="2400" dirty="0"/>
          </a:p>
        </p:txBody>
      </p:sp>
      <p:sp>
        <p:nvSpPr>
          <p:cNvPr id="22" name="Content Placeholder 1"/>
          <p:cNvSpPr>
            <a:spLocks noGrp="1"/>
          </p:cNvSpPr>
          <p:nvPr>
            <p:ph idx="1"/>
          </p:nvPr>
        </p:nvSpPr>
        <p:spPr>
          <a:xfrm>
            <a:off x="755651" y="1104897"/>
            <a:ext cx="3888357" cy="3262320"/>
          </a:xfrm>
        </p:spPr>
        <p:txBody>
          <a:bodyPr/>
          <a:lstStyle/>
          <a:p>
            <a:r>
              <a:rPr lang="en-CA" sz="1600" dirty="0" smtClean="0"/>
              <a:t>LIC invokes the same mechanism that is currently used in CCLM</a:t>
            </a:r>
            <a:endParaRPr lang="en-US" sz="1600" b="1" dirty="0"/>
          </a:p>
          <a:p>
            <a:endParaRPr lang="en-US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387633"/>
              </p:ext>
            </p:extLst>
          </p:nvPr>
        </p:nvGraphicFramePr>
        <p:xfrm>
          <a:off x="5197417" y="738850"/>
          <a:ext cx="3623054" cy="3990113"/>
        </p:xfrm>
        <a:graphic>
          <a:graphicData uri="http://schemas.openxmlformats.org/drawingml/2006/table">
            <a:tbl>
              <a:tblPr/>
              <a:tblGrid>
                <a:gridCol w="853094"/>
                <a:gridCol w="553992"/>
                <a:gridCol w="553992"/>
                <a:gridCol w="553992"/>
                <a:gridCol w="553992"/>
                <a:gridCol w="553992"/>
              </a:tblGrid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244475"/>
            <a:ext cx="8208837" cy="654050"/>
          </a:xfrm>
        </p:spPr>
        <p:txBody>
          <a:bodyPr/>
          <a:lstStyle/>
          <a:p>
            <a:r>
              <a:rPr lang="en-US" sz="2400" dirty="0" smtClean="0"/>
              <a:t>Additional modifications  w.r.t. JVET-N0410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898677"/>
            <a:ext cx="3917429" cy="3028811"/>
          </a:xfrm>
          <a:prstGeom prst="rect">
            <a:avLst/>
          </a:prstGeom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67544" y="917822"/>
            <a:ext cx="4104381" cy="3262320"/>
          </a:xfrm>
        </p:spPr>
        <p:txBody>
          <a:bodyPr/>
          <a:lstStyle/>
          <a:p>
            <a:r>
              <a:rPr lang="en-US" sz="1600" dirty="0" smtClean="0"/>
              <a:t>Slope </a:t>
            </a:r>
            <a:r>
              <a:rPr lang="en-US" sz="1600" dirty="0"/>
              <a:t>value: </a:t>
            </a:r>
            <a:endParaRPr lang="en-US" sz="1600" dirty="0" smtClean="0"/>
          </a:p>
          <a:p>
            <a:pPr lvl="1"/>
            <a:r>
              <a:rPr lang="en-US" sz="1400" dirty="0"/>
              <a:t>N</a:t>
            </a:r>
            <a:r>
              <a:rPr lang="en-US" sz="1400" dirty="0" smtClean="0"/>
              <a:t>ot </a:t>
            </a:r>
            <a:r>
              <a:rPr lang="en-US" sz="1400" dirty="0"/>
              <a:t>only for the smallest luma value A and largest luma value B but also for the second-smallest luma value A' and the second-largest luma value B' are </a:t>
            </a:r>
            <a:r>
              <a:rPr lang="en-US" sz="1400" dirty="0" smtClean="0"/>
              <a:t>searched.</a:t>
            </a:r>
          </a:p>
          <a:p>
            <a:pPr lvl="1"/>
            <a:r>
              <a:rPr lang="en-US" sz="1400" dirty="0" smtClean="0"/>
              <a:t>The trend </a:t>
            </a:r>
            <a:r>
              <a:rPr lang="en-US" sz="1400" dirty="0"/>
              <a:t>line can be fitted between the average of the data points at A and A' (by using (A + A') &gt;&gt;  1) and the average of the data points at B and B' (by using (B + B') &gt;&gt; 1), leading </a:t>
            </a:r>
            <a:r>
              <a:rPr lang="en-US" sz="1400" dirty="0" smtClean="0"/>
              <a:t>to </a:t>
            </a:r>
            <a:r>
              <a:rPr lang="en-US" sz="1400" dirty="0"/>
              <a:t>a better </a:t>
            </a:r>
            <a:r>
              <a:rPr lang="en-US" sz="1400" dirty="0" smtClean="0"/>
              <a:t>data-fit (</a:t>
            </a:r>
            <a:r>
              <a:rPr lang="en-US" sz="1400" dirty="0" smtClean="0">
                <a:solidFill>
                  <a:srgbClr val="0070C0"/>
                </a:solidFill>
              </a:rPr>
              <a:t>blue line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929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90246"/>
            <a:ext cx="8064821" cy="654050"/>
          </a:xfrm>
        </p:spPr>
        <p:txBody>
          <a:bodyPr/>
          <a:lstStyle/>
          <a:p>
            <a:r>
              <a:rPr lang="en-US" sz="2400" dirty="0" smtClean="0"/>
              <a:t>Test 1 : </a:t>
            </a:r>
            <a:r>
              <a:rPr lang="en-US" sz="2400" dirty="0" err="1" smtClean="0"/>
              <a:t>MinMax</a:t>
            </a:r>
            <a:r>
              <a:rPr lang="en-US" sz="2400" dirty="0" smtClean="0"/>
              <a:t> + modifications for LIC </a:t>
            </a:r>
            <a:endParaRPr lang="en-US" sz="2400" dirty="0"/>
          </a:p>
        </p:txBody>
      </p:sp>
      <p:sp>
        <p:nvSpPr>
          <p:cNvPr id="22" name="Content Placeholder 1"/>
          <p:cNvSpPr>
            <a:spLocks noGrp="1"/>
          </p:cNvSpPr>
          <p:nvPr>
            <p:ph idx="1"/>
          </p:nvPr>
        </p:nvSpPr>
        <p:spPr>
          <a:xfrm>
            <a:off x="323528" y="915566"/>
            <a:ext cx="4873889" cy="3451651"/>
          </a:xfrm>
        </p:spPr>
        <p:txBody>
          <a:bodyPr/>
          <a:lstStyle/>
          <a:p>
            <a:r>
              <a:rPr lang="en-CA" sz="1600" dirty="0" smtClean="0"/>
              <a:t>LIC-only </a:t>
            </a:r>
          </a:p>
          <a:p>
            <a:pPr lvl="1"/>
            <a:r>
              <a:rPr lang="en-US" sz="1400" dirty="0" smtClean="0"/>
              <a:t>Template </a:t>
            </a:r>
            <a:r>
              <a:rPr lang="en-US" sz="1400" dirty="0" err="1" smtClean="0"/>
              <a:t>downsampling</a:t>
            </a:r>
            <a:r>
              <a:rPr lang="en-US" sz="1400" dirty="0" smtClean="0"/>
              <a:t> is disabled (not required for </a:t>
            </a:r>
            <a:r>
              <a:rPr lang="en-US" sz="1400" dirty="0" err="1" smtClean="0"/>
              <a:t>MinMax</a:t>
            </a:r>
            <a:r>
              <a:rPr lang="en-US" sz="1400" dirty="0" smtClean="0"/>
              <a:t>).</a:t>
            </a:r>
          </a:p>
          <a:p>
            <a:pPr lvl="1"/>
            <a:r>
              <a:rPr lang="en-US" sz="1600" dirty="0" smtClean="0"/>
              <a:t>Template filtering is applied to template to remove outliers using the smoothing FIR filter [1, 2, 1]/4.</a:t>
            </a:r>
          </a:p>
          <a:p>
            <a:endParaRPr lang="en-US" sz="1600" dirty="0" smtClean="0"/>
          </a:p>
          <a:p>
            <a:r>
              <a:rPr lang="en-US" sz="1600" dirty="0" smtClean="0"/>
              <a:t>Parameter derivation process is changed only for LIC</a:t>
            </a:r>
            <a:endParaRPr lang="en-US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03306"/>
              </p:ext>
            </p:extLst>
          </p:nvPr>
        </p:nvGraphicFramePr>
        <p:xfrm>
          <a:off x="5364088" y="744296"/>
          <a:ext cx="3623054" cy="3990113"/>
        </p:xfrm>
        <a:graphic>
          <a:graphicData uri="http://schemas.openxmlformats.org/drawingml/2006/table">
            <a:tbl>
              <a:tblPr/>
              <a:tblGrid>
                <a:gridCol w="853094"/>
                <a:gridCol w="553992"/>
                <a:gridCol w="553992"/>
                <a:gridCol w="553992"/>
                <a:gridCol w="553992"/>
                <a:gridCol w="553992"/>
              </a:tblGrid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263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90246"/>
            <a:ext cx="8064821" cy="654050"/>
          </a:xfrm>
        </p:spPr>
        <p:txBody>
          <a:bodyPr/>
          <a:lstStyle/>
          <a:p>
            <a:r>
              <a:rPr lang="en-US" sz="2400" dirty="0" smtClean="0"/>
              <a:t>Test 2 : Modifications for CCLM </a:t>
            </a:r>
            <a:endParaRPr lang="en-US" sz="2400" dirty="0"/>
          </a:p>
        </p:txBody>
      </p:sp>
      <p:sp>
        <p:nvSpPr>
          <p:cNvPr id="22" name="Content Placeholder 1"/>
          <p:cNvSpPr>
            <a:spLocks noGrp="1"/>
          </p:cNvSpPr>
          <p:nvPr>
            <p:ph idx="1"/>
          </p:nvPr>
        </p:nvSpPr>
        <p:spPr>
          <a:xfrm>
            <a:off x="323528" y="744296"/>
            <a:ext cx="4873889" cy="1323399"/>
          </a:xfrm>
        </p:spPr>
        <p:txBody>
          <a:bodyPr/>
          <a:lstStyle/>
          <a:p>
            <a:r>
              <a:rPr lang="en-US" sz="1400" dirty="0" smtClean="0"/>
              <a:t>Parameter derivation changes are applied ONLY to CCLM</a:t>
            </a:r>
            <a:endParaRPr lang="en-US" sz="1200" dirty="0"/>
          </a:p>
          <a:p>
            <a:endParaRPr lang="en-US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737188"/>
              </p:ext>
            </p:extLst>
          </p:nvPr>
        </p:nvGraphicFramePr>
        <p:xfrm>
          <a:off x="557021" y="2787774"/>
          <a:ext cx="4406902" cy="19335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810957"/>
              </p:ext>
            </p:extLst>
          </p:nvPr>
        </p:nvGraphicFramePr>
        <p:xfrm>
          <a:off x="5292080" y="731236"/>
          <a:ext cx="3623054" cy="3990113"/>
        </p:xfrm>
        <a:graphic>
          <a:graphicData uri="http://schemas.openxmlformats.org/drawingml/2006/table">
            <a:tbl>
              <a:tblPr/>
              <a:tblGrid>
                <a:gridCol w="853094"/>
                <a:gridCol w="553992"/>
                <a:gridCol w="553992"/>
                <a:gridCol w="553992"/>
                <a:gridCol w="553992"/>
                <a:gridCol w="553992"/>
              </a:tblGrid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71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90246"/>
            <a:ext cx="8064821" cy="654050"/>
          </a:xfrm>
        </p:spPr>
        <p:txBody>
          <a:bodyPr/>
          <a:lstStyle/>
          <a:p>
            <a:r>
              <a:rPr lang="en-US" sz="2400" dirty="0" smtClean="0"/>
              <a:t>Test 3: Test 1 + Test 2 </a:t>
            </a:r>
            <a:endParaRPr lang="en-US" sz="2400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323528" y="744297"/>
            <a:ext cx="4873889" cy="1827454"/>
          </a:xfrm>
        </p:spPr>
        <p:txBody>
          <a:bodyPr/>
          <a:lstStyle/>
          <a:p>
            <a:r>
              <a:rPr lang="en-US" sz="1400" dirty="0" smtClean="0"/>
              <a:t>Modifications are applied to both CCLM and LIC</a:t>
            </a:r>
            <a:endParaRPr lang="en-US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364727"/>
              </p:ext>
            </p:extLst>
          </p:nvPr>
        </p:nvGraphicFramePr>
        <p:xfrm>
          <a:off x="557021" y="2643758"/>
          <a:ext cx="4406902" cy="19335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044717"/>
              </p:ext>
            </p:extLst>
          </p:nvPr>
        </p:nvGraphicFramePr>
        <p:xfrm>
          <a:off x="5396045" y="587799"/>
          <a:ext cx="3623054" cy="3990113"/>
        </p:xfrm>
        <a:graphic>
          <a:graphicData uri="http://schemas.openxmlformats.org/drawingml/2006/table">
            <a:tbl>
              <a:tblPr/>
              <a:tblGrid>
                <a:gridCol w="853094"/>
                <a:gridCol w="553992"/>
                <a:gridCol w="553992"/>
                <a:gridCol w="553992"/>
                <a:gridCol w="553992"/>
                <a:gridCol w="553992"/>
              </a:tblGrid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3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3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511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0"/>
            <a:ext cx="7632700" cy="654050"/>
          </a:xfrm>
        </p:spPr>
        <p:txBody>
          <a:bodyPr/>
          <a:lstStyle/>
          <a:p>
            <a:r>
              <a:rPr lang="en-US" dirty="0" smtClean="0"/>
              <a:t>Test 3  vs CE1-5.1b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147998"/>
              </p:ext>
            </p:extLst>
          </p:nvPr>
        </p:nvGraphicFramePr>
        <p:xfrm>
          <a:off x="4788024" y="851254"/>
          <a:ext cx="3500223" cy="3895878"/>
        </p:xfrm>
        <a:graphic>
          <a:graphicData uri="http://schemas.openxmlformats.org/drawingml/2006/table">
            <a:tbl>
              <a:tblPr/>
              <a:tblGrid>
                <a:gridCol w="824173"/>
                <a:gridCol w="535210"/>
                <a:gridCol w="535210"/>
                <a:gridCol w="535210"/>
                <a:gridCol w="535210"/>
                <a:gridCol w="535210"/>
              </a:tblGrid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93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344" marR="8344" marT="83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344" marR="8344" marT="83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44" marR="8344" marT="83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84168" y="546230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CE1-5.1b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09622" y="546230"/>
            <a:ext cx="725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3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211977"/>
              </p:ext>
            </p:extLst>
          </p:nvPr>
        </p:nvGraphicFramePr>
        <p:xfrm>
          <a:off x="607155" y="851245"/>
          <a:ext cx="3623054" cy="3889548"/>
        </p:xfrm>
        <a:graphic>
          <a:graphicData uri="http://schemas.openxmlformats.org/drawingml/2006/table">
            <a:tbl>
              <a:tblPr/>
              <a:tblGrid>
                <a:gridCol w="853094"/>
                <a:gridCol w="553992"/>
                <a:gridCol w="553992"/>
                <a:gridCol w="553992"/>
                <a:gridCol w="553992"/>
                <a:gridCol w="553992"/>
              </a:tblGrid>
              <a:tr h="15716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25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0439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31" marR="7831" marT="78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31" marR="7831" marT="78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1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831" marR="7831" marT="7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1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37135</TotalTime>
  <Words>1830</Words>
  <Application>Microsoft Office PowerPoint</Application>
  <PresentationFormat>On-screen Show (16:9)</PresentationFormat>
  <Paragraphs>830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微软雅黑</vt:lpstr>
      <vt:lpstr>ＭＳ Ｐゴシック</vt:lpstr>
      <vt:lpstr>黑体</vt:lpstr>
      <vt:lpstr>宋体</vt:lpstr>
      <vt:lpstr>Arial</vt:lpstr>
      <vt:lpstr>Calibri</vt:lpstr>
      <vt:lpstr>FrutigerNext LT Medium</vt:lpstr>
      <vt:lpstr>华文细黑</vt:lpstr>
      <vt:lpstr>Wingdings</vt:lpstr>
      <vt:lpstr>5_以客户为中心</vt:lpstr>
      <vt:lpstr>14_主题1</vt:lpstr>
      <vt:lpstr>17_主题1</vt:lpstr>
      <vt:lpstr>JVET-N0716 CE1-related: Simplified and robust LIC parameter derivation unified with CCLM</vt:lpstr>
      <vt:lpstr>PowerPoint Presentation</vt:lpstr>
      <vt:lpstr>Overview</vt:lpstr>
      <vt:lpstr>Test 0 : Unmodified MinMax method in LIC </vt:lpstr>
      <vt:lpstr>Additional modifications  w.r.t. JVET-N0410</vt:lpstr>
      <vt:lpstr>Test 1 : MinMax + modifications for LIC </vt:lpstr>
      <vt:lpstr>Test 2 : Modifications for CCLM </vt:lpstr>
      <vt:lpstr>Test 3: Test 1 + Test 2 </vt:lpstr>
      <vt:lpstr>Test 3  vs CE1-5.1b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v2</cp:lastModifiedBy>
  <cp:revision>1253</cp:revision>
  <dcterms:created xsi:type="dcterms:W3CDTF">2014-12-10T06:05:08Z</dcterms:created>
  <dcterms:modified xsi:type="dcterms:W3CDTF">2019-03-26T13:09:13Z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(3)LHo1bSl5UTwjtB/RNA3VLVcLZLFfAHn/QVmHmn24S2afzx+pNSqRpxuIov3B2Jez8yvUFhX0
v6dKFAMcTHW9IUSwt9byqxh3BZmYEQRk9EPFwcxHKyRx+LYZkVfPjm2YjBh6UXdbusxdyRaF
wlLGqJRc9vW5dujsct4eFWqfn18iRVaWNQ6tX/towu6MR7plthjVs2+VQ86QLCyUrWmrlRKc
VxgGSNfc+Umro/LiAP</vt:lpwstr>
  </property>
  <property fmtid="{D5CDD505-2E9C-101B-9397-08002B2CF9AE}" pid="10" name="_2015_ms_pID_7253431">
    <vt:lpwstr>HHOChECXAAetNNYDvV+EDt9gHFAi//n4hRZMid5Jf1GcR5xDO9IrLW
Bt4fJjbZ7UKOXG5XsimGQ2a740KhdYnZ1mIgZO65a6dwiBdY2D9SDrAYsFhC3Ju/bJH05Ss+
Qor44ZWumIAr7j1FFgbiwJ5b0S2Bb5Kbkmvo+NMLXzMQXgAxVNDPZ/zRojBmu9ZwN3Noc9hP
QiZ2gGrCq1L6CYD8/WCKRUevnEHATSiOZ2Pz</vt:lpwstr>
  </property>
  <property fmtid="{D5CDD505-2E9C-101B-9397-08002B2CF9AE}" pid="11" name="_2015_ms_pID_7253432">
    <vt:lpwstr>9Q==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1553511560</vt:lpwstr>
  </property>
</Properties>
</file>