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689" r:id="rId2"/>
    <p:sldId id="1898" r:id="rId3"/>
    <p:sldId id="1903" r:id="rId4"/>
    <p:sldId id="1888" r:id="rId5"/>
    <p:sldId id="1914" r:id="rId6"/>
    <p:sldId id="1915" r:id="rId7"/>
    <p:sldId id="1909" r:id="rId8"/>
    <p:sldId id="1910" r:id="rId9"/>
    <p:sldId id="1895" r:id="rId10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BA3A75-0FF2-4DCE-B156-C042F01F4FC6}" v="2" dt="2019-03-20T15:04:37.195"/>
    <p1510:client id="{8384A63B-AFE1-4471-98DF-319213678620}" v="12" dt="2019-03-20T17:32:17.4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69" d="100"/>
          <a:sy n="69" d="100"/>
        </p:scale>
        <p:origin x="62" y="80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23/03/2019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1301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96977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1126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3/23/2019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.vsd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Context reduction for inter and split syntax elements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JVET-N0600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Mars 2019</a:t>
            </a:r>
          </a:p>
          <a:p>
            <a:r>
              <a:rPr lang="fr-FR" sz="900" dirty="0">
                <a:latin typeface="Trebuchet MS" pitchFamily="34" charset="0"/>
              </a:rPr>
              <a:t>Y. Chen, 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T. Poirier 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JVET-N0600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-11648" y="535826"/>
                <a:ext cx="8567404" cy="4682661"/>
              </a:xfrm>
            </p:spPr>
            <p:txBody>
              <a:bodyPr numCol="1" anchor="ctr"/>
              <a:lstStyle/>
              <a:p>
                <a:pPr lvl="1"/>
                <a:r>
                  <a:rPr lang="en-US" sz="1800" b="1" dirty="0"/>
                  <a:t>VTM-4.0 for </a:t>
                </a:r>
                <a:r>
                  <a:rPr lang="en-US" sz="1800" b="1" i="1" dirty="0" err="1"/>
                  <a:t>affine_flag</a:t>
                </a:r>
                <a:r>
                  <a:rPr lang="en-US" sz="1800" b="1" i="1" dirty="0"/>
                  <a:t>, </a:t>
                </a:r>
                <a:r>
                  <a:rPr lang="en-US" sz="1800" b="1" i="1" dirty="0" err="1"/>
                  <a:t>amvr_flag</a:t>
                </a:r>
                <a:r>
                  <a:rPr lang="en-US" sz="1800" b="1" i="1" dirty="0"/>
                  <a:t>, </a:t>
                </a:r>
                <a:r>
                  <a:rPr lang="en-US" sz="1800" b="1" i="1" dirty="0" err="1"/>
                  <a:t>triangle_flag</a:t>
                </a:r>
                <a:r>
                  <a:rPr lang="en-US" sz="1800" b="1" i="1" dirty="0"/>
                  <a:t> and </a:t>
                </a:r>
                <a:r>
                  <a:rPr lang="en-US" sz="1800" b="1" i="1" dirty="0" err="1"/>
                  <a:t>split_qt_flag</a:t>
                </a:r>
                <a:r>
                  <a:rPr lang="en-US" sz="1800" b="1" i="1" dirty="0"/>
                  <a:t> </a:t>
                </a:r>
                <a:r>
                  <a:rPr lang="en-US" sz="1800" b="1" dirty="0"/>
                  <a:t>coding:</a:t>
                </a:r>
                <a:endParaRPr lang="en-US" sz="1800" dirty="0"/>
              </a:p>
              <a:p>
                <a:pPr lvl="2"/>
                <a:r>
                  <a:rPr lang="en-US" sz="1800" dirty="0"/>
                  <a:t>Context ID derivation uses left (L) and above (A) neighboring syntax elements</a:t>
                </a:r>
              </a:p>
              <a:p>
                <a:pPr lvl="3"/>
                <a:r>
                  <a:rPr lang="en-US" sz="1400" dirty="0" err="1"/>
                  <a:t>ctxId</a:t>
                </a:r>
                <a:r>
                  <a:rPr lang="en-US" sz="1400" dirty="0"/>
                  <a:t> = (L is available &amp;&amp; condition L) </a:t>
                </a:r>
                <a14:m>
                  <m:oMath xmlns:m="http://schemas.openxmlformats.org/officeDocument/2006/math">
                    <m:r>
                      <a:rPr lang="en-US" sz="1400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1400" dirty="0"/>
                  <a:t> (A is available &amp;&amp; condition A)</a:t>
                </a:r>
              </a:p>
              <a:p>
                <a:pPr lvl="2"/>
                <a:endParaRPr lang="en-US" sz="1800" dirty="0"/>
              </a:p>
              <a:p>
                <a:pPr lvl="2"/>
                <a:endParaRPr lang="en-US" sz="1800" dirty="0"/>
              </a:p>
              <a:p>
                <a:pPr lvl="2"/>
                <a:endParaRPr lang="en-US" sz="1800" dirty="0"/>
              </a:p>
              <a:p>
                <a:pPr lvl="2"/>
                <a:endParaRPr lang="en-US" sz="1800" dirty="0"/>
              </a:p>
              <a:p>
                <a:pPr lvl="2"/>
                <a:r>
                  <a:rPr lang="en-US" sz="1800" dirty="0"/>
                  <a:t>Context ID for some inter syntax elements</a:t>
                </a:r>
              </a:p>
              <a:p>
                <a:pPr lvl="3"/>
                <a:r>
                  <a:rPr lang="en-US" b="1" i="1" dirty="0" err="1"/>
                  <a:t>affine_flag</a:t>
                </a:r>
                <a:r>
                  <a:rPr lang="en-US" b="1" i="1" dirty="0"/>
                  <a:t> </a:t>
                </a:r>
                <a:r>
                  <a:rPr lang="en-US" dirty="0" err="1"/>
                  <a:t>ctxId</a:t>
                </a:r>
                <a:r>
                  <a:rPr lang="en-US" dirty="0"/>
                  <a:t> = (L is available &amp;&amp; L is affine)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(A is available &amp;&amp; A is affine) </a:t>
                </a:r>
              </a:p>
              <a:p>
                <a:pPr lvl="3"/>
                <a:r>
                  <a:rPr lang="en-US" b="1" i="1" dirty="0" err="1"/>
                  <a:t>amvr_flag</a:t>
                </a:r>
                <a:r>
                  <a:rPr lang="en-US" b="1" i="1" dirty="0"/>
                  <a:t> </a:t>
                </a:r>
                <a:r>
                  <a:rPr lang="en-US" dirty="0" err="1"/>
                  <a:t>ctxId</a:t>
                </a:r>
                <a:r>
                  <a:rPr lang="en-US" dirty="0"/>
                  <a:t> = (L is available &amp;&amp; L is AMVR)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(A is available &amp;&amp; A is AMVR)</a:t>
                </a:r>
              </a:p>
              <a:p>
                <a:pPr lvl="3"/>
                <a:r>
                  <a:rPr lang="en-US" b="1" i="1" dirty="0" err="1"/>
                  <a:t>triangle_flag</a:t>
                </a:r>
                <a:r>
                  <a:rPr lang="en-US" b="1" i="1" dirty="0"/>
                  <a:t> </a:t>
                </a:r>
                <a:r>
                  <a:rPr lang="en-US" dirty="0" err="1"/>
                  <a:t>ctxId</a:t>
                </a:r>
                <a:r>
                  <a:rPr lang="en-US" dirty="0"/>
                  <a:t> = (L is available &amp;&amp; L is triangular prediction)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(A is available &amp;&amp; A is triangular prediction)</a:t>
                </a:r>
              </a:p>
              <a:p>
                <a:pPr lvl="2"/>
                <a:r>
                  <a:rPr lang="en-US" sz="1800" dirty="0"/>
                  <a:t>Context ID for split syntax element: </a:t>
                </a:r>
              </a:p>
              <a:p>
                <a:pPr lvl="3"/>
                <a:r>
                  <a:rPr lang="en-US" b="1" i="1" dirty="0" err="1"/>
                  <a:t>split_qt_flag</a:t>
                </a:r>
                <a:r>
                  <a:rPr lang="en-US" b="1" i="1" dirty="0"/>
                  <a:t> </a:t>
                </a:r>
                <a:r>
                  <a:rPr lang="en-US" dirty="0" err="1"/>
                  <a:t>ctxId</a:t>
                </a:r>
                <a:r>
                  <a:rPr lang="en-US" dirty="0"/>
                  <a:t> = (L is available &amp;&amp; </a:t>
                </a:r>
                <a:r>
                  <a:rPr lang="en-US" dirty="0" err="1"/>
                  <a:t>cqDepth_L</a:t>
                </a:r>
                <a:r>
                  <a:rPr lang="en-US" dirty="0"/>
                  <a:t> &gt; </a:t>
                </a:r>
                <a:r>
                  <a:rPr lang="en-US" dirty="0" err="1"/>
                  <a:t>cqDepth</a:t>
                </a:r>
                <a:r>
                  <a:rPr lang="en-US" dirty="0"/>
                  <a:t>)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(A is available &amp;&amp; </a:t>
                </a:r>
                <a:r>
                  <a:rPr lang="en-US" dirty="0" err="1"/>
                  <a:t>cqDepth_A</a:t>
                </a:r>
                <a:r>
                  <a:rPr lang="en-US" dirty="0"/>
                  <a:t> &gt; </a:t>
                </a:r>
                <a:r>
                  <a:rPr lang="en-US" dirty="0" err="1"/>
                  <a:t>cqDepth</a:t>
                </a:r>
                <a:r>
                  <a:rPr lang="en-US" dirty="0"/>
                  <a:t>)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(</a:t>
                </a:r>
                <a:r>
                  <a:rPr lang="en-US" dirty="0" err="1"/>
                  <a:t>cqDepth</a:t>
                </a:r>
                <a:r>
                  <a:rPr lang="en-US" dirty="0"/>
                  <a:t> &lt; 2 ? 0: 2) </a:t>
                </a:r>
              </a:p>
              <a:p>
                <a:pPr lvl="3"/>
                <a:endParaRPr lang="en-US" sz="1400" dirty="0"/>
              </a:p>
            </p:txBody>
          </p:sp>
        </mc:Choice>
        <mc:Fallback xmlns="">
          <p:sp>
            <p:nvSpPr>
              <p:cNvPr id="4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11648" y="535826"/>
                <a:ext cx="8567404" cy="4682661"/>
              </a:xfrm>
              <a:blipFill>
                <a:blip r:embed="rId3"/>
                <a:stretch>
                  <a:fillRect r="-1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033C0ED1-02F2-4933-9152-15A0C16E5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A9AA553-2967-4FE7-B45D-2D80B8BB2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817585"/>
              </p:ext>
            </p:extLst>
          </p:nvPr>
        </p:nvGraphicFramePr>
        <p:xfrm>
          <a:off x="2783971" y="1665721"/>
          <a:ext cx="1902334" cy="1170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r:id="rId4" imgW="2305031" imgH="1390683" progId="Visio.Drawing.15">
                  <p:embed/>
                </p:oleObj>
              </mc:Choice>
              <mc:Fallback>
                <p:oleObj r:id="rId4" imgW="2305031" imgH="139068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3971" y="1665721"/>
                        <a:ext cx="1902334" cy="1170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JVET-N0600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0" y="535827"/>
                <a:ext cx="8957625" cy="3029492"/>
              </a:xfrm>
            </p:spPr>
            <p:txBody>
              <a:bodyPr numCol="1" anchor="ctr"/>
              <a:lstStyle/>
              <a:p>
                <a:pPr lvl="1"/>
                <a:r>
                  <a:rPr lang="en-US" sz="1800" b="1" dirty="0"/>
                  <a:t>Proposed Method 1:</a:t>
                </a:r>
              </a:p>
              <a:p>
                <a:pPr lvl="2"/>
                <a:r>
                  <a:rPr lang="en-US" sz="1800" dirty="0"/>
                  <a:t>Derive context ID for </a:t>
                </a:r>
                <a:r>
                  <a:rPr lang="en-US" sz="1800" i="1" dirty="0" err="1"/>
                  <a:t>affine_flag</a:t>
                </a:r>
                <a:r>
                  <a:rPr lang="en-US" sz="1800" dirty="0"/>
                  <a:t> and </a:t>
                </a:r>
                <a:r>
                  <a:rPr lang="en-US" sz="1800" i="1" dirty="0" err="1"/>
                  <a:t>split_qt_flag</a:t>
                </a:r>
                <a:r>
                  <a:rPr lang="en-US" sz="1800" i="1" dirty="0"/>
                  <a:t> </a:t>
                </a:r>
                <a:r>
                  <a:rPr lang="en-US" sz="1800" dirty="0"/>
                  <a:t>with the OR information</a:t>
                </a:r>
              </a:p>
              <a:p>
                <a:pPr lvl="3"/>
                <a:r>
                  <a:rPr lang="en-US" sz="1600" b="1" i="1" dirty="0"/>
                  <a:t>affine_flag </a:t>
                </a:r>
                <a:r>
                  <a:rPr lang="en-US" sz="1600" dirty="0" err="1"/>
                  <a:t>ctxId</a:t>
                </a:r>
                <a:r>
                  <a:rPr lang="en-US" sz="1600" dirty="0"/>
                  <a:t> = (L is available &amp;&amp; L is affine) </a:t>
                </a:r>
                <a14:m>
                  <m:oMath xmlns:m="http://schemas.openxmlformats.org/officeDocument/2006/math">
                    <m:r>
                      <a:rPr lang="en-US" sz="1600" i="1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∥</m:t>
                    </m:r>
                  </m:oMath>
                </a14:m>
                <a:r>
                  <a:rPr lang="en-US" sz="1600" dirty="0"/>
                  <a:t> (A is available &amp;&amp; A is affine)</a:t>
                </a:r>
              </a:p>
              <a:p>
                <a:pPr lvl="3"/>
                <a:endParaRPr lang="en-US" sz="1600" dirty="0"/>
              </a:p>
              <a:p>
                <a:pPr lvl="3"/>
                <a:r>
                  <a:rPr lang="en-US" sz="1600" b="1" i="1" dirty="0" err="1"/>
                  <a:t>split_qt_flag</a:t>
                </a:r>
                <a:r>
                  <a:rPr lang="en-US" sz="1600" b="1" i="1" dirty="0"/>
                  <a:t> </a:t>
                </a:r>
                <a:r>
                  <a:rPr lang="en-US" sz="1600" dirty="0" err="1"/>
                  <a:t>ctxId</a:t>
                </a:r>
                <a:r>
                  <a:rPr lang="en-US" sz="1600" dirty="0"/>
                  <a:t> = (L is available &amp;&amp; </a:t>
                </a:r>
                <a:r>
                  <a:rPr lang="en-US" sz="1600" dirty="0" err="1"/>
                  <a:t>cqDepth_L</a:t>
                </a:r>
                <a:r>
                  <a:rPr lang="en-US" sz="1600" dirty="0"/>
                  <a:t> &gt; </a:t>
                </a:r>
                <a:r>
                  <a:rPr lang="en-US" sz="1600" dirty="0" err="1"/>
                  <a:t>cqDepth</a:t>
                </a:r>
                <a:r>
                  <a:rPr lang="en-US" sz="1600" dirty="0"/>
                  <a:t>)</a:t>
                </a:r>
                <a14:m>
                  <m:oMath xmlns:m="http://schemas.openxmlformats.org/officeDocument/2006/math">
                    <m:r>
                      <a:rPr lang="en-GB" sz="16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600" i="1" dirty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∥</m:t>
                    </m:r>
                  </m:oMath>
                </a14:m>
                <a:r>
                  <a:rPr lang="en-US" sz="1600" dirty="0"/>
                  <a:t> (A is available &amp;&amp; </a:t>
                </a:r>
                <a:r>
                  <a:rPr lang="en-US" sz="1600" dirty="0" err="1"/>
                  <a:t>cqDepth_A</a:t>
                </a:r>
                <a:r>
                  <a:rPr lang="en-US" sz="1600" dirty="0"/>
                  <a:t> &gt; </a:t>
                </a:r>
                <a:r>
                  <a:rPr lang="en-US" sz="1600" dirty="0" err="1"/>
                  <a:t>cqDepth</a:t>
                </a:r>
                <a:r>
                  <a:rPr lang="en-US" sz="1600" dirty="0"/>
                  <a:t>) </a:t>
                </a:r>
                <a14:m>
                  <m:oMath xmlns:m="http://schemas.openxmlformats.org/officeDocument/2006/math">
                    <m:r>
                      <a:rPr lang="en-US" sz="1600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1600" dirty="0"/>
                  <a:t> (</a:t>
                </a:r>
                <a:r>
                  <a:rPr lang="en-US" sz="1600" dirty="0" err="1"/>
                  <a:t>cqDepth</a:t>
                </a:r>
                <a:r>
                  <a:rPr lang="en-US" sz="1600" dirty="0"/>
                  <a:t> &lt; 2 ? 0: 2) </a:t>
                </a:r>
              </a:p>
              <a:p>
                <a:pPr lvl="3"/>
                <a:endParaRPr lang="en-US" sz="1800" dirty="0"/>
              </a:p>
              <a:p>
                <a:pPr lvl="2"/>
                <a:r>
                  <a:rPr lang="en-US" sz="1800" dirty="0"/>
                  <a:t>Saves 1 context for </a:t>
                </a:r>
                <a:r>
                  <a:rPr lang="en-US" sz="1800" i="1" dirty="0" err="1"/>
                  <a:t>affine_flag</a:t>
                </a:r>
                <a:r>
                  <a:rPr lang="en-US" sz="1800" i="1" dirty="0"/>
                  <a:t> </a:t>
                </a:r>
                <a:r>
                  <a:rPr lang="en-US" sz="1800" dirty="0"/>
                  <a:t>and 2 contexts for </a:t>
                </a:r>
                <a:r>
                  <a:rPr lang="en-US" sz="1800" i="1" dirty="0" err="1"/>
                  <a:t>split_qt_flag</a:t>
                </a:r>
                <a:endParaRPr lang="en-US" sz="1800" dirty="0"/>
              </a:p>
            </p:txBody>
          </p:sp>
        </mc:Choice>
        <mc:Fallback xmlns="">
          <p:sp>
            <p:nvSpPr>
              <p:cNvPr id="4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535827"/>
                <a:ext cx="8957625" cy="302949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0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JVET-N0600</a:t>
            </a:r>
            <a:r>
              <a:rPr lang="en-US" b="1" dirty="0"/>
              <a:t>: Method 1 (-3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585890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96689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404394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JVET-N0600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-5824" y="524178"/>
                <a:ext cx="8957625" cy="4333208"/>
              </a:xfrm>
            </p:spPr>
            <p:txBody>
              <a:bodyPr numCol="1" anchor="ctr"/>
              <a:lstStyle/>
              <a:p>
                <a:pPr lvl="1"/>
                <a:r>
                  <a:rPr lang="en-US" sz="1800" b="1" dirty="0"/>
                  <a:t>Proposed Method 2:</a:t>
                </a:r>
              </a:p>
              <a:p>
                <a:pPr lvl="2"/>
                <a:r>
                  <a:rPr lang="en-US" sz="1800" dirty="0"/>
                  <a:t>Only uses one context ID for </a:t>
                </a:r>
                <a:r>
                  <a:rPr lang="en-CA" sz="1800" i="1" dirty="0"/>
                  <a:t>amvr_flag </a:t>
                </a:r>
                <a:r>
                  <a:rPr lang="en-US" sz="1800" dirty="0"/>
                  <a:t>and </a:t>
                </a:r>
                <a:r>
                  <a:rPr lang="en-CA" sz="1800" i="1" dirty="0" err="1"/>
                  <a:t>triangle_flag</a:t>
                </a:r>
                <a:endParaRPr lang="en-US" sz="1800" dirty="0"/>
              </a:p>
              <a:p>
                <a:pPr lvl="3"/>
                <a:r>
                  <a:rPr lang="en-US" sz="1600" b="1" i="1" dirty="0"/>
                  <a:t>amvr_flag </a:t>
                </a:r>
                <a:r>
                  <a:rPr lang="en-US" sz="1600" dirty="0" err="1"/>
                  <a:t>ctxId</a:t>
                </a:r>
                <a:r>
                  <a:rPr lang="en-US" sz="1600" dirty="0"/>
                  <a:t> = affine ? 3 : </a:t>
                </a:r>
                <a:r>
                  <a:rPr lang="en-US" sz="1600" strike="sngStrike" dirty="0">
                    <a:solidFill>
                      <a:srgbClr val="FF0000"/>
                    </a:solidFill>
                  </a:rPr>
                  <a:t>(L &amp;&amp; L is AMVR) </a:t>
                </a:r>
                <a14:m>
                  <m:oMath xmlns:m="http://schemas.openxmlformats.org/officeDocument/2006/math">
                    <m:r>
                      <a:rPr lang="en-US" sz="1600" strike="sngStrike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1600" strike="sngStrike" dirty="0">
                    <a:solidFill>
                      <a:srgbClr val="FF0000"/>
                    </a:solidFill>
                  </a:rPr>
                  <a:t> (A &amp;&amp; A is AMVR) </a:t>
                </a:r>
                <a:r>
                  <a:rPr lang="en-US" sz="1600" dirty="0">
                    <a:highlight>
                      <a:srgbClr val="FFFF00"/>
                    </a:highlight>
                  </a:rPr>
                  <a:t>0</a:t>
                </a:r>
              </a:p>
              <a:p>
                <a:pPr lvl="3"/>
                <a:r>
                  <a:rPr lang="en-US" sz="1600" b="1" i="1" dirty="0" err="1"/>
                  <a:t>triangle_flag</a:t>
                </a:r>
                <a:r>
                  <a:rPr lang="en-US" sz="1600" b="1" i="1" dirty="0"/>
                  <a:t>  </a:t>
                </a:r>
                <a:r>
                  <a:rPr lang="en-US" sz="1600" dirty="0" err="1"/>
                  <a:t>ctxId</a:t>
                </a:r>
                <a:r>
                  <a:rPr lang="en-US" sz="1800" dirty="0"/>
                  <a:t> = </a:t>
                </a:r>
                <a:r>
                  <a:rPr lang="en-US" sz="1600" strike="sngStrike" dirty="0">
                    <a:solidFill>
                      <a:srgbClr val="FF0000"/>
                    </a:solidFill>
                  </a:rPr>
                  <a:t>(L &amp;&amp; L is triangle) </a:t>
                </a:r>
                <a14:m>
                  <m:oMath xmlns:m="http://schemas.openxmlformats.org/officeDocument/2006/math">
                    <m:r>
                      <a:rPr lang="en-US" sz="1600" strike="sngStrike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1600" strike="sngStrike" dirty="0">
                    <a:solidFill>
                      <a:srgbClr val="FF0000"/>
                    </a:solidFill>
                  </a:rPr>
                  <a:t> (A &amp;&amp; A is triangle)</a:t>
                </a:r>
                <a:r>
                  <a:rPr lang="en-US" sz="1600" dirty="0">
                    <a:highlight>
                      <a:srgbClr val="FFFF00"/>
                    </a:highlight>
                  </a:rPr>
                  <a:t>0</a:t>
                </a:r>
              </a:p>
              <a:p>
                <a:pPr lvl="3"/>
                <a:endParaRPr lang="en-US" sz="1600" dirty="0"/>
              </a:p>
              <a:p>
                <a:pPr lvl="2"/>
                <a:r>
                  <a:rPr lang="en-US" sz="1800" dirty="0"/>
                  <a:t>No more information needed from neighboring blocks</a:t>
                </a:r>
              </a:p>
              <a:p>
                <a:pPr lvl="2"/>
                <a:endParaRPr lang="en-US" sz="1800" dirty="0"/>
              </a:p>
              <a:p>
                <a:pPr lvl="2"/>
                <a:r>
                  <a:rPr lang="en-US" sz="1800" dirty="0"/>
                  <a:t>Reduces the line buffer size and parsing complexity</a:t>
                </a:r>
              </a:p>
              <a:p>
                <a:pPr lvl="2"/>
                <a:endParaRPr lang="en-US" sz="1800" dirty="0"/>
              </a:p>
              <a:p>
                <a:pPr lvl="2"/>
                <a:r>
                  <a:rPr lang="en-US" sz="1800" dirty="0"/>
                  <a:t>Saves 2 contexts for </a:t>
                </a:r>
                <a:r>
                  <a:rPr lang="en-US" sz="1800" i="1" dirty="0" err="1"/>
                  <a:t>amvr_flag</a:t>
                </a:r>
                <a:r>
                  <a:rPr lang="en-US" sz="1800" i="1" dirty="0"/>
                  <a:t> </a:t>
                </a:r>
                <a:r>
                  <a:rPr lang="en-US" sz="1800" dirty="0"/>
                  <a:t>and 2 contexts for </a:t>
                </a:r>
                <a:r>
                  <a:rPr lang="en-US" sz="1800" i="1" dirty="0" err="1"/>
                  <a:t>triangle_flag</a:t>
                </a:r>
                <a:endParaRPr lang="en-US" sz="1800" i="1" dirty="0"/>
              </a:p>
              <a:p>
                <a:pPr lvl="2"/>
                <a:endParaRPr lang="en-US" sz="1800" i="1" dirty="0"/>
              </a:p>
              <a:p>
                <a:pPr lvl="2"/>
                <a:r>
                  <a:rPr lang="en-US" sz="1800" dirty="0"/>
                  <a:t>Harmonize </a:t>
                </a:r>
                <a:r>
                  <a:rPr lang="en-US" sz="1800" dirty="0" err="1"/>
                  <a:t>amvr_flag</a:t>
                </a:r>
                <a:r>
                  <a:rPr lang="en-US" sz="1800" dirty="0"/>
                  <a:t> context with and without affine</a:t>
                </a:r>
              </a:p>
            </p:txBody>
          </p:sp>
        </mc:Choice>
        <mc:Fallback>
          <p:sp>
            <p:nvSpPr>
              <p:cNvPr id="4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5824" y="524178"/>
                <a:ext cx="8957625" cy="433320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54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JVET-N0600</a:t>
            </a:r>
            <a:r>
              <a:rPr lang="en-US" b="1" dirty="0"/>
              <a:t>: Method 2 (-4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282743-85A2-42F3-AB7D-612018BE1838}"/>
              </a:ext>
            </a:extLst>
          </p:cNvPr>
          <p:cNvSpPr/>
          <p:nvPr/>
        </p:nvSpPr>
        <p:spPr>
          <a:xfrm>
            <a:off x="1431299" y="4106130"/>
            <a:ext cx="554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" b="1" dirty="0"/>
              <a:t>Thanks to Qualcomm for cross-check!</a:t>
            </a:r>
            <a:endParaRPr lang="en-US" sz="18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49C5A8-A6DB-4CE8-BB7D-EAFEB4649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223040"/>
              </p:ext>
            </p:extLst>
          </p:nvPr>
        </p:nvGraphicFramePr>
        <p:xfrm>
          <a:off x="381000" y="1420225"/>
          <a:ext cx="3876792" cy="1791911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290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2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8ACC07E-CC5F-4228-B028-D6DFFC7CC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620730"/>
              </p:ext>
            </p:extLst>
          </p:nvPr>
        </p:nvGraphicFramePr>
        <p:xfrm>
          <a:off x="4720055" y="1420225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832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JVET-N0600</a:t>
            </a:r>
            <a:r>
              <a:rPr lang="en-US" b="1" dirty="0"/>
              <a:t>: Method 1 + Method 2 (-7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748072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359257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748564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43977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JVET-N0600 </a:t>
            </a:r>
            <a:r>
              <a:rPr lang="en-US" b="1" dirty="0"/>
              <a:t>+ JVET-N0311 (-83 </a:t>
            </a:r>
            <a:r>
              <a:rPr lang="en-US" b="1" dirty="0" err="1"/>
              <a:t>ctx</a:t>
            </a:r>
            <a:r>
              <a:rPr lang="en-US" b="1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0E4D24-0E56-4876-9A52-D1182B8DD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187628"/>
              </p:ext>
            </p:extLst>
          </p:nvPr>
        </p:nvGraphicFramePr>
        <p:xfrm>
          <a:off x="343627" y="30440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A88898-CF57-4681-83D4-4B245979B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34235"/>
              </p:ext>
            </p:extLst>
          </p:nvPr>
        </p:nvGraphicFramePr>
        <p:xfrm>
          <a:off x="356248" y="9424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B8D7D1-DC7A-4587-A66F-5963DAF44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878252"/>
              </p:ext>
            </p:extLst>
          </p:nvPr>
        </p:nvGraphicFramePr>
        <p:xfrm>
          <a:off x="4702074" y="9317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160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JVET-N0600</a:t>
            </a:r>
            <a:r>
              <a:rPr lang="en-US" dirty="0"/>
              <a:t>: Context reduction for inter and split syntax elements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3899"/>
            <a:ext cx="8583613" cy="1917906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Reduced complexity for context ID computation and number of context ID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Method 2: No more neighboring blocks information</a:t>
            </a:r>
          </a:p>
          <a:p>
            <a:pPr lvl="2"/>
            <a:endParaRPr 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580126"/>
              </p:ext>
            </p:extLst>
          </p:nvPr>
        </p:nvGraphicFramePr>
        <p:xfrm>
          <a:off x="1498616" y="2514910"/>
          <a:ext cx="5280757" cy="1224180"/>
        </p:xfrm>
        <a:graphic>
          <a:graphicData uri="http://schemas.openxmlformats.org/drawingml/2006/table">
            <a:tbl>
              <a:tblPr firstRow="1" firstCol="1" bandRow="1"/>
              <a:tblGrid>
                <a:gridCol w="1349940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653659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277158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Nb</a:t>
                      </a:r>
                      <a:r>
                        <a:rPr lang="en-CA" sz="1100" dirty="0">
                          <a:effectLst/>
                        </a:rPr>
                        <a:t> contexts vs. VTM-4.0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	-0.04%	-0.04%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	-0.04%	-0.04%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1+2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0.01%	0.00%	-0.04%</a:t>
                      </a:r>
                      <a:endParaRPr lang="en-US" sz="11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N0311 + N0600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-83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	0.17%	0.03%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275366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FC5BA46-916F-4D02-AE62-2F8009DC7B6E}"/>
              </a:ext>
            </a:extLst>
          </p:cNvPr>
          <p:cNvSpPr/>
          <p:nvPr/>
        </p:nvSpPr>
        <p:spPr>
          <a:xfrm>
            <a:off x="1431299" y="4106130"/>
            <a:ext cx="554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" b="1" dirty="0"/>
              <a:t>Thanks to Qualcomm for cross-check!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1713</Words>
  <Application>Microsoft Office PowerPoint</Application>
  <PresentationFormat>On-screen Show (16:9)</PresentationFormat>
  <Paragraphs>668</Paragraphs>
  <Slides>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Visio.Drawing.15</vt:lpstr>
      <vt:lpstr>Context reduction for inter and split syntax elements</vt:lpstr>
      <vt:lpstr>JVET-N0600</vt:lpstr>
      <vt:lpstr>JVET-N0600</vt:lpstr>
      <vt:lpstr>JVET-N0600: Method 1 (-3 ctx) </vt:lpstr>
      <vt:lpstr>JVET-N0600</vt:lpstr>
      <vt:lpstr>JVET-N0600: Method 2 (-4 ctx) </vt:lpstr>
      <vt:lpstr>JVET-N0600: Method 1 + Method 2 (-7 ctx) </vt:lpstr>
      <vt:lpstr>JVET-N0600 + JVET-N0311 (-83 ctx) </vt:lpstr>
      <vt:lpstr>JVET-N0600: Context reduction for inter and split syntax elements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2019-03-23T09:36:49Z</dcterms:modified>
</cp:coreProperties>
</file>