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1" r:id="rId1"/>
  </p:sldMasterIdLst>
  <p:notesMasterIdLst>
    <p:notesMasterId r:id="rId12"/>
  </p:notesMasterIdLst>
  <p:handoutMasterIdLst>
    <p:handoutMasterId r:id="rId13"/>
  </p:handoutMasterIdLst>
  <p:sldIdLst>
    <p:sldId id="256" r:id="rId2"/>
    <p:sldId id="293" r:id="rId3"/>
    <p:sldId id="354" r:id="rId4"/>
    <p:sldId id="357" r:id="rId5"/>
    <p:sldId id="362" r:id="rId6"/>
    <p:sldId id="358" r:id="rId7"/>
    <p:sldId id="363" r:id="rId8"/>
    <p:sldId id="360" r:id="rId9"/>
    <p:sldId id="364" r:id="rId10"/>
    <p:sldId id="359" r:id="rId11"/>
  </p:sldIdLst>
  <p:sldSz cx="9144000" cy="5143500" type="screen16x9"/>
  <p:notesSz cx="6731000" cy="9867900"/>
  <p:embeddedFontLst>
    <p:embeddedFont>
      <p:font typeface="Frutiger LT Com 45 Light" panose="020B0303030504020204" pitchFamily="34" charset="77"/>
      <p:regular r:id="rId14"/>
      <p:bold r:id="rId15"/>
      <p:italic r:id="rId16"/>
      <p:boldItalic r:id="rId17"/>
    </p:embeddedFont>
    <p:embeddedFont>
      <p:font typeface="Frutiger LT Com 55 Roman" panose="020B0503030504020204" pitchFamily="34" charset="77"/>
      <p:regular r:id="rId18"/>
      <p:bold r:id="rId19"/>
      <p:italic r:id="rId20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5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1280">
          <p15:clr>
            <a:srgbClr val="A4A3A4"/>
          </p15:clr>
        </p15:guide>
        <p15:guide id="4" pos="5466">
          <p15:clr>
            <a:srgbClr val="A4A3A4"/>
          </p15:clr>
        </p15:guide>
        <p15:guide id="5" pos="2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6">
          <p15:clr>
            <a:srgbClr val="A4A3A4"/>
          </p15:clr>
        </p15:guide>
        <p15:guide id="2" orient="horz" pos="5830">
          <p15:clr>
            <a:srgbClr val="A4A3A4"/>
          </p15:clr>
        </p15:guide>
        <p15:guide id="3" orient="horz" pos="2201">
          <p15:clr>
            <a:srgbClr val="A4A3A4"/>
          </p15:clr>
        </p15:guide>
        <p15:guide id="4" orient="horz" pos="2065">
          <p15:clr>
            <a:srgbClr val="A4A3A4"/>
          </p15:clr>
        </p15:guide>
        <p15:guide id="5" pos="306">
          <p15:clr>
            <a:srgbClr val="A4A3A4"/>
          </p15:clr>
        </p15:guide>
        <p15:guide id="6" pos="393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9C7D"/>
    <a:srgbClr val="A8AFAF"/>
    <a:srgbClr val="B2B2B2"/>
    <a:srgbClr val="FFFFFF"/>
    <a:srgbClr val="EEEFEF"/>
    <a:srgbClr val="D4E6F4"/>
    <a:srgbClr val="A2D7CB"/>
    <a:srgbClr val="5CBAA4"/>
    <a:srgbClr val="4C99B2"/>
    <a:srgbClr val="99C5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56" autoAdjust="0"/>
    <p:restoredTop sz="87911" autoAdjust="0"/>
  </p:normalViewPr>
  <p:slideViewPr>
    <p:cSldViewPr showGuides="1">
      <p:cViewPr varScale="1">
        <p:scale>
          <a:sx n="175" d="100"/>
          <a:sy n="175" d="100"/>
        </p:scale>
        <p:origin x="184" y="168"/>
      </p:cViewPr>
      <p:guideLst>
        <p:guide orient="horz" pos="2845"/>
        <p:guide orient="horz" pos="191"/>
        <p:guide orient="horz" pos="1280"/>
        <p:guide pos="5466"/>
        <p:guide pos="294"/>
      </p:guideLst>
    </p:cSldViewPr>
  </p:slideViewPr>
  <p:outlineViewPr>
    <p:cViewPr>
      <p:scale>
        <a:sx n="33" d="100"/>
        <a:sy n="33" d="100"/>
      </p:scale>
      <p:origin x="0" y="17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2" d="100"/>
          <a:sy n="82" d="100"/>
        </p:scale>
        <p:origin x="-2755" y="-58"/>
      </p:cViewPr>
      <p:guideLst>
        <p:guide orient="horz" pos="386"/>
        <p:guide orient="horz" pos="5830"/>
        <p:guide orient="horz" pos="2201"/>
        <p:guide orient="horz" pos="2065"/>
        <p:guide pos="306"/>
        <p:guide pos="39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E56AE-624E-49E0-8ED0-94A91F974A6E}" type="datetimeFigureOut">
              <a:rPr lang="de-DE" smtClean="0"/>
              <a:t>24.03.19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3175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C5AC0-20DA-4069-B102-9653FA907D5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779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85774" y="0"/>
            <a:ext cx="3599826" cy="493713"/>
          </a:xfrm>
          <a:prstGeom prst="rect">
            <a:avLst/>
          </a:prstGeom>
        </p:spPr>
        <p:txBody>
          <a:bodyPr vert="horz" lIns="0" tIns="90000" rIns="91440" bIns="45720" rtlCol="0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805700" y="0"/>
            <a:ext cx="1439525" cy="493713"/>
          </a:xfrm>
          <a:prstGeom prst="rect">
            <a:avLst/>
          </a:prstGeom>
        </p:spPr>
        <p:txBody>
          <a:bodyPr vert="horz" lIns="91440" tIns="90000" rIns="0" bIns="45720" rtlCol="0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D64C5CA1-81F4-43E1-8D15-34184FE6F392}" type="datetimeFigureOut">
              <a:rPr lang="de-DE" smtClean="0"/>
              <a:pPr/>
              <a:t>24.03.19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3" y="612775"/>
            <a:ext cx="4737101" cy="2665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85774" y="3494088"/>
            <a:ext cx="5759451" cy="576046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85774" y="9372600"/>
            <a:ext cx="3599826" cy="493713"/>
          </a:xfrm>
          <a:prstGeom prst="rect">
            <a:avLst/>
          </a:prstGeom>
        </p:spPr>
        <p:txBody>
          <a:bodyPr vert="horz" lIns="0" tIns="45720" rIns="91440" bIns="180000" rtlCol="0" anchor="b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805699" y="9372600"/>
            <a:ext cx="1439525" cy="493713"/>
          </a:xfrm>
          <a:prstGeom prst="rect">
            <a:avLst/>
          </a:prstGeom>
        </p:spPr>
        <p:txBody>
          <a:bodyPr vert="horz" lIns="91440" tIns="45720" rIns="0" bIns="180000" rtlCol="0" anchor="b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6F118F77-BF2E-4843-AA6C-ED9ACCB38B4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43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Clr>
        <a:srgbClr val="179C7D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360363" indent="-184150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536575" indent="-176213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715963" indent="-17462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896938" indent="-18097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de-DE" noProof="0" dirty="0"/>
          </a:p>
        </p:txBody>
      </p:sp>
      <p:sp>
        <p:nvSpPr>
          <p:cNvPr id="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45876" y="1977668"/>
            <a:ext cx="8640000" cy="2538353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de-DE" dirty="0"/>
          </a:p>
        </p:txBody>
      </p:sp>
      <p:sp>
        <p:nvSpPr>
          <p:cNvPr id="11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en-US" noProof="0"/>
              <a:t>Click to edit Master title style</a:t>
            </a:r>
            <a:endParaRPr lang="de-DE" noProof="0" dirty="0"/>
          </a:p>
        </p:txBody>
      </p:sp>
      <p:sp>
        <p:nvSpPr>
          <p:cNvPr id="14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JVET-N0555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47663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922" y="2668950"/>
            <a:ext cx="3608278" cy="984728"/>
          </a:xfrm>
          <a:prstGeom prst="rect">
            <a:avLst/>
          </a:prstGeom>
        </p:spPr>
      </p:pic>
      <p:sp>
        <p:nvSpPr>
          <p:cNvPr id="17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de-DE" noProof="0" dirty="0"/>
          </a:p>
        </p:txBody>
      </p:sp>
      <p:sp>
        <p:nvSpPr>
          <p:cNvPr id="1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en-US" noProof="0"/>
              <a:t>Click to edit Master title style</a:t>
            </a:r>
            <a:endParaRPr lang="de-DE" noProof="0" dirty="0"/>
          </a:p>
        </p:txBody>
      </p:sp>
      <p:sp>
        <p:nvSpPr>
          <p:cNvPr id="22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1656184" cy="1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 | </a:t>
            </a:r>
            <a:r>
              <a:rPr lang="de-DE" sz="700" kern="1200" dirty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</a:t>
            </a:r>
            <a:r>
              <a:rPr lang="de-DE" sz="700" dirty="0"/>
              <a:t> </a:t>
            </a:r>
            <a:r>
              <a:rPr lang="de-DE" sz="700" baseline="0" dirty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JVET-N0555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705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5931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en-US" noProof="0"/>
              <a:t>Click to edit Master title style</a:t>
            </a:r>
            <a:endParaRPr lang="de-DE" noProof="0" dirty="0"/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51520" y="1169100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45876" y="1329929"/>
            <a:ext cx="8640000" cy="3186113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 sz="1600"/>
            </a:lvl1pPr>
            <a:lvl2pPr marL="720000" indent="-360000">
              <a:buFont typeface="Wingdings" pitchFamily="2" charset="2"/>
              <a:buChar char="n"/>
              <a:defRPr sz="1600"/>
            </a:lvl2pPr>
            <a:lvl3pPr marL="1080000">
              <a:defRPr sz="1600"/>
            </a:lvl3pPr>
            <a:lvl4pPr marL="1440000">
              <a:defRPr sz="1600"/>
            </a:lvl4pPr>
            <a:lvl5pPr marL="1800000" indent="-360000"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9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JVET-N0555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292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8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JVET-N0555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0753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JVET-N0555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2114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ld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915817" y="1131591"/>
            <a:ext cx="5976664" cy="338445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8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252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de-DE" dirty="0"/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10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JVET-N0555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26900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864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JVET-N0555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34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836" y="251100"/>
            <a:ext cx="8640000" cy="91915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de-DE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836" y="1331100"/>
            <a:ext cx="8640000" cy="3186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7179" y="4714293"/>
            <a:ext cx="1055301" cy="288000"/>
          </a:xfrm>
          <a:prstGeom prst="rect">
            <a:avLst/>
          </a:prstGeom>
        </p:spPr>
      </p:pic>
      <p:sp>
        <p:nvSpPr>
          <p:cNvPr id="16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2016224" cy="10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 | </a:t>
            </a:r>
            <a:r>
              <a:rPr lang="en-US" sz="700" kern="1200" dirty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 </a:t>
            </a:r>
            <a:r>
              <a:rPr lang="de-DE" sz="700" baseline="0" dirty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JVET-N0555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0204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90" r:id="rId3"/>
    <p:sldLayoutId id="2147483685" r:id="rId4"/>
    <p:sldLayoutId id="2147483686" r:id="rId5"/>
    <p:sldLayoutId id="2147483689" r:id="rId6"/>
    <p:sldLayoutId id="2147483688" r:id="rId7"/>
  </p:sldLayoutIdLst>
  <p:hf sldNum="0" hdr="0" dt="0"/>
  <p:txStyles>
    <p:titleStyle>
      <a:lvl1pPr marL="0" indent="0" algn="l" defTabSz="504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anose="020B0303030504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6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2pPr>
      <a:lvl3pPr marL="108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44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80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18875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CE6-related: Simplification of the Reduced Secondary Transform</a:t>
            </a:r>
            <a:endParaRPr lang="en-US" noProof="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6649" y="1975476"/>
            <a:ext cx="3759525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extLst/>
        </p:spPr>
      </p:pic>
      <p:sp>
        <p:nvSpPr>
          <p:cNvPr id="2" name="Fußzeilenplatzhalt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JVET-N0555</a:t>
            </a:r>
            <a:endParaRPr lang="de-D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D9B73D-BD51-0C4A-BE94-D0A707CFBF9B}"/>
              </a:ext>
            </a:extLst>
          </p:cNvPr>
          <p:cNvSpPr txBox="1"/>
          <p:nvPr/>
        </p:nvSpPr>
        <p:spPr>
          <a:xfrm>
            <a:off x="323528" y="2067694"/>
            <a:ext cx="4608512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M. Siekmann</a:t>
            </a:r>
            <a:br>
              <a:rPr lang="de-DE" dirty="0"/>
            </a:br>
            <a:r>
              <a:rPr lang="de-DE" dirty="0"/>
              <a:t>M. Winken</a:t>
            </a:r>
            <a:br>
              <a:rPr lang="de-DE" dirty="0"/>
            </a:br>
            <a:r>
              <a:rPr lang="de-DE" dirty="0"/>
              <a:t>H. Schwarz</a:t>
            </a:r>
            <a:br>
              <a:rPr lang="de-DE" dirty="0"/>
            </a:br>
            <a:r>
              <a:rPr lang="de-DE" dirty="0"/>
              <a:t>D. </a:t>
            </a:r>
            <a:r>
              <a:rPr lang="de-DE" dirty="0" err="1"/>
              <a:t>Marpe</a:t>
            </a:r>
            <a:br>
              <a:rPr lang="de-DE" dirty="0"/>
            </a:br>
            <a:r>
              <a:rPr lang="de-DE" dirty="0"/>
              <a:t>T. Wiegand</a:t>
            </a:r>
          </a:p>
          <a:p>
            <a:r>
              <a:rPr lang="de-DE" b="1" dirty="0"/>
              <a:t>JVET-N0555</a:t>
            </a:r>
          </a:p>
        </p:txBody>
      </p:sp>
    </p:spTree>
    <p:extLst>
      <p:ext uri="{BB962C8B-B14F-4D97-AF65-F5344CB8AC3E}">
        <p14:creationId xmlns:p14="http://schemas.microsoft.com/office/powerpoint/2010/main" val="2330352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45876" y="843558"/>
            <a:ext cx="8646605" cy="648071"/>
          </a:xfrm>
        </p:spPr>
        <p:txBody>
          <a:bodyPr/>
          <a:lstStyle/>
          <a:p>
            <a:endParaRPr lang="en-US" noProof="0" dirty="0"/>
          </a:p>
          <a:p>
            <a:endParaRPr lang="en-US" noProof="0" dirty="0"/>
          </a:p>
          <a:p>
            <a:endParaRPr lang="en-US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– Test 4 ( JVET-N0555 on top of CE6-3.1e )</a:t>
            </a:r>
            <a:endParaRPr lang="en-US" noProof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JVET-N0555</a:t>
            </a:r>
            <a:endParaRPr lang="de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563DCA-AD20-0442-B1F2-CF68A4EF8D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991" y="1563638"/>
            <a:ext cx="3548966" cy="16561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1CD38C-286F-124C-BD9D-0CB2727417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951" y="1537248"/>
            <a:ext cx="4435877" cy="16825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F4A0740-4B44-3245-A5C1-AA0F5F243C02}"/>
              </a:ext>
            </a:extLst>
          </p:cNvPr>
          <p:cNvSpPr txBox="1"/>
          <p:nvPr/>
        </p:nvSpPr>
        <p:spPr>
          <a:xfrm>
            <a:off x="208742" y="4083918"/>
            <a:ext cx="8280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Test 4: (on top </a:t>
            </a:r>
            <a:r>
              <a:rPr lang="de-DE" sz="1600" dirty="0" err="1"/>
              <a:t>of</a:t>
            </a:r>
            <a:r>
              <a:rPr lang="de-DE" sz="1600" dirty="0"/>
              <a:t> CE6-3.1e): 64x16 RST, 1 </a:t>
            </a:r>
            <a:r>
              <a:rPr lang="de-DE" sz="1600" dirty="0" err="1"/>
              <a:t>transform</a:t>
            </a:r>
            <a:r>
              <a:rPr lang="de-DE" sz="1600" dirty="0"/>
              <a:t> per </a:t>
            </a:r>
            <a:r>
              <a:rPr lang="de-DE" sz="1600" dirty="0" err="1"/>
              <a:t>set</a:t>
            </a:r>
            <a:r>
              <a:rPr lang="de-DE" sz="1600" dirty="0"/>
              <a:t>, 5kB</a:t>
            </a:r>
          </a:p>
        </p:txBody>
      </p:sp>
    </p:spTree>
    <p:extLst>
      <p:ext uri="{BB962C8B-B14F-4D97-AF65-F5344CB8AC3E}">
        <p14:creationId xmlns:p14="http://schemas.microsoft.com/office/powerpoint/2010/main" val="2605890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6605" cy="648071"/>
          </a:xfrm>
        </p:spPr>
        <p:txBody>
          <a:bodyPr/>
          <a:lstStyle/>
          <a:p>
            <a:pPr marL="0" indent="0">
              <a:buNone/>
            </a:pPr>
            <a:endParaRPr lang="en-US" b="1"/>
          </a:p>
          <a:p>
            <a:endParaRPr lang="en-US"/>
          </a:p>
          <a:p>
            <a:pPr marL="0" indent="0">
              <a:buNone/>
            </a:pPr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Introduction: Reduced Secondary Transform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JVET-N0555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FA34BB-8E5D-8A45-AA01-AC7A5C4A9D0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18920"/>
            <a:ext cx="3672408" cy="12961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1C323A-345E-9C46-AD66-9DC25B2708A2}"/>
              </a:ext>
            </a:extLst>
          </p:cNvPr>
          <p:cNvSpPr txBox="1"/>
          <p:nvPr/>
        </p:nvSpPr>
        <p:spPr>
          <a:xfrm>
            <a:off x="395536" y="2779846"/>
            <a:ext cx="8352928" cy="151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Orange: secondary transform coefficients</a:t>
            </a:r>
          </a:p>
          <a:p>
            <a:r>
              <a:rPr lang="en-US" sz="1400" dirty="0"/>
              <a:t>Blue: enforced non-significant coefficients</a:t>
            </a:r>
          </a:p>
          <a:p>
            <a:r>
              <a:rPr lang="en-US" sz="1400" dirty="0"/>
              <a:t>Green: coefficients unaltered by the RST (‚primary-only‘ coefficients )</a:t>
            </a:r>
          </a:p>
          <a:p>
            <a:endParaRPr lang="en-US" sz="1400" dirty="0"/>
          </a:p>
          <a:p>
            <a:r>
              <a:rPr lang="en-US" sz="1400" dirty="0"/>
              <a:t>RST index is </a:t>
            </a:r>
            <a:r>
              <a:rPr lang="en-US" sz="1400" dirty="0" err="1"/>
              <a:t>signalled</a:t>
            </a:r>
            <a:r>
              <a:rPr lang="en-US" sz="1400" dirty="0"/>
              <a:t> if none of the the coefficients in the restricted (blue) area is significant.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ED256AC-1A9E-C240-862D-E0713D1D38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014" y="1240313"/>
            <a:ext cx="3336404" cy="125335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31A859D-8FBF-C448-9C48-052781D19527}"/>
              </a:ext>
            </a:extLst>
          </p:cNvPr>
          <p:cNvSpPr txBox="1"/>
          <p:nvPr/>
        </p:nvSpPr>
        <p:spPr>
          <a:xfrm>
            <a:off x="1403648" y="85068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64x16 RST Matrix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8B238B-AEBE-0748-B77E-CF0BADB04A0C}"/>
              </a:ext>
            </a:extLst>
          </p:cNvPr>
          <p:cNvSpPr txBox="1"/>
          <p:nvPr/>
        </p:nvSpPr>
        <p:spPr>
          <a:xfrm>
            <a:off x="5565011" y="84355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48x16 RST Matrix</a:t>
            </a:r>
          </a:p>
        </p:txBody>
      </p:sp>
    </p:spTree>
    <p:extLst>
      <p:ext uri="{BB962C8B-B14F-4D97-AF65-F5344CB8AC3E}">
        <p14:creationId xmlns:p14="http://schemas.microsoft.com/office/powerpoint/2010/main" val="1848136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Zeroing of ‘primary-only’ coefficients </a:t>
            </a:r>
            <a:endParaRPr lang="en-US" noProof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JVET-N0555</a:t>
            </a:r>
            <a:endParaRPr lang="de-DE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FA34BB-8E5D-8A45-AA01-AC7A5C4A9D0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42" y="1275606"/>
            <a:ext cx="3355094" cy="10801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E088A9C-C906-9348-9A1B-3C2F8F1352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275606"/>
            <a:ext cx="3312368" cy="111484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CFBD657-22FD-3B48-92E8-FD739FA84F65}"/>
              </a:ext>
            </a:extLst>
          </p:cNvPr>
          <p:cNvSpPr txBox="1"/>
          <p:nvPr/>
        </p:nvSpPr>
        <p:spPr>
          <a:xfrm>
            <a:off x="1403648" y="85068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64x16 RST Matrix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021468-9892-D740-9A25-53A912210176}"/>
              </a:ext>
            </a:extLst>
          </p:cNvPr>
          <p:cNvSpPr txBox="1"/>
          <p:nvPr/>
        </p:nvSpPr>
        <p:spPr>
          <a:xfrm>
            <a:off x="5565011" y="84355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48x16 RST Matrix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BFFBB32-3070-2E40-BBD7-14FFC588F7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510" y="3075806"/>
            <a:ext cx="3657600" cy="5588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08CBAB5-7090-B847-B73F-A516ED750362}"/>
              </a:ext>
            </a:extLst>
          </p:cNvPr>
          <p:cNvSpPr txBox="1"/>
          <p:nvPr/>
        </p:nvSpPr>
        <p:spPr>
          <a:xfrm>
            <a:off x="3347864" y="2643758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16 x16 RST Matrix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D78F00B-CFD5-8E46-8BA5-912C72782F1C}"/>
              </a:ext>
            </a:extLst>
          </p:cNvPr>
          <p:cNvSpPr/>
          <p:nvPr/>
        </p:nvSpPr>
        <p:spPr>
          <a:xfrm>
            <a:off x="210920" y="3733170"/>
            <a:ext cx="85375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Only the first </a:t>
            </a:r>
            <a:r>
              <a:rPr lang="en-CA" sz="1600" dirty="0"/>
              <a:t>coefficient sub-group (4x4) can have significant coefficients when RST is applied.</a:t>
            </a:r>
            <a:r>
              <a:rPr lang="de-DE" sz="1600" dirty="0"/>
              <a:t> </a:t>
            </a:r>
            <a:r>
              <a:rPr lang="en-US" sz="1600" dirty="0"/>
              <a:t>The </a:t>
            </a:r>
            <a:r>
              <a:rPr lang="en-US" sz="1600" dirty="0" err="1"/>
              <a:t>signalling</a:t>
            </a:r>
            <a:r>
              <a:rPr lang="en-US" sz="1600" dirty="0"/>
              <a:t> constraint for the RST index can be derived from the last-significant position.</a:t>
            </a:r>
          </a:p>
        </p:txBody>
      </p:sp>
    </p:spTree>
    <p:extLst>
      <p:ext uri="{BB962C8B-B14F-4D97-AF65-F5344CB8AC3E}">
        <p14:creationId xmlns:p14="http://schemas.microsoft.com/office/powerpoint/2010/main" val="3522199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45876" y="843558"/>
            <a:ext cx="8646605" cy="648071"/>
          </a:xfrm>
        </p:spPr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Results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JVET-N0555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298A6B-51EB-1348-905D-BCBF503A1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76" y="2668251"/>
            <a:ext cx="8701741" cy="9116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8B70FF8-8831-1A40-99BB-F7DE90DFD98E}"/>
              </a:ext>
            </a:extLst>
          </p:cNvPr>
          <p:cNvSpPr txBox="1"/>
          <p:nvPr/>
        </p:nvSpPr>
        <p:spPr>
          <a:xfrm>
            <a:off x="179512" y="695128"/>
            <a:ext cx="8768105" cy="1557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Test 3 (on top of CE6-3.1d):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48x16 RST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2 transforms per set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8kB table size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worst case: 22 </a:t>
            </a:r>
            <a:r>
              <a:rPr lang="en-US" sz="1400" dirty="0" err="1"/>
              <a:t>multipl</a:t>
            </a:r>
            <a:r>
              <a:rPr lang="en-US" sz="1400" dirty="0"/>
              <a:t>. p. </a:t>
            </a:r>
            <a:r>
              <a:rPr lang="en-US" sz="1400" dirty="0" err="1"/>
              <a:t>coeff</a:t>
            </a:r>
            <a:r>
              <a:rPr lang="en-US" sz="1400" dirty="0"/>
              <a:t>. (sec. + prim. transform)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1BC050-389F-9D4E-942A-3C702DDA6809}"/>
              </a:ext>
            </a:extLst>
          </p:cNvPr>
          <p:cNvSpPr txBox="1"/>
          <p:nvPr/>
        </p:nvSpPr>
        <p:spPr>
          <a:xfrm>
            <a:off x="179512" y="4280197"/>
            <a:ext cx="86466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(For comparison DCT-II x DCT-II: 32x32: 40, 16x16: 32 </a:t>
            </a:r>
            <a:r>
              <a:rPr lang="en-US" sz="1200" dirty="0" err="1"/>
              <a:t>multipl</a:t>
            </a:r>
            <a:r>
              <a:rPr lang="en-US" sz="1200" dirty="0"/>
              <a:t>. p. coefficient [JVET-M0046])</a:t>
            </a:r>
          </a:p>
        </p:txBody>
      </p:sp>
    </p:spTree>
    <p:extLst>
      <p:ext uri="{BB962C8B-B14F-4D97-AF65-F5344CB8AC3E}">
        <p14:creationId xmlns:p14="http://schemas.microsoft.com/office/powerpoint/2010/main" val="2661959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4488EE0-1711-E34D-BED1-5831B0BB5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Conclusion</a:t>
            </a:r>
            <a:endParaRPr lang="de-D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940A19-8757-2443-9683-303255EFC3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AF6C6E-D4D6-1047-8ABC-12063026D7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JVET-N0555</a:t>
            </a:r>
            <a:endParaRPr lang="de-DE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CEF112-FCBA-EE42-B22A-CB7703C9C65A}"/>
              </a:ext>
            </a:extLst>
          </p:cNvPr>
          <p:cNvSpPr txBox="1"/>
          <p:nvPr/>
        </p:nvSpPr>
        <p:spPr>
          <a:xfrm>
            <a:off x="245876" y="987574"/>
            <a:ext cx="8640000" cy="3360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compared to JVET-N0193: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Encoder runtime overhead is halved (AI: 113% vs. 126%)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negligible effect on the performance (AI: -1.28% vs. -1.34%)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Number of multiplications per coefficient (</a:t>
            </a:r>
            <a:r>
              <a:rPr lang="en-US" dirty="0" err="1"/>
              <a:t>primary+secondary</a:t>
            </a:r>
            <a:r>
              <a:rPr lang="en-US" dirty="0"/>
              <a:t>) is the same for 8x8 and 4x4, reduced for all other block sizes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Condition for RST index </a:t>
            </a:r>
            <a:r>
              <a:rPr lang="en-US" dirty="0" err="1"/>
              <a:t>signalling</a:t>
            </a:r>
            <a:r>
              <a:rPr lang="en-US" dirty="0"/>
              <a:t> is simplified.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We would like to thank LGE for the cross-checking.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888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– Test3 ( JVET-N0555 on top of CE6-3.1d )</a:t>
            </a:r>
            <a:endParaRPr lang="en-US" noProof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JVET-N0555</a:t>
            </a:r>
            <a:endParaRPr lang="de-D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22827D-03E0-AC42-9824-53C391C17BC6}"/>
              </a:ext>
            </a:extLst>
          </p:cNvPr>
          <p:cNvSpPr txBox="1"/>
          <p:nvPr/>
        </p:nvSpPr>
        <p:spPr>
          <a:xfrm>
            <a:off x="208742" y="3867894"/>
            <a:ext cx="8280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Test 3: (on top </a:t>
            </a:r>
            <a:r>
              <a:rPr lang="de-DE" sz="1600" dirty="0" err="1"/>
              <a:t>of</a:t>
            </a:r>
            <a:r>
              <a:rPr lang="de-DE" sz="1600" dirty="0"/>
              <a:t> CE6-3.1d): 48x16 RST, 2 </a:t>
            </a:r>
            <a:r>
              <a:rPr lang="de-DE" sz="1600" dirty="0" err="1"/>
              <a:t>transforms</a:t>
            </a:r>
            <a:r>
              <a:rPr lang="de-DE" sz="1600" dirty="0"/>
              <a:t> per </a:t>
            </a:r>
            <a:r>
              <a:rPr lang="de-DE" sz="1600" dirty="0" err="1"/>
              <a:t>set</a:t>
            </a:r>
            <a:r>
              <a:rPr lang="de-DE" sz="1600" dirty="0"/>
              <a:t>, 8kB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252D203-F3F8-4B4F-8E86-F3BA79149A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283" y="1059582"/>
            <a:ext cx="7833837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466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45876" y="843558"/>
            <a:ext cx="8646605" cy="648071"/>
          </a:xfrm>
        </p:spPr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Results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JVET-N0555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D6FCC3-7018-AD4C-9C6C-A520BF368ABD}"/>
              </a:ext>
            </a:extLst>
          </p:cNvPr>
          <p:cNvSpPr txBox="1"/>
          <p:nvPr/>
        </p:nvSpPr>
        <p:spPr>
          <a:xfrm>
            <a:off x="179512" y="623699"/>
            <a:ext cx="8280920" cy="185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Test 1:</a:t>
            </a:r>
            <a:r>
              <a:rPr lang="en-US" sz="16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64x16 RST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1 transform per set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5kB table size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no RST for 4x4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worst case: 24 </a:t>
            </a:r>
            <a:r>
              <a:rPr lang="en-US" sz="1400" dirty="0" err="1"/>
              <a:t>multipl</a:t>
            </a:r>
            <a:r>
              <a:rPr lang="en-US" sz="1400" dirty="0"/>
              <a:t>. p. </a:t>
            </a:r>
            <a:r>
              <a:rPr lang="en-US" sz="1400" dirty="0" err="1"/>
              <a:t>coeff</a:t>
            </a:r>
            <a:r>
              <a:rPr lang="en-US" sz="1400" dirty="0"/>
              <a:t>. (sec. + prim. transform)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687329-9233-F148-82AD-8A1EFDA514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961256"/>
            <a:ext cx="8701742" cy="6906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D1BC050-389F-9D4E-942A-3C702DDA6809}"/>
              </a:ext>
            </a:extLst>
          </p:cNvPr>
          <p:cNvSpPr txBox="1"/>
          <p:nvPr/>
        </p:nvSpPr>
        <p:spPr>
          <a:xfrm>
            <a:off x="179512" y="4280197"/>
            <a:ext cx="86466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(For comparison DCT-II x DCT-II: 32x32: 40, 16x16: 32 </a:t>
            </a:r>
            <a:r>
              <a:rPr lang="en-US" sz="1200" dirty="0" err="1"/>
              <a:t>multipl</a:t>
            </a:r>
            <a:r>
              <a:rPr lang="en-US" sz="1200" dirty="0"/>
              <a:t>. p. coefficient [JVET-M0046])</a:t>
            </a:r>
          </a:p>
        </p:txBody>
      </p:sp>
    </p:spTree>
    <p:extLst>
      <p:ext uri="{BB962C8B-B14F-4D97-AF65-F5344CB8AC3E}">
        <p14:creationId xmlns:p14="http://schemas.microsoft.com/office/powerpoint/2010/main" val="3201001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45876" y="843558"/>
            <a:ext cx="8646605" cy="648071"/>
          </a:xfrm>
        </p:spPr>
        <p:txBody>
          <a:bodyPr/>
          <a:lstStyle/>
          <a:p>
            <a:endParaRPr lang="en-US" noProof="0" dirty="0"/>
          </a:p>
          <a:p>
            <a:endParaRPr lang="en-US" noProof="0" dirty="0"/>
          </a:p>
          <a:p>
            <a:endParaRPr lang="en-US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 JVET-N0555 Test 1 </a:t>
            </a:r>
            <a:endParaRPr lang="en-US" noProof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JVET-N0555</a:t>
            </a:r>
            <a:endParaRPr lang="de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49A746-75B8-3F4A-BFDE-7499F24C2E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131590"/>
            <a:ext cx="7759706" cy="2567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311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45876" y="843558"/>
            <a:ext cx="8646605" cy="648071"/>
          </a:xfrm>
        </p:spPr>
        <p:txBody>
          <a:bodyPr/>
          <a:lstStyle/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Results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JVET-N0555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D6FCC3-7018-AD4C-9C6C-A520BF368ABD}"/>
              </a:ext>
            </a:extLst>
          </p:cNvPr>
          <p:cNvSpPr txBox="1"/>
          <p:nvPr/>
        </p:nvSpPr>
        <p:spPr>
          <a:xfrm>
            <a:off x="179512" y="623699"/>
            <a:ext cx="8280920" cy="1557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Test 4 (on top of CE6-3.1e):</a:t>
            </a:r>
            <a:r>
              <a:rPr lang="en-US" sz="16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64x16 RST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1 transform per set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5kB table size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worst case: 32 </a:t>
            </a:r>
            <a:r>
              <a:rPr lang="en-US" sz="1400" dirty="0" err="1"/>
              <a:t>multipl</a:t>
            </a:r>
            <a:r>
              <a:rPr lang="en-US" sz="1400" dirty="0"/>
              <a:t>. p. </a:t>
            </a:r>
            <a:r>
              <a:rPr lang="en-US" sz="1400" dirty="0" err="1"/>
              <a:t>coeff</a:t>
            </a:r>
            <a:r>
              <a:rPr lang="en-US" sz="1400" dirty="0"/>
              <a:t>. (sec. + prim. transform)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1BC050-389F-9D4E-942A-3C702DDA6809}"/>
              </a:ext>
            </a:extLst>
          </p:cNvPr>
          <p:cNvSpPr txBox="1"/>
          <p:nvPr/>
        </p:nvSpPr>
        <p:spPr>
          <a:xfrm>
            <a:off x="179512" y="4280197"/>
            <a:ext cx="86466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(For comparison DCT-II x DCT-II: 32x32: 40, 16x16</a:t>
            </a:r>
            <a:r>
              <a:rPr lang="en-US" sz="1200"/>
              <a:t>: 32 </a:t>
            </a:r>
            <a:r>
              <a:rPr lang="en-US" sz="1200" dirty="0" err="1"/>
              <a:t>multipl</a:t>
            </a:r>
            <a:r>
              <a:rPr lang="en-US" sz="1200" dirty="0"/>
              <a:t>. p. coefficient [JVET-M0046])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03772B-33C4-1F42-AF37-958C9E0C39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76" y="2569534"/>
            <a:ext cx="8358572" cy="87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359653"/>
      </p:ext>
    </p:extLst>
  </p:cSld>
  <p:clrMapOvr>
    <a:masterClrMapping/>
  </p:clrMapOvr>
</p:sld>
</file>

<file path=ppt/theme/theme1.xml><?xml version="1.0" encoding="utf-8"?>
<a:theme xmlns:a="http://schemas.openxmlformats.org/drawingml/2006/main" name="Fraunhofer HHI Master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A8AFAF"/>
        </a:solidFill>
        <a:ln>
          <a:noFill/>
        </a:ln>
        <a:effectLst/>
        <a:extLst/>
      </a:spPr>
      <a:bodyPr vert="horz" wrap="square" lIns="0" tIns="0" rIns="0" bIns="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noFill/>
        <a:ln w="9525" cap="flat" cmpd="sng" algn="ctr">
          <a:solidFill>
            <a:srgbClr val="179C7D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äsentation2" id="{73A6FEA5-BE41-468E-BF69-B11D4022B11C}" vid="{8ACACD4E-B69D-46BB-85F2-8D001876E211}"/>
    </a:ext>
  </a:extLst>
</a:theme>
</file>

<file path=ppt/theme/theme2.xml><?xml version="1.0" encoding="utf-8"?>
<a:theme xmlns:a="http://schemas.openxmlformats.org/drawingml/2006/main" name="Larissa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Fraunhofer HHI Master</Template>
  <TotalTime>6416</TotalTime>
  <Words>436</Words>
  <Application>Microsoft Macintosh PowerPoint</Application>
  <PresentationFormat>On-screen Show (16:9)</PresentationFormat>
  <Paragraphs>70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Frutiger LT Com 55 Roman</vt:lpstr>
      <vt:lpstr>Wingdings</vt:lpstr>
      <vt:lpstr>Arial</vt:lpstr>
      <vt:lpstr>Frutiger LT Com 45 Light</vt:lpstr>
      <vt:lpstr>Fraunhofer HHI Master</vt:lpstr>
      <vt:lpstr>CE6-related: Simplification of the Reduced Secondary Transform</vt:lpstr>
      <vt:lpstr>Introduction: Reduced Secondary Transform</vt:lpstr>
      <vt:lpstr>Proposal: Zeroing of ‘primary-only’ coefficients </vt:lpstr>
      <vt:lpstr>Results</vt:lpstr>
      <vt:lpstr>Conclusion</vt:lpstr>
      <vt:lpstr>Results – Test3 ( JVET-N0555 on top of CE6-3.1d )</vt:lpstr>
      <vt:lpstr>Results</vt:lpstr>
      <vt:lpstr>Results:  JVET-N0555 Test 1 </vt:lpstr>
      <vt:lpstr>Results</vt:lpstr>
      <vt:lpstr>Results – Test 4 ( JVET-N0555 on top of CE6-3.1e )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Notes for the presentation</dc:title>
  <dc:creator>Mischa Siekmann</dc:creator>
  <cp:lastModifiedBy>Mischa Siekmann</cp:lastModifiedBy>
  <cp:revision>54</cp:revision>
  <cp:lastPrinted>2011-04-27T07:57:31Z</cp:lastPrinted>
  <dcterms:created xsi:type="dcterms:W3CDTF">2019-03-18T17:31:54Z</dcterms:created>
  <dcterms:modified xsi:type="dcterms:W3CDTF">2019-03-24T08:40:38Z</dcterms:modified>
</cp:coreProperties>
</file>

<file path=userCustomization/customUI.xml><?xml version="1.0" encoding="utf-8"?>
<mso:customUI xmlns:doc="http://schemas.microsoft.com/office/2006/01/customui/currentDocument" xmlns:mso="http://schemas.microsoft.com/office/2006/01/customui">
  <mso:ribbon>
    <mso:qat>
      <mso:documentControls>
        <mso:separator idQ="doc:sep1" visible="true"/>
        <mso:control idQ="mso:SlideLayoutGallery" visible="true"/>
      </mso:documentControls>
    </mso:qat>
  </mso:ribbon>
</mso:customUI>
</file>