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1689" r:id="rId2"/>
    <p:sldId id="2005" r:id="rId3"/>
    <p:sldId id="2079" r:id="rId4"/>
    <p:sldId id="2072" r:id="rId5"/>
    <p:sldId id="2076" r:id="rId6"/>
    <p:sldId id="2074" r:id="rId7"/>
    <p:sldId id="2082" r:id="rId8"/>
    <p:sldId id="2083" r:id="rId9"/>
    <p:sldId id="2080" r:id="rId10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15/03/2019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3/15/2019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JVET-N0525</a:t>
            </a:r>
            <a:br>
              <a:rPr lang="en-US" sz="2000" b="1" dirty="0"/>
            </a:br>
            <a:r>
              <a:rPr lang="en-US" sz="2000" b="1" dirty="0"/>
              <a:t>CE4-related: </a:t>
            </a:r>
            <a:r>
              <a:rPr lang="en-CA" sz="2000" b="1" dirty="0"/>
              <a:t>Pruning reduction in TPM using regular merge candidates</a:t>
            </a:r>
            <a:endParaRPr lang="en-US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7713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March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Objectives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74890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VTM-4.0:</a:t>
            </a:r>
          </a:p>
          <a:p>
            <a:pPr lvl="2"/>
            <a:r>
              <a:rPr lang="en-US" sz="1400" dirty="0"/>
              <a:t>In triangle merge coding modes, motion predictor lists are constructed. </a:t>
            </a:r>
          </a:p>
          <a:p>
            <a:pPr lvl="2"/>
            <a:r>
              <a:rPr lang="en-US" sz="1400" dirty="0"/>
              <a:t>But in the current reference software, a full pruning is performed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Harmonize motion predictor lists construction by using regular merge candidates</a:t>
            </a:r>
          </a:p>
          <a:p>
            <a:pPr lvl="2"/>
            <a:r>
              <a:rPr lang="en-US" sz="1400" dirty="0"/>
              <a:t>Remove pruning on triangle </a:t>
            </a:r>
            <a:r>
              <a:rPr lang="en-US" sz="1400" dirty="0" err="1"/>
              <a:t>uni</a:t>
            </a:r>
            <a:r>
              <a:rPr lang="en-US" sz="1400" dirty="0"/>
              <a:t>-directional parts</a:t>
            </a:r>
          </a:p>
          <a:p>
            <a:pPr lvl="3"/>
            <a:r>
              <a:rPr lang="en-US" sz="1400" dirty="0"/>
              <a:t>v1: on </a:t>
            </a:r>
            <a:r>
              <a:rPr lang="en-US" sz="1400" dirty="0" err="1"/>
              <a:t>uni</a:t>
            </a:r>
            <a:r>
              <a:rPr lang="en-US" sz="1400" dirty="0"/>
              <a:t>-directional + average candidates</a:t>
            </a:r>
          </a:p>
          <a:p>
            <a:pPr lvl="3"/>
            <a:r>
              <a:rPr lang="en-US" sz="1400" dirty="0"/>
              <a:t>v2: on all candidates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Regular merge candidates as input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8523924" cy="409801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Use spatial and temporal regular merge candidates for triangle merge list construction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056FF7-0F90-4184-A766-99C0A1308107}"/>
              </a:ext>
            </a:extLst>
          </p:cNvPr>
          <p:cNvSpPr txBox="1">
            <a:spLocks/>
          </p:cNvSpPr>
          <p:nvPr/>
        </p:nvSpPr>
        <p:spPr bwMode="auto">
          <a:xfrm>
            <a:off x="417989" y="4424763"/>
            <a:ext cx="8046720" cy="584775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 </a:t>
            </a:r>
            <a:r>
              <a:rPr lang="en-US" sz="1400" dirty="0"/>
              <a:t>regular merge: 102 integer comparisons less (-36%)</a:t>
            </a:r>
            <a:br>
              <a:rPr lang="en-US" sz="1800" b="1" dirty="0"/>
            </a:b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v1: 162 integer comparisons less (-57%)	</a:t>
            </a: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v2: 252 integer comparisons less (-89%)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13B15CF-ED25-4141-9E9B-9FD913403DF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48264567"/>
              </p:ext>
            </p:extLst>
          </p:nvPr>
        </p:nvGraphicFramePr>
        <p:xfrm>
          <a:off x="685800" y="1457583"/>
          <a:ext cx="7772400" cy="2971800"/>
        </p:xfrm>
        <a:graphic>
          <a:graphicData uri="http://schemas.openxmlformats.org/drawingml/2006/table">
            <a:tbl>
              <a:tblPr firstRow="1" bandRow="1"/>
              <a:tblGrid>
                <a:gridCol w="109728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3421267737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Triangle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155448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B1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B0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A0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If less than 4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, then Spatial B2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C0/C1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===========================================</a:t>
                      </a:r>
                      <a:endParaRPr lang="en-US" sz="900" noProof="0" dirty="0">
                        <a:solidFill>
                          <a:schemeClr val="accent2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HMVP last to first + 2 first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 + let one space for pairwise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Pairwise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{0,1}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 regular </a:t>
                      </a:r>
                      <a:r>
                        <a:rPr lang="en-US" sz="900" noProof="0" dirty="0" err="1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spatio</a:t>
                      </a:r>
                      <a:r>
                        <a:rPr lang="en-US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-temporal merge candidates</a:t>
                      </a:r>
                    </a:p>
                    <a:p>
                      <a:pPr marL="0" marR="0" lvl="0" indent="0" algn="l" defTabSz="914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===================================================================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Unidir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9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L0 part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9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L1 part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9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Average L0/L1 parts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9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>
                          <a:latin typeface="Calibri" panose="020F0502020204030204" pitchFamily="34" charset="0"/>
                        </a:rPr>
                        <a:t>list size / 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6 / 5+1 + 5+1+6 = 6 + 12 = 18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(</a:t>
                      </a:r>
                      <a:r>
                        <a:rPr lang="en-US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4+1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)*4+5 = 25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                     </a:t>
                      </a:r>
                      <a:r>
                        <a:rPr lang="en-US" sz="900" noProof="0" dirty="0" err="1">
                          <a:latin typeface="Calibri" panose="020F0502020204030204" pitchFamily="34" charset="0"/>
                        </a:rPr>
                        <a:t>refidx</a:t>
                      </a:r>
                      <a:endParaRPr lang="en-US" sz="900" noProof="0" dirty="0"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                 total int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(5+0 + (2*2)+0+0)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  5 +   4 =   9</a:t>
                      </a:r>
                      <a:endParaRPr lang="fr-FR" sz="9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(5+0 + (2*2)+0+0)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  5 +   4 =   9</a:t>
                      </a:r>
                      <a:endParaRPr lang="fr-FR" sz="9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                                   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 15 + 12 = 27</a:t>
                      </a:r>
                      <a:endParaRPr lang="en-US" sz="9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180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120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(v2)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-36%  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-57%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43560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VTM-4.0:</a:t>
            </a:r>
          </a:p>
          <a:p>
            <a:pPr lvl="2"/>
            <a:r>
              <a:rPr lang="en-US" sz="1400" dirty="0"/>
              <a:t>Proposed triangle merge pruning reduction v1 + regular merge candidates (CE4-4.5.c)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FA0278-A49A-4A88-8A38-0E422C163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600200"/>
            <a:ext cx="5945661" cy="19438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60C093-9850-4A4D-9A03-FC035234E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7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8662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VTM-4.0:</a:t>
            </a:r>
          </a:p>
          <a:p>
            <a:pPr lvl="2"/>
            <a:r>
              <a:rPr lang="en-US" sz="1400" dirty="0"/>
              <a:t>Proposed triangle merge pruning reduction v2 + regular merge candidates (CE4-4.5.d)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4AA2D8-EB80-4482-9E00-527B22D6A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8" y="1600200"/>
            <a:ext cx="5945661" cy="1943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F3D224-F716-4B01-9D89-A78750BA1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22000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Worth case summary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5363284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Cumulative worth case complexity analysis</a:t>
            </a:r>
          </a:p>
          <a:p>
            <a:pPr lvl="2"/>
            <a:r>
              <a:rPr lang="fr-FR" sz="1400" dirty="0"/>
              <a:t>N</a:t>
            </a:r>
            <a:r>
              <a:rPr lang="en-US" sz="1400" dirty="0"/>
              <a:t>umber of integer comparisons involved by pruning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02B6FFF-CCA2-418D-90C4-1B7E51D6366B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90964113"/>
              </p:ext>
            </p:extLst>
          </p:nvPr>
        </p:nvGraphicFramePr>
        <p:xfrm>
          <a:off x="1097280" y="2339614"/>
          <a:ext cx="6949440" cy="1005840"/>
        </p:xfrm>
        <a:graphic>
          <a:graphicData uri="http://schemas.openxmlformats.org/drawingml/2006/table">
            <a:tbl>
              <a:tblPr firstRow="1" bandRow="1"/>
              <a:tblGrid>
                <a:gridCol w="329184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Triangle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Regular merge for Triangle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-36 = 58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-46 = 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-36 = 58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-46 = 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174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(v2)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-38%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-87%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(11)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(50)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-34 = 60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-20 = 40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-30 = 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180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120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(v2)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-36%  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-57%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-89%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78BAA93-85BE-4459-A99E-4CFD26986169}"/>
              </a:ext>
            </a:extLst>
          </p:cNvPr>
          <p:cNvSpPr txBox="1">
            <a:spLocks/>
          </p:cNvSpPr>
          <p:nvPr/>
        </p:nvSpPr>
        <p:spPr bwMode="auto">
          <a:xfrm>
            <a:off x="656591" y="3345454"/>
            <a:ext cx="8046720" cy="861774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			→ </a:t>
            </a:r>
            <a:r>
              <a:rPr lang="en-US" sz="1400" dirty="0"/>
              <a:t>regular merge: 102 integer comparisons less (-36%)</a:t>
            </a:r>
            <a:br>
              <a:rPr lang="en-US" sz="1800" b="1" dirty="0"/>
            </a:b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v1: 108 integer comparisons less (-38%)	            162 integer comparisons less (-57%)</a:t>
            </a:r>
            <a:br>
              <a:rPr lang="en-US" sz="1400" dirty="0"/>
            </a:b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v2: 246 integer comparisons less (-87%)	            252 integer comparisons less (-89%)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A5E49C-116C-43A9-ACEC-836CC7719D9B}"/>
              </a:ext>
            </a:extLst>
          </p:cNvPr>
          <p:cNvSpPr txBox="1">
            <a:spLocks/>
          </p:cNvSpPr>
          <p:nvPr/>
        </p:nvSpPr>
        <p:spPr bwMode="auto">
          <a:xfrm>
            <a:off x="1213887" y="2094103"/>
            <a:ext cx="2984794" cy="215444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400" dirty="0"/>
              <a:t>JVET-N0226</a:t>
            </a:r>
          </a:p>
        </p:txBody>
      </p:sp>
    </p:spTree>
    <p:extLst>
      <p:ext uri="{BB962C8B-B14F-4D97-AF65-F5344CB8AC3E}">
        <p14:creationId xmlns:p14="http://schemas.microsoft.com/office/powerpoint/2010/main" val="241269066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Comparison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Comparison between existing initial candidates (JVET-N0226) and regular merge candidates:</a:t>
            </a:r>
          </a:p>
          <a:p>
            <a:pPr lvl="2"/>
            <a:r>
              <a:rPr lang="en-US" sz="1400" dirty="0"/>
              <a:t>Proposed triangle merge pruning reduction v1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D89E33-AE38-49A0-911F-6608F8903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139" y="1600200"/>
            <a:ext cx="5945661" cy="19438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164D75-6C8C-4D3F-9D02-9A3B86AB8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7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60952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Comparison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Comparison between existing initial candidates (JVET-N0226) and regular merge candidates:</a:t>
            </a:r>
          </a:p>
          <a:p>
            <a:pPr lvl="2"/>
            <a:r>
              <a:rPr lang="en-US" sz="1400" dirty="0"/>
              <a:t>Proposed triangle merge pruning reduction v2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26F59D-8832-4A02-94EB-9D00116D0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138" y="1600200"/>
            <a:ext cx="5945661" cy="19438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833298-2912-40EF-B3F7-FD60F1A65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13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45543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Comparison Results Summary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74890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Comparison between existing initial candidates (JVET-N0226) and regular merge candidates:</a:t>
            </a:r>
          </a:p>
          <a:p>
            <a:pPr lvl="2"/>
            <a:endParaRPr lang="en-US" sz="1400" dirty="0"/>
          </a:p>
          <a:p>
            <a:pPr lvl="2"/>
            <a:r>
              <a:rPr lang="en-US" sz="1400" dirty="0"/>
              <a:t>Proposed triangle merge pruning reduction v1</a:t>
            </a:r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r>
              <a:rPr lang="en-US" sz="1400" dirty="0"/>
              <a:t>Proposed triangle merge pruning reduction v2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0B953F-A1AB-4EEB-9064-E7FAF96DB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767" y="1946433"/>
            <a:ext cx="8314849" cy="12506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BFBB8F-85EE-482A-A355-6B25B4C00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89" y="3741408"/>
            <a:ext cx="827151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647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623</Words>
  <Application>Microsoft Office PowerPoint</Application>
  <PresentationFormat>On-screen Show (16:9)</PresentationFormat>
  <Paragraphs>89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</vt:lpstr>
      <vt:lpstr>2013_Technicolor</vt:lpstr>
      <vt:lpstr>JVET-N0525 CE4-related: Pruning reduction in TPM using regular merge candidates</vt:lpstr>
      <vt:lpstr>Objectives</vt:lpstr>
      <vt:lpstr>Regular merge candidates as input</vt:lpstr>
      <vt:lpstr>Simulation Results</vt:lpstr>
      <vt:lpstr>Simulation Results</vt:lpstr>
      <vt:lpstr>Worth case summary</vt:lpstr>
      <vt:lpstr>Comparison Results</vt:lpstr>
      <vt:lpstr>Comparison Results</vt:lpstr>
      <vt:lpstr>Comparison Results 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2019-03-15T15:51:01Z</dcterms:modified>
</cp:coreProperties>
</file>