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73" r:id="rId3"/>
    <p:sldId id="278" r:id="rId4"/>
    <p:sldId id="275" r:id="rId5"/>
    <p:sldId id="276" r:id="rId6"/>
    <p:sldId id="274" r:id="rId7"/>
    <p:sldId id="277" r:id="rId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2485" autoAdjust="0"/>
  </p:normalViewPr>
  <p:slideViewPr>
    <p:cSldViewPr snapToGrid="0">
      <p:cViewPr varScale="1">
        <p:scale>
          <a:sx n="107" d="100"/>
          <a:sy n="107" d="100"/>
        </p:scale>
        <p:origin x="153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154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JVET-N0512</a:t>
            </a:r>
            <a:br>
              <a:rPr lang="en-US" altLang="ko-KR" dirty="0" smtClean="0"/>
            </a:br>
            <a:r>
              <a:rPr lang="en-CA" altLang="ko-KR" dirty="0"/>
              <a:t>AhG2 : Editorial Suggestion 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on </a:t>
            </a:r>
            <a:r>
              <a:rPr lang="en-CA" altLang="ko-KR" dirty="0"/>
              <a:t>the text specification for Inter and IBC mode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H. </a:t>
            </a:r>
            <a:r>
              <a:rPr lang="en-US" altLang="ko-KR" dirty="0"/>
              <a:t>Jang, </a:t>
            </a:r>
            <a:r>
              <a:rPr lang="en-US" altLang="ko-KR" dirty="0" smtClean="0"/>
              <a:t>J. </a:t>
            </a:r>
            <a:r>
              <a:rPr lang="en-US" altLang="ko-KR" dirty="0"/>
              <a:t>Nam, </a:t>
            </a:r>
            <a:r>
              <a:rPr lang="en-US" altLang="ko-KR" dirty="0" smtClean="0"/>
              <a:t>N. Park, 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In this contribution, Only editorial change is suggested for inter prediction and intra block copy.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In VTM-4.0,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IBC is enabled in dual tree I tile group.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A variable </a:t>
            </a:r>
            <a:r>
              <a:rPr lang="en-US" altLang="ko-KR" sz="1400" dirty="0" err="1" smtClean="0"/>
              <a:t>CuPredMode</a:t>
            </a:r>
            <a:r>
              <a:rPr lang="en-US" altLang="ko-KR" sz="1400" dirty="0" smtClean="0"/>
              <a:t>[][] specifying prediction mode is not described for dual tree </a:t>
            </a:r>
            <a:r>
              <a:rPr lang="en-US" altLang="ko-KR" sz="1400" dirty="0" err="1" smtClean="0"/>
              <a:t>luma</a:t>
            </a:r>
            <a:r>
              <a:rPr lang="en-US" altLang="ko-KR" sz="1400" dirty="0" smtClean="0"/>
              <a:t> and dual tree </a:t>
            </a:r>
            <a:r>
              <a:rPr lang="en-US" altLang="ko-KR" sz="1400" dirty="0" err="1" smtClean="0"/>
              <a:t>chroma</a:t>
            </a:r>
            <a:r>
              <a:rPr lang="en-US" altLang="ko-KR" sz="1400" dirty="0"/>
              <a:t>. </a:t>
            </a:r>
            <a:r>
              <a:rPr lang="en-US" altLang="ko-KR" sz="1400" dirty="0" smtClean="0"/>
              <a:t>In </a:t>
            </a:r>
            <a:r>
              <a:rPr lang="en-US" altLang="ko-KR" sz="1400" dirty="0"/>
              <a:t>dual tree structure, </a:t>
            </a:r>
            <a:r>
              <a:rPr lang="en-US" altLang="ko-KR" sz="1400" dirty="0" err="1"/>
              <a:t>CuPredMode</a:t>
            </a:r>
            <a:r>
              <a:rPr lang="en-US" altLang="ko-KR" sz="1400" dirty="0"/>
              <a:t>[][] is overwritten </a:t>
            </a:r>
            <a:endParaRPr lang="en-US" altLang="ko-KR" sz="14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The </a:t>
            </a:r>
            <a:r>
              <a:rPr lang="en-US" altLang="ko-KR" sz="1400" dirty="0" err="1" smtClean="0"/>
              <a:t>chroma</a:t>
            </a:r>
            <a:r>
              <a:rPr lang="en-US" altLang="ko-KR" sz="1400" dirty="0" smtClean="0"/>
              <a:t> block refer corresponding </a:t>
            </a:r>
            <a:r>
              <a:rPr lang="en-US" altLang="ko-KR" sz="1400" dirty="0" err="1" smtClean="0"/>
              <a:t>luma</a:t>
            </a:r>
            <a:r>
              <a:rPr lang="en-US" altLang="ko-KR" sz="1400" dirty="0" smtClean="0"/>
              <a:t> block for derivation process of INTRA_DM and derivation process for IBC </a:t>
            </a:r>
            <a:r>
              <a:rPr lang="en-US" altLang="ko-KR" sz="1400" dirty="0" err="1"/>
              <a:t>chroma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motion vector.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If </a:t>
            </a:r>
            <a:r>
              <a:rPr lang="en-US" altLang="ko-KR" sz="1400" dirty="0" smtClean="0"/>
              <a:t>Current </a:t>
            </a:r>
            <a:r>
              <a:rPr lang="en-US" altLang="ko-KR" sz="1400" dirty="0" err="1" smtClean="0"/>
              <a:t>chroma</a:t>
            </a:r>
            <a:r>
              <a:rPr lang="en-US" altLang="ko-KR" sz="1400" dirty="0" smtClean="0"/>
              <a:t> block is coded intra prediction mode and the coding mode is INTRA_DM then </a:t>
            </a:r>
            <a:r>
              <a:rPr lang="en-US" altLang="ko-KR" sz="1400" dirty="0" err="1" smtClean="0"/>
              <a:t>intraPredModeY</a:t>
            </a:r>
            <a:r>
              <a:rPr lang="en-US" altLang="ko-KR" sz="1400" dirty="0" smtClean="0"/>
              <a:t>[][] should be defined</a:t>
            </a:r>
            <a:r>
              <a:rPr lang="en-US" altLang="ko-KR" sz="1400" dirty="0" smtClean="0"/>
              <a:t>. However in </a:t>
            </a:r>
            <a:r>
              <a:rPr lang="en-US" altLang="ko-KR" sz="1400" dirty="0"/>
              <a:t>dual tree structure, </a:t>
            </a:r>
            <a:r>
              <a:rPr lang="en-US" altLang="ko-KR" sz="1400" dirty="0" err="1"/>
              <a:t>intraPredModeY</a:t>
            </a:r>
            <a:r>
              <a:rPr lang="en-US" altLang="ko-KR" sz="1400" dirty="0"/>
              <a:t>[][] could not be defined, if current </a:t>
            </a:r>
            <a:r>
              <a:rPr lang="en-US" altLang="ko-KR" sz="1400" dirty="0" err="1"/>
              <a:t>luma</a:t>
            </a:r>
            <a:r>
              <a:rPr lang="en-US" altLang="ko-KR" sz="1400" dirty="0"/>
              <a:t> block is IBC coded.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4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6425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280738" y="1795097"/>
            <a:ext cx="9186582" cy="3131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pred_mode_flag</a:t>
            </a:r>
            <a:r>
              <a:rPr lang="en-CA" altLang="ko-KR" dirty="0">
                <a:latin typeface="Times New Roman" panose="02020603050405020304" pitchFamily="18" charset="0"/>
                <a:ea typeface="SimSun" panose="02010600030101010101" pitchFamily="2" charset="-122"/>
              </a:rPr>
              <a:t> equal to 0 specifies that the current coding unit is coded in inter prediction mode. </a:t>
            </a:r>
            <a:r>
              <a:rPr lang="en-CA" altLang="ko-KR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pred_mode_flag</a:t>
            </a:r>
            <a:r>
              <a:rPr lang="en-CA" altLang="ko-KR" dirty="0">
                <a:latin typeface="Times New Roman" panose="02020603050405020304" pitchFamily="18" charset="0"/>
                <a:ea typeface="SimSun" panose="02010600030101010101" pitchFamily="2" charset="-122"/>
              </a:rPr>
              <a:t> equal to 1 specifies that the current coding unit is coded in intra prediction mode. The variable </a:t>
            </a:r>
            <a:r>
              <a:rPr lang="en-CA" altLang="ko-KR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CuPredMode</a:t>
            </a:r>
            <a:r>
              <a:rPr lang="en-CA" altLang="ko-KR" dirty="0">
                <a:latin typeface="Times New Roman" panose="02020603050405020304" pitchFamily="18" charset="0"/>
                <a:ea typeface="SimSun" panose="02010600030101010101" pitchFamily="2" charset="-122"/>
              </a:rPr>
              <a:t>[ x ][ y ]</a:t>
            </a:r>
            <a:r>
              <a:rPr lang="en-CA" altLang="ko-KR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 </a:t>
            </a:r>
            <a:r>
              <a:rPr lang="en-CA" altLang="ko-KR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treeType</a:t>
            </a:r>
            <a:r>
              <a:rPr lang="en-CA" altLang="ko-KR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] </a:t>
            </a:r>
            <a:r>
              <a:rPr lang="en-CA" altLang="ko-KR" dirty="0">
                <a:latin typeface="Times New Roman" panose="02020603050405020304" pitchFamily="18" charset="0"/>
                <a:ea typeface="SimSun" panose="02010600030101010101" pitchFamily="2" charset="-122"/>
              </a:rPr>
              <a:t>is derived as follows for x = x0..x0 + </a:t>
            </a:r>
            <a:r>
              <a:rPr lang="en-CA" altLang="ko-KR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cbWidth</a:t>
            </a:r>
            <a:r>
              <a:rPr lang="en-CA" altLang="ko-KR" dirty="0">
                <a:latin typeface="Times New Roman" panose="02020603050405020304" pitchFamily="18" charset="0"/>
                <a:ea typeface="SimSun" panose="02010600030101010101" pitchFamily="2" charset="-122"/>
              </a:rPr>
              <a:t> − 1 and y = y0..y0 + </a:t>
            </a:r>
            <a:r>
              <a:rPr lang="en-CA" altLang="ko-KR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cbHeight</a:t>
            </a:r>
            <a:r>
              <a:rPr lang="en-CA" altLang="ko-KR" dirty="0">
                <a:latin typeface="Times New Roman" panose="02020603050405020304" pitchFamily="18" charset="0"/>
                <a:ea typeface="SimSun" panose="02010600030101010101" pitchFamily="2" charset="-122"/>
              </a:rPr>
              <a:t> − 1:</a:t>
            </a:r>
            <a:endParaRPr lang="ko-KR" altLang="ko-KR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24765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ko-K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pred_mode_flag</a:t>
            </a:r>
            <a:r>
              <a:rPr lang="en-CA" altLang="ko-K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0, </a:t>
            </a:r>
            <a:r>
              <a:rPr lang="en-CA" altLang="ko-K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CuPredMode</a:t>
            </a:r>
            <a:r>
              <a:rPr lang="en-CA" altLang="ko-KR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][ y ]</a:t>
            </a:r>
            <a:r>
              <a:rPr lang="en-CA" altLang="ko-KR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ko-KR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treeType</a:t>
            </a:r>
            <a:r>
              <a:rPr lang="en-CA" altLang="ko-KR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</a:t>
            </a:r>
            <a:r>
              <a:rPr lang="en-CA" altLang="ko-K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MODE_INTER.</a:t>
            </a:r>
            <a:endParaRPr lang="ko-KR" altLang="ko-KR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24765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 (</a:t>
            </a:r>
            <a:r>
              <a:rPr lang="en-CA" altLang="ko-K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pred_mode_flag</a:t>
            </a:r>
            <a:r>
              <a:rPr lang="en-CA" altLang="ko-K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1), </a:t>
            </a:r>
            <a:r>
              <a:rPr lang="en-CA" altLang="ko-K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CuPredMode</a:t>
            </a:r>
            <a:r>
              <a:rPr lang="en-CA" altLang="ko-KR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][ y ]</a:t>
            </a:r>
            <a:r>
              <a:rPr lang="en-CA" altLang="ko-KR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ko-KR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treeType</a:t>
            </a:r>
            <a:r>
              <a:rPr lang="en-CA" altLang="ko-KR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</a:t>
            </a:r>
            <a:r>
              <a:rPr lang="en-CA" altLang="ko-K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MODE_INTRA.</a:t>
            </a:r>
            <a:endParaRPr lang="ko-KR" altLang="ko-KR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altLang="ko-KR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pred_mode_flag</a:t>
            </a:r>
            <a:r>
              <a:rPr lang="en-CA" altLang="ko-KR" dirty="0">
                <a:latin typeface="Times New Roman" panose="02020603050405020304" pitchFamily="18" charset="0"/>
                <a:ea typeface="SimSun" panose="02010600030101010101" pitchFamily="2" charset="-122"/>
              </a:rPr>
              <a:t> is not present, it is inferred to be equal to 1 when decoding an I tile group, and equal to 0 when decoding a P or B tile group, respectively.</a:t>
            </a:r>
            <a:endParaRPr lang="ko-KR" altLang="ko-KR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1363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663386" y="1550893"/>
            <a:ext cx="3600000" cy="3600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/>
              <a:t>            IBC</a:t>
            </a:r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6986752" y="3350893"/>
            <a:ext cx="1800000" cy="1800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INTRA_DM</a:t>
            </a:r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2472351" y="3350893"/>
            <a:ext cx="1800000" cy="1800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INTRA</a:t>
            </a:r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2472351" y="1550893"/>
            <a:ext cx="1800000" cy="1800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INTRA</a:t>
            </a:r>
            <a:endParaRPr lang="ko-KR" altLang="en-US"/>
          </a:p>
        </p:txBody>
      </p:sp>
      <p:cxnSp>
        <p:nvCxnSpPr>
          <p:cNvPr id="19" name="직선 화살표 연결선 18"/>
          <p:cNvCxnSpPr/>
          <p:nvPr/>
        </p:nvCxnSpPr>
        <p:spPr>
          <a:xfrm flipH="1" flipV="1">
            <a:off x="663387" y="1550893"/>
            <a:ext cx="6287505" cy="1815142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72351" y="1181561"/>
            <a:ext cx="3313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CuPredMode</a:t>
            </a:r>
            <a:r>
              <a:rPr lang="en-US" altLang="ko-KR" dirty="0" smtClean="0"/>
              <a:t>[</a:t>
            </a:r>
            <a:r>
              <a:rPr lang="en-US" altLang="ko-KR" dirty="0" err="1" smtClean="0"/>
              <a:t>xCuY</a:t>
            </a:r>
            <a:r>
              <a:rPr lang="en-US" altLang="ko-KR" dirty="0" smtClean="0"/>
              <a:t>][</a:t>
            </a:r>
            <a:r>
              <a:rPr lang="en-US" altLang="ko-KR" dirty="0" err="1"/>
              <a:t>y</a:t>
            </a:r>
            <a:r>
              <a:rPr lang="en-US" altLang="ko-KR" dirty="0" err="1" smtClean="0"/>
              <a:t>CuY</a:t>
            </a:r>
            <a:r>
              <a:rPr lang="en-US" altLang="ko-KR" dirty="0" smtClean="0"/>
              <a:t>] ????</a:t>
            </a:r>
            <a:endParaRPr lang="ko-KR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825387" y="2996703"/>
            <a:ext cx="3295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CuPredMode</a:t>
            </a:r>
            <a:r>
              <a:rPr lang="en-US" altLang="ko-KR" dirty="0" smtClean="0"/>
              <a:t>[</a:t>
            </a:r>
            <a:r>
              <a:rPr lang="en-US" altLang="ko-KR" dirty="0" err="1" smtClean="0"/>
              <a:t>xCb</a:t>
            </a:r>
            <a:r>
              <a:rPr lang="en-US" altLang="ko-KR" dirty="0" smtClean="0"/>
              <a:t>][</a:t>
            </a:r>
            <a:r>
              <a:rPr lang="en-US" altLang="ko-KR" dirty="0" err="1" smtClean="0"/>
              <a:t>yCb</a:t>
            </a:r>
            <a:r>
              <a:rPr lang="en-US" altLang="ko-KR" dirty="0" smtClean="0"/>
              <a:t>]</a:t>
            </a:r>
            <a:endParaRPr lang="ko-KR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792454" y="2673537"/>
            <a:ext cx="16383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/>
              <a:t>Intra prediction</a:t>
            </a:r>
          </a:p>
          <a:p>
            <a:pPr algn="ctr"/>
            <a:r>
              <a:rPr lang="en-US" altLang="ko-KR" dirty="0" smtClean="0"/>
              <a:t>mode</a:t>
            </a:r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63386" y="899603"/>
            <a:ext cx="2486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 smtClean="0"/>
              <a:t>intraPredModeY</a:t>
            </a:r>
            <a:r>
              <a:rPr lang="en-US" altLang="ko-KR" dirty="0" smtClean="0"/>
              <a:t>[][] ????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106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636031"/>
              </p:ext>
            </p:extLst>
          </p:nvPr>
        </p:nvGraphicFramePr>
        <p:xfrm>
          <a:off x="188259" y="752536"/>
          <a:ext cx="9529483" cy="38176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29483"/>
              </a:tblGrid>
              <a:tr h="370840">
                <a:tc>
                  <a:txBody>
                    <a:bodyPr/>
                    <a:lstStyle/>
                    <a:p>
                      <a:pPr marL="0" lvl="0" indent="0" algn="just" hangingPunct="0">
                        <a:spcBef>
                          <a:spcPts val="905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200" b="1" dirty="0" smtClean="0">
                          <a:effectLst/>
                        </a:rPr>
                        <a:t>8.4.3</a:t>
                      </a:r>
                      <a:r>
                        <a:rPr lang="en-CA" altLang="ko-KR" sz="1200" b="1" baseline="0" dirty="0" smtClean="0">
                          <a:effectLst/>
                        </a:rPr>
                        <a:t> </a:t>
                      </a:r>
                      <a:r>
                        <a:rPr lang="en-CA" altLang="ko-KR" sz="1200" b="1" dirty="0" smtClean="0">
                          <a:effectLst/>
                        </a:rPr>
                        <a:t>Derivation process for </a:t>
                      </a:r>
                      <a:r>
                        <a:rPr lang="en-CA" altLang="ko-KR" sz="1200" b="1" dirty="0" err="1" smtClean="0">
                          <a:effectLst/>
                        </a:rPr>
                        <a:t>chroma</a:t>
                      </a:r>
                      <a:r>
                        <a:rPr lang="en-CA" altLang="ko-KR" sz="1200" b="1" dirty="0" smtClean="0">
                          <a:effectLst/>
                        </a:rPr>
                        <a:t> intra prediction mode</a:t>
                      </a:r>
                      <a:endParaRPr lang="ko-KR" altLang="ko-KR" sz="1200" b="1" smtClean="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200" dirty="0" smtClean="0">
                          <a:effectLst/>
                        </a:rPr>
                        <a:t>Input to this process are: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200" dirty="0" smtClean="0">
                          <a:effectLst/>
                        </a:rPr>
                        <a:t>a </a:t>
                      </a:r>
                      <a:r>
                        <a:rPr lang="en-CA" altLang="ko-KR" sz="1200" dirty="0" err="1" smtClean="0">
                          <a:effectLst/>
                        </a:rPr>
                        <a:t>luma</a:t>
                      </a:r>
                      <a:r>
                        <a:rPr lang="en-CA" altLang="ko-KR" sz="1200" dirty="0" smtClean="0">
                          <a:effectLst/>
                        </a:rPr>
                        <a:t> location ( </a:t>
                      </a:r>
                      <a:r>
                        <a:rPr lang="en-CA" altLang="ko-KR" sz="1200" dirty="0" err="1" smtClean="0">
                          <a:effectLst/>
                        </a:rPr>
                        <a:t>xCb</a:t>
                      </a:r>
                      <a:r>
                        <a:rPr lang="en-CA" altLang="ko-KR" sz="1200" dirty="0" smtClean="0">
                          <a:effectLst/>
                        </a:rPr>
                        <a:t>, </a:t>
                      </a:r>
                      <a:r>
                        <a:rPr lang="en-CA" altLang="ko-KR" sz="1200" dirty="0" err="1" smtClean="0">
                          <a:effectLst/>
                        </a:rPr>
                        <a:t>yCb</a:t>
                      </a:r>
                      <a:r>
                        <a:rPr lang="en-CA" altLang="ko-KR" sz="1200" dirty="0" smtClean="0">
                          <a:effectLst/>
                        </a:rPr>
                        <a:t> ) specifying the top-left sample of the current </a:t>
                      </a:r>
                      <a:r>
                        <a:rPr lang="en-CA" altLang="ko-KR" sz="1200" dirty="0" err="1" smtClean="0">
                          <a:effectLst/>
                        </a:rPr>
                        <a:t>chroma</a:t>
                      </a:r>
                      <a:r>
                        <a:rPr lang="en-CA" altLang="ko-KR" sz="1200" dirty="0" smtClean="0">
                          <a:effectLst/>
                        </a:rPr>
                        <a:t> coding block relative to the top‑left </a:t>
                      </a:r>
                      <a:r>
                        <a:rPr lang="en-CA" altLang="ko-KR" sz="1200" dirty="0" err="1" smtClean="0">
                          <a:effectLst/>
                        </a:rPr>
                        <a:t>luma</a:t>
                      </a:r>
                      <a:r>
                        <a:rPr lang="en-CA" altLang="ko-KR" sz="1200" dirty="0" smtClean="0">
                          <a:effectLst/>
                        </a:rPr>
                        <a:t> sample of the current picture,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200" dirty="0" smtClean="0">
                          <a:effectLst/>
                        </a:rPr>
                        <a:t>a variable </a:t>
                      </a:r>
                      <a:r>
                        <a:rPr lang="en-CA" altLang="ko-KR" sz="1200" dirty="0" err="1" smtClean="0">
                          <a:effectLst/>
                        </a:rPr>
                        <a:t>cbWidth</a:t>
                      </a:r>
                      <a:r>
                        <a:rPr lang="en-CA" altLang="ko-KR" sz="1200" dirty="0" smtClean="0">
                          <a:effectLst/>
                        </a:rPr>
                        <a:t> specifying the width of the current coding block in </a:t>
                      </a:r>
                      <a:r>
                        <a:rPr lang="en-CA" altLang="ko-KR" sz="1200" dirty="0" err="1" smtClean="0">
                          <a:effectLst/>
                        </a:rPr>
                        <a:t>luma</a:t>
                      </a:r>
                      <a:r>
                        <a:rPr lang="en-CA" altLang="ko-KR" sz="1200" dirty="0" smtClean="0">
                          <a:effectLst/>
                        </a:rPr>
                        <a:t> samples,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200" dirty="0" smtClean="0">
                          <a:effectLst/>
                        </a:rPr>
                        <a:t>a variable </a:t>
                      </a:r>
                      <a:r>
                        <a:rPr lang="en-CA" altLang="ko-KR" sz="1200" dirty="0" err="1" smtClean="0">
                          <a:effectLst/>
                        </a:rPr>
                        <a:t>cbHeight</a:t>
                      </a:r>
                      <a:r>
                        <a:rPr lang="en-CA" altLang="ko-KR" sz="1200" dirty="0" smtClean="0">
                          <a:effectLst/>
                        </a:rPr>
                        <a:t> specifying the height of the current coding block in </a:t>
                      </a:r>
                      <a:r>
                        <a:rPr lang="en-CA" altLang="ko-KR" sz="1200" dirty="0" err="1" smtClean="0">
                          <a:effectLst/>
                        </a:rPr>
                        <a:t>luma</a:t>
                      </a:r>
                      <a:r>
                        <a:rPr lang="en-CA" altLang="ko-KR" sz="1200" dirty="0" smtClean="0">
                          <a:effectLst/>
                        </a:rPr>
                        <a:t> samples.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variable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treeType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specifying whether a single or a dual tree is used and if a dual tree is used, it specifies whether the current tree corresponds to the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luma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chroma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components.</a:t>
                      </a:r>
                      <a:endParaRPr lang="ko-KR" altLang="ko-KR" sz="1200" kern="120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340" indent="-18034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 this process, the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chroma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intra prediction mode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IntraPredModeC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][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] is derived as following:.</a:t>
                      </a:r>
                      <a:endParaRPr lang="ko-KR" altLang="ko-KR" sz="1200" kern="120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treeType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is equal to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DUAL_TREE_CHROMA_and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CuPredMode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+ (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cbWidth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/2) ][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+ (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cbHeight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/2) ][DUAL_TREE_LUMA] is equal to MODE_INTRA, the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chroma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intra prediction mode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IntraPredModeC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][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] is derived using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intra_chroma_pred_mode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][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] and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IntraPredModeY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+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cbWidth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/ 2 ][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+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cbHeight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/ 2 ] as specified in Table 8‑2 and Table 8‑3.</a:t>
                      </a:r>
                      <a:endParaRPr lang="ko-KR" altLang="ko-KR" sz="1200" kern="120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Otherwise, if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treeType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is equal to SINGLE_TREE and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CuPredMode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+ (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cbWidth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/2)) ][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+ (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cbHeight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/2) ][SINGLE_TREE] is equal to MODE_INTRA, the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chroma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intra prediction mode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IntraPredModeC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][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] is derived using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intra_chroma_pred_mode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][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] and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IntraPredModeY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+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cbWidth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/ 2 ][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+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cbHeight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/ 2 ] as specified in Table 8‑2 and Table 8‑3.</a:t>
                      </a:r>
                      <a:endParaRPr lang="ko-KR" altLang="ko-KR" sz="1200" kern="120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Otherwise, 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IntraPredModeC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][ </a:t>
                      </a:r>
                      <a:r>
                        <a:rPr lang="en-CA" altLang="ko-KR" sz="12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yCb</a:t>
                      </a:r>
                      <a:r>
                        <a:rPr lang="en-CA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] is set equal to INTRA_DC.</a:t>
                      </a:r>
                      <a:endParaRPr lang="ko-KR" altLang="ko-KR" sz="1200" kern="120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473938"/>
              </p:ext>
            </p:extLst>
          </p:nvPr>
        </p:nvGraphicFramePr>
        <p:xfrm>
          <a:off x="2115671" y="4690101"/>
          <a:ext cx="7171763" cy="1585192"/>
        </p:xfrm>
        <a:graphic>
          <a:graphicData uri="http://schemas.openxmlformats.org/drawingml/2006/table">
            <a:tbl>
              <a:tblPr/>
              <a:tblGrid>
                <a:gridCol w="1377961"/>
                <a:gridCol w="1616628"/>
                <a:gridCol w="879405"/>
                <a:gridCol w="979339"/>
                <a:gridCol w="669547"/>
                <a:gridCol w="1648883"/>
              </a:tblGrid>
              <a:tr h="226456"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intra_chroma_pred_mode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xCb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][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yCb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]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IntraPredModeY[ xCb + cbWidth / 2 ][ yCb + cbHeight / 2 ]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645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 ( 0  &lt;=  X  &lt;=  66 )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66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66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66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66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393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663386" y="1550893"/>
            <a:ext cx="3600000" cy="3600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/>
              <a:t>            Intra</a:t>
            </a:r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7112255" y="3350893"/>
            <a:ext cx="1800000" cy="1800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IBC</a:t>
            </a:r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2472351" y="3350893"/>
            <a:ext cx="1800000" cy="1800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IBC</a:t>
            </a:r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2472351" y="1550893"/>
            <a:ext cx="1800000" cy="1800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IBC</a:t>
            </a:r>
            <a:endParaRPr lang="ko-KR" altLang="en-US"/>
          </a:p>
        </p:txBody>
      </p:sp>
      <p:cxnSp>
        <p:nvCxnSpPr>
          <p:cNvPr id="19" name="직선 화살표 연결선 18"/>
          <p:cNvCxnSpPr/>
          <p:nvPr/>
        </p:nvCxnSpPr>
        <p:spPr>
          <a:xfrm flipH="1" flipV="1">
            <a:off x="663387" y="1550893"/>
            <a:ext cx="6448868" cy="1815142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72351" y="1181561"/>
            <a:ext cx="3313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CuPredMode</a:t>
            </a:r>
            <a:r>
              <a:rPr lang="en-US" altLang="ko-KR" dirty="0" smtClean="0"/>
              <a:t>[</a:t>
            </a:r>
            <a:r>
              <a:rPr lang="en-US" altLang="ko-KR" dirty="0" err="1" smtClean="0"/>
              <a:t>xCuY</a:t>
            </a:r>
            <a:r>
              <a:rPr lang="en-US" altLang="ko-KR" dirty="0" smtClean="0"/>
              <a:t>][</a:t>
            </a:r>
            <a:r>
              <a:rPr lang="en-US" altLang="ko-KR" dirty="0" err="1"/>
              <a:t>y</a:t>
            </a:r>
            <a:r>
              <a:rPr lang="en-US" altLang="ko-KR" dirty="0" err="1" smtClean="0"/>
              <a:t>CuY</a:t>
            </a:r>
            <a:r>
              <a:rPr lang="en-US" altLang="ko-KR" dirty="0" smtClean="0"/>
              <a:t>] ????</a:t>
            </a:r>
            <a:endParaRPr lang="ko-KR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884324" y="2981561"/>
            <a:ext cx="3295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CuPredMode</a:t>
            </a:r>
            <a:r>
              <a:rPr lang="en-US" altLang="ko-KR" dirty="0" smtClean="0"/>
              <a:t>[</a:t>
            </a:r>
            <a:r>
              <a:rPr lang="en-US" altLang="ko-KR" dirty="0" err="1" smtClean="0"/>
              <a:t>xCb</a:t>
            </a:r>
            <a:r>
              <a:rPr lang="en-US" altLang="ko-KR" dirty="0" smtClean="0"/>
              <a:t>][</a:t>
            </a:r>
            <a:r>
              <a:rPr lang="en-US" altLang="ko-KR" dirty="0" err="1" smtClean="0"/>
              <a:t>yCb</a:t>
            </a:r>
            <a:r>
              <a:rPr lang="en-US" altLang="ko-KR" dirty="0" smtClean="0"/>
              <a:t>]</a:t>
            </a:r>
            <a:endParaRPr lang="ko-KR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215739" y="2886392"/>
            <a:ext cx="1349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Block Vector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207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2245902"/>
              </p:ext>
            </p:extLst>
          </p:nvPr>
        </p:nvGraphicFramePr>
        <p:xfrm>
          <a:off x="280988" y="631825"/>
          <a:ext cx="9344025" cy="541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44025"/>
              </a:tblGrid>
              <a:tr h="370840">
                <a:tc>
                  <a:txBody>
                    <a:bodyPr/>
                    <a:lstStyle/>
                    <a:p>
                      <a:pPr lvl="0" hangingPunct="0"/>
                      <a:r>
                        <a:rPr lang="en-CA" altLang="ko-KR" sz="1400" b="1" kern="1200" dirty="0" smtClean="0">
                          <a:effectLst/>
                        </a:rPr>
                        <a:t>8.6 Decoding process for coding units coded in IBC prediction mode</a:t>
                      </a:r>
                      <a:endParaRPr lang="ko-KR" altLang="ko-KR" sz="1400" b="1" kern="1200" smtClean="0">
                        <a:effectLst/>
                      </a:endParaRPr>
                    </a:p>
                    <a:p>
                      <a:pPr lvl="0" hangingPunct="0"/>
                      <a:r>
                        <a:rPr lang="en-CA" altLang="ko-KR" sz="1400" b="1" kern="1200" dirty="0" smtClean="0">
                          <a:effectLst/>
                        </a:rPr>
                        <a:t>8.6.1 General decoding process for coding units coded in IBC prediction mode</a:t>
                      </a:r>
                      <a:endParaRPr lang="ko-KR" altLang="ko-KR" sz="1400" b="1" kern="1200" smtClean="0">
                        <a:effectLst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457200" algn="l"/>
                          <a:tab pos="685800" algn="l"/>
                          <a:tab pos="914400" algn="l"/>
                          <a:tab pos="1890395" algn="l"/>
                        </a:tabLst>
                      </a:pPr>
                      <a:r>
                        <a:rPr lang="en-CA" altLang="ko-KR" sz="1200" dirty="0" smtClean="0">
                          <a:effectLst/>
                        </a:rPr>
                        <a:t>The motion vector components of the current coding unit are derived as follows: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171450" indent="-171450">
                        <a:buFont typeface="Calibri" panose="020F0502020204030204" pitchFamily="34" charset="0"/>
                        <a:buChar char="–"/>
                      </a:pPr>
                      <a:r>
                        <a:rPr lang="en-CA" altLang="ko-KR" sz="1200" dirty="0" smtClean="0">
                          <a:effectLst/>
                        </a:rPr>
                        <a:t>If </a:t>
                      </a:r>
                      <a:r>
                        <a:rPr lang="en-CA" altLang="ko-KR" sz="1200" dirty="0" err="1" smtClean="0">
                          <a:effectLst/>
                        </a:rPr>
                        <a:t>treeType</a:t>
                      </a:r>
                      <a:r>
                        <a:rPr lang="en-CA" altLang="ko-KR" sz="1200" dirty="0" smtClean="0">
                          <a:effectLst/>
                        </a:rPr>
                        <a:t> is equal to SINGLE_TREE or DUAL_TREE_LUMA, the following applies:</a:t>
                      </a:r>
                    </a:p>
                    <a:p>
                      <a:pPr marL="457200" lvl="1" indent="0">
                        <a:buFont typeface="Calibri" panose="020F0502020204030204" pitchFamily="34" charset="0"/>
                        <a:buNone/>
                      </a:pPr>
                      <a:r>
                        <a:rPr lang="en-CA" altLang="ko-KR" sz="1200" dirty="0" smtClean="0">
                          <a:effectLst/>
                        </a:rPr>
                        <a:t>………</a:t>
                      </a:r>
                    </a:p>
                    <a:p>
                      <a:pPr marL="457200" lvl="1" indent="0">
                        <a:buFont typeface="Calibri" panose="020F0502020204030204" pitchFamily="34" charset="0"/>
                        <a:buNone/>
                      </a:pPr>
                      <a:r>
                        <a:rPr lang="en-CA" altLang="ko-KR" sz="1200" dirty="0" smtClean="0">
                          <a:effectLst/>
                        </a:rPr>
                        <a:t>………</a:t>
                      </a:r>
                    </a:p>
                    <a:p>
                      <a:pPr marL="228600" lvl="0" indent="-2286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762000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200" dirty="0" smtClean="0">
                          <a:effectLst/>
                        </a:rPr>
                        <a:t>Otherwise, if </a:t>
                      </a:r>
                      <a:r>
                        <a:rPr lang="en-CA" altLang="ko-KR" sz="1200" dirty="0" err="1" smtClean="0">
                          <a:effectLst/>
                        </a:rPr>
                        <a:t>treeType</a:t>
                      </a:r>
                      <a:r>
                        <a:rPr lang="en-CA" altLang="ko-KR" sz="1200" dirty="0" smtClean="0">
                          <a:effectLst/>
                        </a:rPr>
                        <a:t> is equal to DUAL_TREE_CHROMA, the following applies: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800100" lvl="1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260475" algn="l"/>
                        </a:tabLst>
                      </a:pPr>
                      <a:r>
                        <a:rPr lang="en-CA" altLang="ko-KR" sz="1200" dirty="0" smtClean="0">
                          <a:effectLst/>
                        </a:rPr>
                        <a:t>The number of </a:t>
                      </a:r>
                      <a:r>
                        <a:rPr lang="en-CA" altLang="ko-KR" sz="1200" dirty="0" err="1" smtClean="0">
                          <a:effectLst/>
                        </a:rPr>
                        <a:t>luma</a:t>
                      </a:r>
                      <a:r>
                        <a:rPr lang="en-CA" altLang="ko-KR" sz="1200" dirty="0" smtClean="0">
                          <a:effectLst/>
                        </a:rPr>
                        <a:t> coding </a:t>
                      </a:r>
                      <a:r>
                        <a:rPr lang="en-CA" altLang="ko-KR" sz="1200" dirty="0" err="1" smtClean="0">
                          <a:effectLst/>
                        </a:rPr>
                        <a:t>subblocks</a:t>
                      </a:r>
                      <a:r>
                        <a:rPr lang="en-CA" altLang="ko-KR" sz="1200" dirty="0" smtClean="0">
                          <a:effectLst/>
                        </a:rPr>
                        <a:t> in horizontal direction </a:t>
                      </a:r>
                      <a:r>
                        <a:rPr lang="en-CA" altLang="ko-KR" sz="1200" dirty="0" err="1" smtClean="0">
                          <a:effectLst/>
                        </a:rPr>
                        <a:t>numSbX</a:t>
                      </a:r>
                      <a:r>
                        <a:rPr lang="en-CA" altLang="ko-KR" sz="1200" dirty="0" smtClean="0">
                          <a:effectLst/>
                        </a:rPr>
                        <a:t> and in vertical direction </a:t>
                      </a:r>
                      <a:r>
                        <a:rPr lang="en-CA" altLang="ko-KR" sz="1200" dirty="0" err="1" smtClean="0">
                          <a:effectLst/>
                        </a:rPr>
                        <a:t>numSbY</a:t>
                      </a:r>
                      <a:r>
                        <a:rPr lang="en-CA" altLang="ko-KR" sz="1200" dirty="0" smtClean="0">
                          <a:effectLst/>
                        </a:rPr>
                        <a:t> are derived as follows: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131445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540385" algn="l"/>
                          <a:tab pos="900430" algn="l"/>
                          <a:tab pos="1260475" algn="l"/>
                          <a:tab pos="3079115" algn="ctr"/>
                          <a:tab pos="6156960" algn="r"/>
                        </a:tabLst>
                      </a:pPr>
                      <a:r>
                        <a:rPr lang="en-CA" altLang="ko-KR" sz="1200" dirty="0" err="1" smtClean="0">
                          <a:effectLst/>
                        </a:rPr>
                        <a:t>numSbX</a:t>
                      </a:r>
                      <a:r>
                        <a:rPr lang="en-CA" altLang="ko-KR" sz="1200" dirty="0" smtClean="0">
                          <a:effectLst/>
                        </a:rPr>
                        <a:t> = ( </a:t>
                      </a:r>
                      <a:r>
                        <a:rPr lang="en-CA" altLang="ko-KR" sz="1200" dirty="0" err="1" smtClean="0">
                          <a:effectLst/>
                        </a:rPr>
                        <a:t>cbWidth</a:t>
                      </a:r>
                      <a:r>
                        <a:rPr lang="en-CA" altLang="ko-KR" sz="1200" dirty="0" smtClean="0">
                          <a:effectLst/>
                        </a:rPr>
                        <a:t> &gt;&gt; 2 )		(8‑955)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131445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540385" algn="l"/>
                          <a:tab pos="900430" algn="l"/>
                          <a:tab pos="1008380" algn="l"/>
                          <a:tab pos="1260475" algn="l"/>
                          <a:tab pos="3079115" algn="ctr"/>
                          <a:tab pos="6156960" algn="r"/>
                        </a:tabLst>
                      </a:pPr>
                      <a:r>
                        <a:rPr lang="en-CA" altLang="ko-KR" sz="1200" dirty="0" err="1" smtClean="0">
                          <a:effectLst/>
                        </a:rPr>
                        <a:t>numSbY</a:t>
                      </a:r>
                      <a:r>
                        <a:rPr lang="en-CA" altLang="ko-KR" sz="1200" dirty="0" smtClean="0">
                          <a:effectLst/>
                        </a:rPr>
                        <a:t> = ( </a:t>
                      </a:r>
                      <a:r>
                        <a:rPr lang="en-CA" altLang="ko-KR" sz="1200" dirty="0" err="1" smtClean="0">
                          <a:effectLst/>
                        </a:rPr>
                        <a:t>cbHeight</a:t>
                      </a:r>
                      <a:r>
                        <a:rPr lang="en-CA" altLang="ko-KR" sz="1200" dirty="0" smtClean="0">
                          <a:effectLst/>
                        </a:rPr>
                        <a:t> &gt;&gt; 2 )		(8‑956)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800100" lvl="1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260475" algn="l"/>
                        </a:tabLst>
                      </a:pPr>
                      <a:r>
                        <a:rPr lang="en-CA" altLang="ko-KR" sz="1200" dirty="0" smtClean="0">
                          <a:effectLst/>
                        </a:rPr>
                        <a:t>The </a:t>
                      </a:r>
                      <a:r>
                        <a:rPr lang="en-CA" altLang="ko-KR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chroma</a:t>
                      </a:r>
                      <a:r>
                        <a:rPr lang="en-CA" altLang="ko-KR" sz="1200" dirty="0" smtClean="0">
                          <a:effectLst/>
                        </a:rPr>
                        <a:t> motion vectors </a:t>
                      </a:r>
                      <a:r>
                        <a:rPr lang="en-CA" altLang="ko-KR" sz="1200" dirty="0" err="1" smtClean="0">
                          <a:effectLst/>
                        </a:rPr>
                        <a:t>mvC</a:t>
                      </a:r>
                      <a:r>
                        <a:rPr lang="en-CA" altLang="ko-KR" sz="1200" dirty="0" smtClean="0">
                          <a:effectLst/>
                        </a:rPr>
                        <a:t>[ </a:t>
                      </a:r>
                      <a:r>
                        <a:rPr lang="en-CA" altLang="ko-KR" sz="1200" dirty="0" err="1" smtClean="0">
                          <a:effectLst/>
                        </a:rPr>
                        <a:t>xSbIdx</a:t>
                      </a:r>
                      <a:r>
                        <a:rPr lang="en-CA" altLang="ko-KR" sz="1200" dirty="0" smtClean="0">
                          <a:effectLst/>
                        </a:rPr>
                        <a:t> ][ </a:t>
                      </a:r>
                      <a:r>
                        <a:rPr lang="en-CA" altLang="ko-KR" sz="1200" dirty="0" err="1" smtClean="0">
                          <a:effectLst/>
                        </a:rPr>
                        <a:t>ySbIdx</a:t>
                      </a:r>
                      <a:r>
                        <a:rPr lang="en-CA" altLang="ko-KR" sz="1200" dirty="0" smtClean="0">
                          <a:effectLst/>
                        </a:rPr>
                        <a:t> ] are derived as follows for </a:t>
                      </a:r>
                      <a:r>
                        <a:rPr lang="en-CA" altLang="ko-KR" sz="1200" dirty="0" err="1" smtClean="0">
                          <a:effectLst/>
                        </a:rPr>
                        <a:t>xSbIdx</a:t>
                      </a:r>
                      <a:r>
                        <a:rPr lang="en-CA" altLang="ko-KR" sz="1200" dirty="0" smtClean="0">
                          <a:effectLst/>
                        </a:rPr>
                        <a:t> = 0..numSbX − 1, </a:t>
                      </a:r>
                      <a:r>
                        <a:rPr lang="en-CA" altLang="ko-KR" sz="1200" dirty="0" err="1" smtClean="0">
                          <a:effectLst/>
                        </a:rPr>
                        <a:t>ySbIdx</a:t>
                      </a:r>
                      <a:r>
                        <a:rPr lang="en-CA" altLang="ko-KR" sz="1200" dirty="0" smtClean="0">
                          <a:effectLst/>
                        </a:rPr>
                        <a:t> = 0..numSbY − 1: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800100" lvl="1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8000" algn="l"/>
                        </a:tabLst>
                      </a:pPr>
                      <a:r>
                        <a:rPr lang="en-CA" altLang="ko-KR" sz="1200" dirty="0" smtClean="0">
                          <a:effectLst/>
                        </a:rPr>
                        <a:t>The </a:t>
                      </a:r>
                      <a:r>
                        <a:rPr lang="en-CA" altLang="ko-KR" sz="1200" dirty="0" err="1" smtClean="0">
                          <a:effectLst/>
                        </a:rPr>
                        <a:t>luma</a:t>
                      </a:r>
                      <a:r>
                        <a:rPr lang="en-CA" altLang="ko-KR" sz="1200" dirty="0" smtClean="0">
                          <a:effectLst/>
                        </a:rPr>
                        <a:t> motion vector </a:t>
                      </a:r>
                      <a:r>
                        <a:rPr lang="en-CA" altLang="ko-KR" sz="1200" dirty="0" err="1" smtClean="0">
                          <a:effectLst/>
                        </a:rPr>
                        <a:t>mvL</a:t>
                      </a:r>
                      <a:r>
                        <a:rPr lang="en-CA" altLang="ko-KR" sz="1200" dirty="0" smtClean="0">
                          <a:effectLst/>
                        </a:rPr>
                        <a:t>[ </a:t>
                      </a:r>
                      <a:r>
                        <a:rPr lang="en-CA" altLang="ko-KR" sz="1200" dirty="0" err="1" smtClean="0">
                          <a:effectLst/>
                        </a:rPr>
                        <a:t>xSbIdx</a:t>
                      </a:r>
                      <a:r>
                        <a:rPr lang="en-CA" altLang="ko-KR" sz="1200" dirty="0" smtClean="0">
                          <a:effectLst/>
                        </a:rPr>
                        <a:t> ][ </a:t>
                      </a:r>
                      <a:r>
                        <a:rPr lang="en-CA" altLang="ko-KR" sz="1200" dirty="0" err="1" smtClean="0">
                          <a:effectLst/>
                        </a:rPr>
                        <a:t>ySbIdx</a:t>
                      </a:r>
                      <a:r>
                        <a:rPr lang="en-CA" altLang="ko-KR" sz="1200" dirty="0" smtClean="0">
                          <a:effectLst/>
                        </a:rPr>
                        <a:t> ] is derived as follows: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1257300" lvl="2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8000" algn="l"/>
                        </a:tabLst>
                      </a:pPr>
                      <a:r>
                        <a:rPr lang="en-CA" altLang="ko-KR" sz="1200" dirty="0" smtClean="0">
                          <a:effectLst/>
                        </a:rPr>
                        <a:t>The location ( </a:t>
                      </a:r>
                      <a:r>
                        <a:rPr lang="en-CA" altLang="ko-KR" sz="1200" dirty="0" err="1" smtClean="0">
                          <a:effectLst/>
                        </a:rPr>
                        <a:t>xCuY</a:t>
                      </a:r>
                      <a:r>
                        <a:rPr lang="en-CA" altLang="ko-KR" sz="1200" dirty="0" smtClean="0">
                          <a:effectLst/>
                        </a:rPr>
                        <a:t>, </a:t>
                      </a:r>
                      <a:r>
                        <a:rPr lang="en-CA" altLang="ko-KR" sz="1200" dirty="0" err="1" smtClean="0">
                          <a:effectLst/>
                        </a:rPr>
                        <a:t>yCuY</a:t>
                      </a:r>
                      <a:r>
                        <a:rPr lang="en-CA" altLang="ko-KR" sz="1200" dirty="0" smtClean="0">
                          <a:effectLst/>
                        </a:rPr>
                        <a:t> ) of the collocated </a:t>
                      </a:r>
                      <a:r>
                        <a:rPr lang="en-CA" altLang="ko-KR" sz="1200" dirty="0" err="1" smtClean="0">
                          <a:effectLst/>
                        </a:rPr>
                        <a:t>luma</a:t>
                      </a:r>
                      <a:r>
                        <a:rPr lang="en-CA" altLang="ko-KR" sz="1200" dirty="0" smtClean="0">
                          <a:effectLst/>
                        </a:rPr>
                        <a:t> coding unit is </a:t>
                      </a:r>
                      <a:r>
                        <a:rPr lang="en-CA" altLang="ko-KR" sz="1200" dirty="0" err="1" smtClean="0">
                          <a:effectLst/>
                        </a:rPr>
                        <a:t>dervied</a:t>
                      </a:r>
                      <a:r>
                        <a:rPr lang="en-CA" altLang="ko-KR" sz="1200" dirty="0" smtClean="0">
                          <a:effectLst/>
                        </a:rPr>
                        <a:t> as follows: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17145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540385" algn="l"/>
                          <a:tab pos="900430" algn="l"/>
                          <a:tab pos="1260475" algn="l"/>
                          <a:tab pos="3079115" algn="ctr"/>
                          <a:tab pos="3200400" algn="l"/>
                          <a:tab pos="6156960" algn="r"/>
                        </a:tabLst>
                      </a:pPr>
                      <a:r>
                        <a:rPr lang="en-CA" altLang="ko-KR" sz="1200" dirty="0" err="1" smtClean="0">
                          <a:effectLst/>
                        </a:rPr>
                        <a:t>xCuY</a:t>
                      </a:r>
                      <a:r>
                        <a:rPr lang="en-CA" altLang="ko-KR" sz="1200" dirty="0" smtClean="0">
                          <a:effectLst/>
                        </a:rPr>
                        <a:t> = </a:t>
                      </a:r>
                      <a:r>
                        <a:rPr lang="en-CA" altLang="ko-KR" sz="1200" dirty="0" err="1" smtClean="0">
                          <a:effectLst/>
                        </a:rPr>
                        <a:t>xCb</a:t>
                      </a:r>
                      <a:r>
                        <a:rPr lang="en-CA" altLang="ko-KR" sz="1200" dirty="0" smtClean="0">
                          <a:effectLst/>
                        </a:rPr>
                        <a:t> + </a:t>
                      </a:r>
                      <a:r>
                        <a:rPr lang="en-CA" altLang="ko-KR" sz="1200" dirty="0" err="1" smtClean="0">
                          <a:effectLst/>
                        </a:rPr>
                        <a:t>xSbIdx</a:t>
                      </a:r>
                      <a:r>
                        <a:rPr lang="en-CA" altLang="ko-KR" sz="1200" dirty="0" smtClean="0">
                          <a:effectLst/>
                        </a:rPr>
                        <a:t>*4		 	(8‑957)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17145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540385" algn="l"/>
                          <a:tab pos="900430" algn="l"/>
                          <a:tab pos="1260475" algn="l"/>
                          <a:tab pos="3079115" algn="ctr"/>
                          <a:tab pos="3200400" algn="l"/>
                          <a:tab pos="6156960" algn="r"/>
                        </a:tabLst>
                      </a:pPr>
                      <a:r>
                        <a:rPr lang="en-CA" altLang="ko-KR" sz="1200" dirty="0" err="1" smtClean="0">
                          <a:effectLst/>
                        </a:rPr>
                        <a:t>yCuY</a:t>
                      </a:r>
                      <a:r>
                        <a:rPr lang="en-CA" altLang="ko-KR" sz="1200" dirty="0" smtClean="0">
                          <a:effectLst/>
                        </a:rPr>
                        <a:t> = </a:t>
                      </a:r>
                      <a:r>
                        <a:rPr lang="en-CA" altLang="ko-KR" sz="1200" dirty="0" err="1" smtClean="0">
                          <a:effectLst/>
                        </a:rPr>
                        <a:t>yCb</a:t>
                      </a:r>
                      <a:r>
                        <a:rPr lang="en-CA" altLang="ko-KR" sz="1200" dirty="0" smtClean="0">
                          <a:effectLst/>
                        </a:rPr>
                        <a:t> + </a:t>
                      </a:r>
                      <a:r>
                        <a:rPr lang="en-CA" altLang="ko-KR" sz="1200" dirty="0" err="1" smtClean="0">
                          <a:effectLst/>
                        </a:rPr>
                        <a:t>ySbIdx</a:t>
                      </a:r>
                      <a:r>
                        <a:rPr lang="en-CA" altLang="ko-KR" sz="1200" dirty="0" smtClean="0">
                          <a:effectLst/>
                        </a:rPr>
                        <a:t>*4		 	(8‑958)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1257300" lvl="2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8000" algn="l"/>
                        </a:tabLst>
                      </a:pPr>
                      <a:r>
                        <a:rPr lang="en-CA" altLang="ko-KR" sz="1200" dirty="0" smtClean="0">
                          <a:effectLst/>
                        </a:rPr>
                        <a:t>If </a:t>
                      </a:r>
                      <a:r>
                        <a:rPr lang="en-CA" altLang="ko-KR" sz="1200" dirty="0" err="1" smtClean="0">
                          <a:solidFill>
                            <a:srgbClr val="FF0000"/>
                          </a:solidFill>
                          <a:effectLst/>
                        </a:rPr>
                        <a:t>CuPredMode</a:t>
                      </a:r>
                      <a:r>
                        <a:rPr lang="en-CA" altLang="ko-KR" sz="1200" dirty="0" smtClean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CA" altLang="ko-KR" sz="1200" dirty="0" err="1" smtClean="0">
                          <a:solidFill>
                            <a:srgbClr val="FF0000"/>
                          </a:solidFill>
                          <a:effectLst/>
                        </a:rPr>
                        <a:t>xCuY</a:t>
                      </a:r>
                      <a:r>
                        <a:rPr lang="en-CA" altLang="ko-KR" sz="1200" dirty="0" smtClean="0">
                          <a:solidFill>
                            <a:srgbClr val="FF0000"/>
                          </a:solidFill>
                          <a:effectLst/>
                        </a:rPr>
                        <a:t> ][ </a:t>
                      </a:r>
                      <a:r>
                        <a:rPr lang="en-CA" altLang="ko-KR" sz="1200" dirty="0" err="1" smtClean="0">
                          <a:solidFill>
                            <a:srgbClr val="FF0000"/>
                          </a:solidFill>
                          <a:effectLst/>
                        </a:rPr>
                        <a:t>yCuY</a:t>
                      </a:r>
                      <a:r>
                        <a:rPr lang="en-CA" altLang="ko-KR" sz="1200" dirty="0" smtClean="0">
                          <a:solidFill>
                            <a:srgbClr val="FF0000"/>
                          </a:solidFill>
                          <a:effectLst/>
                        </a:rPr>
                        <a:t> ][DUAL_TREE_LUMA] </a:t>
                      </a:r>
                      <a:r>
                        <a:rPr lang="en-CA" altLang="ko-KR" sz="1200" dirty="0" smtClean="0">
                          <a:effectLst/>
                        </a:rPr>
                        <a:t>is equal to MODE_INTRA, the following applies.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17145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540385" algn="l"/>
                          <a:tab pos="900430" algn="l"/>
                          <a:tab pos="1260475" algn="l"/>
                          <a:tab pos="3079115" algn="ctr"/>
                          <a:tab pos="6156960" algn="r"/>
                        </a:tabLst>
                      </a:pPr>
                      <a:r>
                        <a:rPr lang="en-CA" altLang="ko-KR" sz="1200" dirty="0" err="1" smtClean="0">
                          <a:effectLst/>
                        </a:rPr>
                        <a:t>mvL</a:t>
                      </a:r>
                      <a:r>
                        <a:rPr lang="en-CA" altLang="ko-KR" sz="1200" dirty="0" smtClean="0">
                          <a:effectLst/>
                        </a:rPr>
                        <a:t>[ </a:t>
                      </a:r>
                      <a:r>
                        <a:rPr lang="en-CA" altLang="ko-KR" sz="1200" dirty="0" err="1" smtClean="0">
                          <a:effectLst/>
                        </a:rPr>
                        <a:t>xSbIdx</a:t>
                      </a:r>
                      <a:r>
                        <a:rPr lang="en-CA" altLang="ko-KR" sz="1200" dirty="0" smtClean="0">
                          <a:effectLst/>
                        </a:rPr>
                        <a:t> ][ </a:t>
                      </a:r>
                      <a:r>
                        <a:rPr lang="en-CA" altLang="ko-KR" sz="1200" dirty="0" err="1" smtClean="0">
                          <a:effectLst/>
                        </a:rPr>
                        <a:t>ySbIdx</a:t>
                      </a:r>
                      <a:r>
                        <a:rPr lang="en-CA" altLang="ko-KR" sz="1200" dirty="0" smtClean="0">
                          <a:effectLst/>
                        </a:rPr>
                        <a:t> ][ 0 ] = 0	(8‑959)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17145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540385" algn="l"/>
                          <a:tab pos="900430" algn="l"/>
                          <a:tab pos="1008380" algn="l"/>
                          <a:tab pos="1260475" algn="l"/>
                          <a:tab pos="3079115" algn="ctr"/>
                          <a:tab pos="6156960" algn="r"/>
                        </a:tabLst>
                      </a:pPr>
                      <a:r>
                        <a:rPr lang="en-CA" altLang="ko-KR" sz="1200" dirty="0" err="1" smtClean="0">
                          <a:effectLst/>
                        </a:rPr>
                        <a:t>mvL</a:t>
                      </a:r>
                      <a:r>
                        <a:rPr lang="en-CA" altLang="ko-KR" sz="1200" dirty="0" smtClean="0">
                          <a:effectLst/>
                        </a:rPr>
                        <a:t>[ </a:t>
                      </a:r>
                      <a:r>
                        <a:rPr lang="en-CA" altLang="ko-KR" sz="1200" dirty="0" err="1" smtClean="0">
                          <a:effectLst/>
                        </a:rPr>
                        <a:t>xSbIdx</a:t>
                      </a:r>
                      <a:r>
                        <a:rPr lang="en-CA" altLang="ko-KR" sz="1200" dirty="0" smtClean="0">
                          <a:effectLst/>
                        </a:rPr>
                        <a:t> ][ </a:t>
                      </a:r>
                      <a:r>
                        <a:rPr lang="en-CA" altLang="ko-KR" sz="1200" dirty="0" err="1" smtClean="0">
                          <a:effectLst/>
                        </a:rPr>
                        <a:t>ySbIdx</a:t>
                      </a:r>
                      <a:r>
                        <a:rPr lang="en-CA" altLang="ko-KR" sz="1200" dirty="0" smtClean="0">
                          <a:effectLst/>
                        </a:rPr>
                        <a:t> ][ 1 ] = 0	(8‑960)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1257300" lvl="2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8000" algn="l"/>
                        </a:tabLst>
                      </a:pPr>
                      <a:r>
                        <a:rPr lang="en-CA" altLang="ko-KR" sz="1200" dirty="0" smtClean="0">
                          <a:effectLst/>
                        </a:rPr>
                        <a:t>Otherwise ( </a:t>
                      </a:r>
                      <a:r>
                        <a:rPr lang="en-CA" altLang="ko-KR" sz="1200" dirty="0" err="1" smtClean="0">
                          <a:solidFill>
                            <a:srgbClr val="FF0000"/>
                          </a:solidFill>
                          <a:effectLst/>
                        </a:rPr>
                        <a:t>CuPredMode</a:t>
                      </a:r>
                      <a:r>
                        <a:rPr lang="en-CA" altLang="ko-KR" sz="1200" dirty="0" smtClean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CA" altLang="ko-KR" sz="1200" dirty="0" err="1" smtClean="0">
                          <a:solidFill>
                            <a:srgbClr val="FF0000"/>
                          </a:solidFill>
                          <a:effectLst/>
                        </a:rPr>
                        <a:t>xCuY</a:t>
                      </a:r>
                      <a:r>
                        <a:rPr lang="en-CA" altLang="ko-KR" sz="1200" dirty="0" smtClean="0">
                          <a:solidFill>
                            <a:srgbClr val="FF0000"/>
                          </a:solidFill>
                          <a:effectLst/>
                        </a:rPr>
                        <a:t> ][ </a:t>
                      </a:r>
                      <a:r>
                        <a:rPr lang="en-CA" altLang="ko-KR" sz="1200" dirty="0" err="1" smtClean="0">
                          <a:solidFill>
                            <a:srgbClr val="FF0000"/>
                          </a:solidFill>
                          <a:effectLst/>
                        </a:rPr>
                        <a:t>yCuY</a:t>
                      </a:r>
                      <a:r>
                        <a:rPr lang="en-CA" altLang="ko-KR" sz="1200" dirty="0" smtClean="0">
                          <a:solidFill>
                            <a:srgbClr val="FF0000"/>
                          </a:solidFill>
                          <a:effectLst/>
                        </a:rPr>
                        <a:t> ][DUAL_TREE_LUMA]  </a:t>
                      </a:r>
                      <a:r>
                        <a:rPr lang="en-CA" altLang="ko-KR" sz="1200" dirty="0" smtClean="0">
                          <a:effectLst/>
                        </a:rPr>
                        <a:t>is equal to MODE_IBC ), the following applies:</a:t>
                      </a:r>
                      <a:endParaRPr lang="ko-KR" altLang="ko-KR" sz="1200" smtClean="0">
                        <a:effectLst/>
                      </a:endParaRPr>
                    </a:p>
                    <a:p>
                      <a:pPr marL="17145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540385" algn="l"/>
                          <a:tab pos="900430" algn="l"/>
                          <a:tab pos="1260475" algn="l"/>
                          <a:tab pos="3079115" algn="ctr"/>
                          <a:tab pos="3200400" algn="l"/>
                          <a:tab pos="6156960" algn="r"/>
                        </a:tabLst>
                      </a:pPr>
                      <a:r>
                        <a:rPr lang="en-CA" altLang="ko-KR" sz="1200" dirty="0" err="1" smtClean="0">
                          <a:effectLst/>
                        </a:rPr>
                        <a:t>mvL</a:t>
                      </a:r>
                      <a:r>
                        <a:rPr lang="en-CA" altLang="ko-KR" sz="1200" dirty="0" smtClean="0">
                          <a:effectLst/>
                        </a:rPr>
                        <a:t>[ </a:t>
                      </a:r>
                      <a:r>
                        <a:rPr lang="en-CA" altLang="ko-KR" sz="1200" dirty="0" err="1" smtClean="0">
                          <a:effectLst/>
                        </a:rPr>
                        <a:t>xSbIdx</a:t>
                      </a:r>
                      <a:r>
                        <a:rPr lang="en-CA" altLang="ko-KR" sz="1200" dirty="0" smtClean="0">
                          <a:effectLst/>
                        </a:rPr>
                        <a:t> ][ </a:t>
                      </a:r>
                      <a:r>
                        <a:rPr lang="en-CA" altLang="ko-KR" sz="1200" dirty="0" err="1" smtClean="0">
                          <a:effectLst/>
                        </a:rPr>
                        <a:t>ySbIdx</a:t>
                      </a:r>
                      <a:r>
                        <a:rPr lang="en-CA" altLang="ko-KR" sz="1200" dirty="0" smtClean="0">
                          <a:effectLst/>
                        </a:rPr>
                        <a:t> ][ 0 ]=MvL0[ </a:t>
                      </a:r>
                      <a:r>
                        <a:rPr lang="en-CA" altLang="ko-KR" sz="1200" dirty="0" err="1" smtClean="0">
                          <a:effectLst/>
                        </a:rPr>
                        <a:t>xCuY</a:t>
                      </a:r>
                      <a:r>
                        <a:rPr lang="en-CA" altLang="ko-KR" sz="1200" dirty="0" smtClean="0">
                          <a:effectLst/>
                        </a:rPr>
                        <a:t> ][ </a:t>
                      </a:r>
                      <a:r>
                        <a:rPr lang="en-CA" altLang="ko-KR" sz="1200" dirty="0" err="1" smtClean="0">
                          <a:effectLst/>
                        </a:rPr>
                        <a:t>yCuY</a:t>
                      </a:r>
                      <a:r>
                        <a:rPr lang="en-CA" altLang="ko-KR" sz="1200" dirty="0" smtClean="0">
                          <a:effectLst/>
                        </a:rPr>
                        <a:t> ][ 0 ] 	(8‑963)</a:t>
                      </a:r>
                      <a:endParaRPr lang="en-US" altLang="ko-KR" sz="1200" dirty="0" smtClean="0">
                        <a:effectLst/>
                      </a:endParaRPr>
                    </a:p>
                    <a:p>
                      <a:pPr marL="17145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540385" algn="l"/>
                          <a:tab pos="900430" algn="l"/>
                          <a:tab pos="1260475" algn="l"/>
                          <a:tab pos="3079115" algn="ctr"/>
                          <a:tab pos="3200400" algn="l"/>
                          <a:tab pos="6156960" algn="r"/>
                        </a:tabLst>
                      </a:pPr>
                      <a:r>
                        <a:rPr lang="en-CA" altLang="ko-KR" sz="1200" dirty="0" err="1" smtClean="0">
                          <a:effectLst/>
                        </a:rPr>
                        <a:t>mvL</a:t>
                      </a:r>
                      <a:r>
                        <a:rPr lang="en-CA" altLang="ko-KR" sz="1200" dirty="0" smtClean="0">
                          <a:effectLst/>
                        </a:rPr>
                        <a:t>[ </a:t>
                      </a:r>
                      <a:r>
                        <a:rPr lang="en-CA" altLang="ko-KR" sz="1200" dirty="0" err="1" smtClean="0">
                          <a:effectLst/>
                        </a:rPr>
                        <a:t>xSbIdx</a:t>
                      </a:r>
                      <a:r>
                        <a:rPr lang="en-CA" altLang="ko-KR" sz="1200" dirty="0" smtClean="0">
                          <a:effectLst/>
                        </a:rPr>
                        <a:t> ][ </a:t>
                      </a:r>
                      <a:r>
                        <a:rPr lang="en-CA" altLang="ko-KR" sz="1200" dirty="0" err="1" smtClean="0">
                          <a:effectLst/>
                        </a:rPr>
                        <a:t>ySbIdx</a:t>
                      </a:r>
                      <a:r>
                        <a:rPr lang="en-CA" altLang="ko-KR" sz="1200" dirty="0" smtClean="0">
                          <a:effectLst/>
                        </a:rPr>
                        <a:t> ][ 1 ]=MvL0[ </a:t>
                      </a:r>
                      <a:r>
                        <a:rPr lang="en-CA" altLang="ko-KR" sz="1200" dirty="0" err="1" smtClean="0">
                          <a:effectLst/>
                        </a:rPr>
                        <a:t>xCuY</a:t>
                      </a:r>
                      <a:r>
                        <a:rPr lang="en-CA" altLang="ko-KR" sz="1200" dirty="0" smtClean="0">
                          <a:effectLst/>
                        </a:rPr>
                        <a:t> ][ </a:t>
                      </a:r>
                      <a:r>
                        <a:rPr lang="en-CA" altLang="ko-KR" sz="1200" dirty="0" err="1" smtClean="0">
                          <a:effectLst/>
                        </a:rPr>
                        <a:t>yCuY</a:t>
                      </a:r>
                      <a:r>
                        <a:rPr lang="en-CA" altLang="ko-KR" sz="1200" dirty="0" smtClean="0">
                          <a:effectLst/>
                        </a:rPr>
                        <a:t> ][ 1 ] 	(8‑964)</a:t>
                      </a:r>
                      <a:endParaRPr lang="ko-KR" altLang="en-US" sz="12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73079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4994</TotalTime>
  <Words>373</Words>
  <Application>Microsoft Office PowerPoint</Application>
  <PresentationFormat>A4 용지(210x297mm)</PresentationFormat>
  <Paragraphs>108</Paragraphs>
  <Slides>7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7" baseType="lpstr">
      <vt:lpstr>LG스마트체 Regular</vt:lpstr>
      <vt:lpstr>SimSun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JVET-N0512 AhG2 : Editorial Suggestion  on the text specification for Inter and IBC mode</vt:lpstr>
      <vt:lpstr>Introduction</vt:lpstr>
      <vt:lpstr>PowerPoint 프레젠테이션</vt:lpstr>
      <vt:lpstr>Problem statement</vt:lpstr>
      <vt:lpstr>PowerPoint 프레젠테이션</vt:lpstr>
      <vt:lpstr>Problem statement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장형문/선임연구원/차세대표준(연)AMT팀(hm.jang@lge.com)</dc:creator>
  <cp:lastModifiedBy>장형문/선임연구원/차세대표준(연)AMT팀(hm.jang@lge.com)</cp:lastModifiedBy>
  <cp:revision>234</cp:revision>
  <dcterms:created xsi:type="dcterms:W3CDTF">2016-10-06T06:23:02Z</dcterms:created>
  <dcterms:modified xsi:type="dcterms:W3CDTF">2019-03-24T09:54:32Z</dcterms:modified>
</cp:coreProperties>
</file>