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8"/>
  </p:notesMasterIdLst>
  <p:sldIdLst>
    <p:sldId id="268" r:id="rId2"/>
    <p:sldId id="1686" r:id="rId3"/>
    <p:sldId id="1725" r:id="rId4"/>
    <p:sldId id="1771" r:id="rId5"/>
    <p:sldId id="1772" r:id="rId6"/>
    <p:sldId id="1724" r:id="rId7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95" d="100"/>
          <a:sy n="95" d="100"/>
        </p:scale>
        <p:origin x="510" y="96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2019/3/23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2019/3/23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r>
              <a:rPr lang="en-US" altLang="ja-JP" dirty="0"/>
              <a:t>JVET-N0507:  Early termination of BDOF with DMVR cost</a:t>
            </a:r>
            <a:endParaRPr lang="ja-JP" altLang="en-US" dirty="0"/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the proposal</a:t>
            </a:r>
          </a:p>
          <a:p>
            <a:pPr lvl="1"/>
            <a:r>
              <a:rPr lang="en-US" altLang="ja-JP" dirty="0"/>
              <a:t>Reduce complexity of SAD calculation in BDOF</a:t>
            </a:r>
          </a:p>
          <a:p>
            <a:pPr lvl="1"/>
            <a:r>
              <a:rPr lang="en-US" altLang="ja-JP" dirty="0"/>
              <a:t>Reuse SAD value that is calculated in DMVR</a:t>
            </a:r>
          </a:p>
          <a:p>
            <a:r>
              <a:rPr lang="en-US" altLang="ja-JP" dirty="0"/>
              <a:t>Report 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76C1A7-5297-4AF2-AC14-9B57AED31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frame-work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4D465DC-4F6B-4BC8-AB30-63547A093E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014BA79-9042-4D8E-9DC6-44A40D1D7C9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58F1F5-573C-4D37-82CD-4E1DB0DDA9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sp>
        <p:nvSpPr>
          <p:cNvPr id="8" name="フローチャート: 処理 7">
            <a:extLst>
              <a:ext uri="{FF2B5EF4-FFF2-40B4-BE49-F238E27FC236}">
                <a16:creationId xmlns:a16="http://schemas.microsoft.com/office/drawing/2014/main" id="{CE407B8C-250A-4404-B1C0-C219FE55E783}"/>
              </a:ext>
            </a:extLst>
          </p:cNvPr>
          <p:cNvSpPr/>
          <p:nvPr/>
        </p:nvSpPr>
        <p:spPr>
          <a:xfrm>
            <a:off x="6278888" y="4622576"/>
            <a:ext cx="1022867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SAD calc.</a:t>
            </a:r>
          </a:p>
        </p:txBody>
      </p:sp>
      <p:sp>
        <p:nvSpPr>
          <p:cNvPr id="9" name="フローチャート: 処理 8">
            <a:extLst>
              <a:ext uri="{FF2B5EF4-FFF2-40B4-BE49-F238E27FC236}">
                <a16:creationId xmlns:a16="http://schemas.microsoft.com/office/drawing/2014/main" id="{30BA83EF-2EA2-4181-8749-DB7374BED007}"/>
              </a:ext>
            </a:extLst>
          </p:cNvPr>
          <p:cNvSpPr/>
          <p:nvPr/>
        </p:nvSpPr>
        <p:spPr>
          <a:xfrm>
            <a:off x="3575141" y="4458894"/>
            <a:ext cx="1756168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26E347A-F7D1-479F-8A67-B230827E529D}"/>
              </a:ext>
            </a:extLst>
          </p:cNvPr>
          <p:cNvSpPr txBox="1"/>
          <p:nvPr/>
        </p:nvSpPr>
        <p:spPr>
          <a:xfrm>
            <a:off x="3711129" y="4151117"/>
            <a:ext cx="1438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DMVR process</a:t>
            </a:r>
            <a:endParaRPr kumimoji="1" lang="ja-JP" altLang="en-US" sz="1400" dirty="0"/>
          </a:p>
        </p:txBody>
      </p:sp>
      <p:sp>
        <p:nvSpPr>
          <p:cNvPr id="11" name="フローチャート: 処理 10">
            <a:extLst>
              <a:ext uri="{FF2B5EF4-FFF2-40B4-BE49-F238E27FC236}">
                <a16:creationId xmlns:a16="http://schemas.microsoft.com/office/drawing/2014/main" id="{DA7E8455-5972-4B40-8FA1-DD26F840545E}"/>
              </a:ext>
            </a:extLst>
          </p:cNvPr>
          <p:cNvSpPr/>
          <p:nvPr/>
        </p:nvSpPr>
        <p:spPr>
          <a:xfrm>
            <a:off x="3777664" y="4624613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Motion estimation</a:t>
            </a:r>
            <a:endParaRPr kumimoji="1" lang="ja-JP" altLang="en-US" sz="1200" dirty="0"/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8BDAEC96-C60A-4029-9932-31563AC7007F}"/>
              </a:ext>
            </a:extLst>
          </p:cNvPr>
          <p:cNvCxnSpPr>
            <a:stCxn id="9" idx="3"/>
          </p:cNvCxnSpPr>
          <p:nvPr/>
        </p:nvCxnSpPr>
        <p:spPr>
          <a:xfrm flipV="1">
            <a:off x="5331309" y="4967265"/>
            <a:ext cx="810090" cy="20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ローチャート: 処理 12">
            <a:extLst>
              <a:ext uri="{FF2B5EF4-FFF2-40B4-BE49-F238E27FC236}">
                <a16:creationId xmlns:a16="http://schemas.microsoft.com/office/drawing/2014/main" id="{7714FC38-F8D5-4ABC-88E0-4041930E6F54}"/>
              </a:ext>
            </a:extLst>
          </p:cNvPr>
          <p:cNvSpPr/>
          <p:nvPr/>
        </p:nvSpPr>
        <p:spPr>
          <a:xfrm>
            <a:off x="6130652" y="4456857"/>
            <a:ext cx="2971303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35A0A5E-E1FB-45EF-AEBA-AA5FAEF08FA4}"/>
              </a:ext>
            </a:extLst>
          </p:cNvPr>
          <p:cNvSpPr txBox="1"/>
          <p:nvPr/>
        </p:nvSpPr>
        <p:spPr>
          <a:xfrm>
            <a:off x="6914027" y="4149080"/>
            <a:ext cx="1404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BDOF process</a:t>
            </a:r>
            <a:endParaRPr kumimoji="1" lang="ja-JP" altLang="en-US" sz="1400" dirty="0"/>
          </a:p>
        </p:txBody>
      </p:sp>
      <p:sp>
        <p:nvSpPr>
          <p:cNvPr id="15" name="フローチャート: 処理 14">
            <a:extLst>
              <a:ext uri="{FF2B5EF4-FFF2-40B4-BE49-F238E27FC236}">
                <a16:creationId xmlns:a16="http://schemas.microsoft.com/office/drawing/2014/main" id="{91483913-0BF5-430A-BC61-82A59120FAFF}"/>
              </a:ext>
            </a:extLst>
          </p:cNvPr>
          <p:cNvSpPr/>
          <p:nvPr/>
        </p:nvSpPr>
        <p:spPr>
          <a:xfrm>
            <a:off x="7390792" y="4622576"/>
            <a:ext cx="1619206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Prediction with optical flow / usual bi-prediction</a:t>
            </a:r>
            <a:endParaRPr kumimoji="1" lang="ja-JP" altLang="en-US" sz="1200" dirty="0"/>
          </a:p>
        </p:txBody>
      </p:sp>
      <p:cxnSp>
        <p:nvCxnSpPr>
          <p:cNvPr id="16" name="カギ線コネクタ 22">
            <a:extLst>
              <a:ext uri="{FF2B5EF4-FFF2-40B4-BE49-F238E27FC236}">
                <a16:creationId xmlns:a16="http://schemas.microsoft.com/office/drawing/2014/main" id="{3CF41109-3B7C-4639-A718-2D125B16F126}"/>
              </a:ext>
            </a:extLst>
          </p:cNvPr>
          <p:cNvCxnSpPr>
            <a:stCxn id="11" idx="2"/>
            <a:endCxn id="8" idx="2"/>
          </p:cNvCxnSpPr>
          <p:nvPr/>
        </p:nvCxnSpPr>
        <p:spPr>
          <a:xfrm rot="5400000" flipH="1" flipV="1">
            <a:off x="5609260" y="4132927"/>
            <a:ext cx="2037" cy="2360086"/>
          </a:xfrm>
          <a:prstGeom prst="bentConnector3">
            <a:avLst>
              <a:gd name="adj1" fmla="val -2291246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3A45760-4E66-4126-A3EA-8833B65D756C}"/>
              </a:ext>
            </a:extLst>
          </p:cNvPr>
          <p:cNvSpPr txBox="1"/>
          <p:nvPr/>
        </p:nvSpPr>
        <p:spPr>
          <a:xfrm>
            <a:off x="4453225" y="5513335"/>
            <a:ext cx="972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SAD cost</a:t>
            </a:r>
            <a:endParaRPr kumimoji="1" lang="ja-JP" altLang="en-US" sz="1400" dirty="0"/>
          </a:p>
        </p:txBody>
      </p:sp>
      <p:sp>
        <p:nvSpPr>
          <p:cNvPr id="18" name="フローチャート: 処理 17">
            <a:extLst>
              <a:ext uri="{FF2B5EF4-FFF2-40B4-BE49-F238E27FC236}">
                <a16:creationId xmlns:a16="http://schemas.microsoft.com/office/drawing/2014/main" id="{391518FB-DBDD-4974-830C-AE0FE605D29A}"/>
              </a:ext>
            </a:extLst>
          </p:cNvPr>
          <p:cNvSpPr/>
          <p:nvPr/>
        </p:nvSpPr>
        <p:spPr>
          <a:xfrm>
            <a:off x="6278888" y="2167277"/>
            <a:ext cx="1022867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SAD calc.</a:t>
            </a:r>
          </a:p>
        </p:txBody>
      </p:sp>
      <p:sp>
        <p:nvSpPr>
          <p:cNvPr id="19" name="フローチャート: 処理 18">
            <a:extLst>
              <a:ext uri="{FF2B5EF4-FFF2-40B4-BE49-F238E27FC236}">
                <a16:creationId xmlns:a16="http://schemas.microsoft.com/office/drawing/2014/main" id="{0B99C8A3-95F6-4501-9630-8F79C99AF2DC}"/>
              </a:ext>
            </a:extLst>
          </p:cNvPr>
          <p:cNvSpPr/>
          <p:nvPr/>
        </p:nvSpPr>
        <p:spPr>
          <a:xfrm>
            <a:off x="3575141" y="2003595"/>
            <a:ext cx="1756168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D3C6E45-7831-4BFC-B501-E41538AC0778}"/>
              </a:ext>
            </a:extLst>
          </p:cNvPr>
          <p:cNvSpPr txBox="1"/>
          <p:nvPr/>
        </p:nvSpPr>
        <p:spPr>
          <a:xfrm>
            <a:off x="3711129" y="1695818"/>
            <a:ext cx="14382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DMVR process</a:t>
            </a:r>
            <a:endParaRPr kumimoji="1" lang="ja-JP" altLang="en-US" sz="1400" dirty="0"/>
          </a:p>
        </p:txBody>
      </p:sp>
      <p:sp>
        <p:nvSpPr>
          <p:cNvPr id="21" name="フローチャート: 処理 20">
            <a:extLst>
              <a:ext uri="{FF2B5EF4-FFF2-40B4-BE49-F238E27FC236}">
                <a16:creationId xmlns:a16="http://schemas.microsoft.com/office/drawing/2014/main" id="{B3642D1E-9DFA-4B25-A909-CAD2BD297094}"/>
              </a:ext>
            </a:extLst>
          </p:cNvPr>
          <p:cNvSpPr/>
          <p:nvPr/>
        </p:nvSpPr>
        <p:spPr>
          <a:xfrm>
            <a:off x="3777664" y="2169314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Motion estimation</a:t>
            </a:r>
            <a:endParaRPr kumimoji="1" lang="ja-JP" altLang="en-US" sz="1200" dirty="0"/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CD65F5A7-2DCB-4903-9BEC-DE6CD31589A5}"/>
              </a:ext>
            </a:extLst>
          </p:cNvPr>
          <p:cNvCxnSpPr>
            <a:stCxn id="19" idx="3"/>
          </p:cNvCxnSpPr>
          <p:nvPr/>
        </p:nvCxnSpPr>
        <p:spPr>
          <a:xfrm flipV="1">
            <a:off x="5331309" y="2511966"/>
            <a:ext cx="810090" cy="20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フローチャート: 処理 22">
            <a:extLst>
              <a:ext uri="{FF2B5EF4-FFF2-40B4-BE49-F238E27FC236}">
                <a16:creationId xmlns:a16="http://schemas.microsoft.com/office/drawing/2014/main" id="{3B8E4006-AF2A-49A5-B582-8F5929659A5C}"/>
              </a:ext>
            </a:extLst>
          </p:cNvPr>
          <p:cNvSpPr/>
          <p:nvPr/>
        </p:nvSpPr>
        <p:spPr>
          <a:xfrm>
            <a:off x="6130652" y="2001558"/>
            <a:ext cx="2971303" cy="1020815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77BCD3F-4A94-4081-AC4B-3F037CDA777A}"/>
              </a:ext>
            </a:extLst>
          </p:cNvPr>
          <p:cNvSpPr txBox="1"/>
          <p:nvPr/>
        </p:nvSpPr>
        <p:spPr>
          <a:xfrm>
            <a:off x="6914027" y="1693781"/>
            <a:ext cx="1404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BDOF process</a:t>
            </a:r>
            <a:endParaRPr kumimoji="1" lang="ja-JP" altLang="en-US" sz="1400" dirty="0"/>
          </a:p>
        </p:txBody>
      </p:sp>
      <p:sp>
        <p:nvSpPr>
          <p:cNvPr id="25" name="フローチャート: 処理 24">
            <a:extLst>
              <a:ext uri="{FF2B5EF4-FFF2-40B4-BE49-F238E27FC236}">
                <a16:creationId xmlns:a16="http://schemas.microsoft.com/office/drawing/2014/main" id="{FFCD719F-3808-46EE-920B-E8797ADC7BF2}"/>
              </a:ext>
            </a:extLst>
          </p:cNvPr>
          <p:cNvSpPr/>
          <p:nvPr/>
        </p:nvSpPr>
        <p:spPr>
          <a:xfrm>
            <a:off x="7390792" y="2167277"/>
            <a:ext cx="1619206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Prediction with optical flow / usual bi-prediction</a:t>
            </a:r>
            <a:endParaRPr kumimoji="1" lang="ja-JP" altLang="en-US" sz="1200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3238B6F9-DA3B-4F00-BA77-59C7B12A51B9}"/>
              </a:ext>
            </a:extLst>
          </p:cNvPr>
          <p:cNvSpPr txBox="1"/>
          <p:nvPr/>
        </p:nvSpPr>
        <p:spPr>
          <a:xfrm>
            <a:off x="5521409" y="2218661"/>
            <a:ext cx="455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MV</a:t>
            </a:r>
            <a:endParaRPr kumimoji="1" lang="ja-JP" altLang="en-US" sz="1400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A5218AA5-A399-4128-9A98-290B7BDDA939}"/>
              </a:ext>
            </a:extLst>
          </p:cNvPr>
          <p:cNvSpPr txBox="1"/>
          <p:nvPr/>
        </p:nvSpPr>
        <p:spPr>
          <a:xfrm>
            <a:off x="5503193" y="4622493"/>
            <a:ext cx="455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MV</a:t>
            </a:r>
            <a:endParaRPr kumimoji="1" lang="ja-JP" altLang="en-US" sz="1400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C14EEC2-A891-4F30-999B-107C48819309}"/>
              </a:ext>
            </a:extLst>
          </p:cNvPr>
          <p:cNvSpPr txBox="1"/>
          <p:nvPr/>
        </p:nvSpPr>
        <p:spPr>
          <a:xfrm>
            <a:off x="1770903" y="2356953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VTM-4.0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483D5A9A-99E2-41BD-BC57-C653D1C89521}"/>
              </a:ext>
            </a:extLst>
          </p:cNvPr>
          <p:cNvSpPr txBox="1"/>
          <p:nvPr/>
        </p:nvSpPr>
        <p:spPr>
          <a:xfrm>
            <a:off x="1727036" y="4745604"/>
            <a:ext cx="1143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2A61DAFF-B029-48B9-BAD3-B0116C19D0CD}"/>
              </a:ext>
            </a:extLst>
          </p:cNvPr>
          <p:cNvCxnSpPr/>
          <p:nvPr/>
        </p:nvCxnSpPr>
        <p:spPr>
          <a:xfrm>
            <a:off x="883357" y="3609020"/>
            <a:ext cx="102161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9ECB3F7-47EC-42A6-8772-738CB72E0063}"/>
              </a:ext>
            </a:extLst>
          </p:cNvPr>
          <p:cNvSpPr txBox="1"/>
          <p:nvPr/>
        </p:nvSpPr>
        <p:spPr>
          <a:xfrm>
            <a:off x="6598993" y="5718420"/>
            <a:ext cx="33416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Normalize SAD cost, gap </a:t>
            </a:r>
            <a:r>
              <a:rPr lang="en-US" altLang="ja-JP" sz="1400" dirty="0"/>
              <a:t>between DMVR and BDOF </a:t>
            </a:r>
            <a:r>
              <a:rPr kumimoji="1" lang="en-US" altLang="ja-JP" sz="1400" dirty="0"/>
              <a:t>for bit depth and even lines usage in DMVR.</a:t>
            </a:r>
            <a:endParaRPr kumimoji="1" lang="ja-JP" altLang="en-US" sz="1400" dirty="0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BFF8A8B1-865A-4DCC-A67C-C9D6A8B4E22F}"/>
              </a:ext>
            </a:extLst>
          </p:cNvPr>
          <p:cNvSpPr/>
          <p:nvPr/>
        </p:nvSpPr>
        <p:spPr>
          <a:xfrm>
            <a:off x="6052637" y="5541368"/>
            <a:ext cx="452501" cy="4525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/>
              <a:t>&lt;&lt;4</a:t>
            </a: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7057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 BDOF process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cxnSp>
        <p:nvCxnSpPr>
          <p:cNvPr id="13" name="直線矢印コネクタ 12"/>
          <p:cNvCxnSpPr/>
          <p:nvPr/>
        </p:nvCxnSpPr>
        <p:spPr>
          <a:xfrm>
            <a:off x="5672181" y="1043735"/>
            <a:ext cx="0" cy="49955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フローチャート: 処理 13"/>
          <p:cNvSpPr/>
          <p:nvPr/>
        </p:nvSpPr>
        <p:spPr>
          <a:xfrm>
            <a:off x="5023817" y="1255193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SAD calc.</a:t>
            </a:r>
            <a:endParaRPr kumimoji="1" lang="ja-JP" altLang="en-US" sz="1400" dirty="0"/>
          </a:p>
        </p:txBody>
      </p:sp>
      <p:sp>
        <p:nvSpPr>
          <p:cNvPr id="15" name="フローチャート: 処理 14"/>
          <p:cNvSpPr/>
          <p:nvPr/>
        </p:nvSpPr>
        <p:spPr>
          <a:xfrm>
            <a:off x="5028669" y="2177478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Gradient filter</a:t>
            </a:r>
            <a:endParaRPr kumimoji="1" lang="ja-JP" altLang="en-US" sz="1400" dirty="0"/>
          </a:p>
        </p:txBody>
      </p:sp>
      <p:sp>
        <p:nvSpPr>
          <p:cNvPr id="16" name="フローチャート: 処理 15"/>
          <p:cNvSpPr/>
          <p:nvPr/>
        </p:nvSpPr>
        <p:spPr>
          <a:xfrm>
            <a:off x="5019609" y="3113965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Find optical flow pram.</a:t>
            </a:r>
            <a:endParaRPr kumimoji="1" lang="ja-JP" altLang="en-US" sz="1400" dirty="0"/>
          </a:p>
        </p:txBody>
      </p:sp>
      <p:sp>
        <p:nvSpPr>
          <p:cNvPr id="17" name="フローチャート: 処理 16"/>
          <p:cNvSpPr/>
          <p:nvPr/>
        </p:nvSpPr>
        <p:spPr>
          <a:xfrm>
            <a:off x="5028669" y="4644135"/>
            <a:ext cx="1305144" cy="6893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Prediction</a:t>
            </a:r>
            <a:endParaRPr kumimoji="1" lang="ja-JP" altLang="en-US" sz="1400" dirty="0"/>
          </a:p>
        </p:txBody>
      </p:sp>
      <p:sp>
        <p:nvSpPr>
          <p:cNvPr id="22" name="角丸四角形 21"/>
          <p:cNvSpPr/>
          <p:nvPr/>
        </p:nvSpPr>
        <p:spPr>
          <a:xfrm>
            <a:off x="4798792" y="4374105"/>
            <a:ext cx="1755195" cy="117013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888802" y="4285857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4x4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FF41C1F-8773-4637-9678-E6CF85119A7D}"/>
              </a:ext>
            </a:extLst>
          </p:cNvPr>
          <p:cNvSpPr txBox="1"/>
          <p:nvPr/>
        </p:nvSpPr>
        <p:spPr>
          <a:xfrm>
            <a:off x="6540865" y="4511768"/>
            <a:ext cx="33291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If the </a:t>
            </a:r>
            <a:r>
              <a:rPr lang="en-US" altLang="ja-JP" sz="1400" dirty="0"/>
              <a:t>1</a:t>
            </a:r>
            <a:r>
              <a:rPr lang="en-US" altLang="ja-JP" sz="1400" baseline="30000" dirty="0"/>
              <a:t>st</a:t>
            </a:r>
            <a:r>
              <a:rPr lang="en-US" altLang="ja-JP" sz="1400" dirty="0"/>
              <a:t> early termination was not used using </a:t>
            </a:r>
            <a:r>
              <a:rPr kumimoji="1" lang="en-US" altLang="ja-JP" sz="1400" dirty="0"/>
              <a:t>SAD value from DMVR, also 2</a:t>
            </a:r>
            <a:r>
              <a:rPr kumimoji="1" lang="en-US" altLang="ja-JP" sz="1400" baseline="30000" dirty="0"/>
              <a:t>nd</a:t>
            </a:r>
            <a:r>
              <a:rPr kumimoji="1" lang="en-US" altLang="ja-JP" sz="1400" dirty="0"/>
              <a:t> early termination </a:t>
            </a:r>
            <a:r>
              <a:rPr lang="en-US" altLang="ja-JP" sz="1400" dirty="0"/>
              <a:t>is not used.</a:t>
            </a:r>
          </a:p>
        </p:txBody>
      </p:sp>
      <p:cxnSp>
        <p:nvCxnSpPr>
          <p:cNvPr id="8" name="直線矢印コネクタ 7"/>
          <p:cNvCxnSpPr>
            <a:cxnSpLocks/>
            <a:endCxn id="14" idx="1"/>
          </p:cNvCxnSpPr>
          <p:nvPr/>
        </p:nvCxnSpPr>
        <p:spPr>
          <a:xfrm>
            <a:off x="3765568" y="1599881"/>
            <a:ext cx="125824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FF41C1F-8773-4637-9678-E6CF85119A7D}"/>
              </a:ext>
            </a:extLst>
          </p:cNvPr>
          <p:cNvSpPr txBox="1"/>
          <p:nvPr/>
        </p:nvSpPr>
        <p:spPr>
          <a:xfrm>
            <a:off x="1821998" y="1445991"/>
            <a:ext cx="16184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SAD from DMVR</a:t>
            </a:r>
            <a:endParaRPr kumimoji="1" lang="ja-JP" altLang="en-US" sz="1400" dirty="0"/>
          </a:p>
        </p:txBody>
      </p:sp>
      <p:cxnSp>
        <p:nvCxnSpPr>
          <p:cNvPr id="10" name="カギ線コネクタ 9"/>
          <p:cNvCxnSpPr>
            <a:stCxn id="14" idx="3"/>
          </p:cNvCxnSpPr>
          <p:nvPr/>
        </p:nvCxnSpPr>
        <p:spPr>
          <a:xfrm>
            <a:off x="6328961" y="1599881"/>
            <a:ext cx="855096" cy="2870642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7088AEE-16C1-4EF5-937C-FB6DC0B3280F}"/>
              </a:ext>
            </a:extLst>
          </p:cNvPr>
          <p:cNvSpPr txBox="1"/>
          <p:nvPr/>
        </p:nvSpPr>
        <p:spPr>
          <a:xfrm>
            <a:off x="6345898" y="992510"/>
            <a:ext cx="3329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Check the </a:t>
            </a:r>
            <a:r>
              <a:rPr lang="en-US" altLang="ja-JP" sz="1400" dirty="0"/>
              <a:t>1</a:t>
            </a:r>
            <a:r>
              <a:rPr lang="en-US" altLang="ja-JP" sz="1400" baseline="30000" dirty="0"/>
              <a:t>st</a:t>
            </a:r>
            <a:r>
              <a:rPr lang="en-US" altLang="ja-JP" sz="1400" dirty="0"/>
              <a:t> early termination using </a:t>
            </a:r>
            <a:r>
              <a:rPr kumimoji="1" lang="en-US" altLang="ja-JP" sz="1400" dirty="0"/>
              <a:t>SAD value from DMVR</a:t>
            </a:r>
            <a:r>
              <a:rPr lang="en-US" altLang="ja-JP" sz="1400" dirty="0"/>
              <a:t>.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7B7A6AB-26CE-4F97-91A0-B17FC7369824}"/>
              </a:ext>
            </a:extLst>
          </p:cNvPr>
          <p:cNvSpPr txBox="1"/>
          <p:nvPr/>
        </p:nvSpPr>
        <p:spPr>
          <a:xfrm>
            <a:off x="7409082" y="1556975"/>
            <a:ext cx="4084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/>
              <a:t>Threshold: same as 2</a:t>
            </a:r>
            <a:r>
              <a:rPr kumimoji="1" lang="en-US" altLang="ja-JP" sz="1400" baseline="30000" dirty="0"/>
              <a:t>nd</a:t>
            </a:r>
            <a:r>
              <a:rPr kumimoji="1" lang="en-US" altLang="ja-JP" sz="1400" dirty="0"/>
              <a:t> early termination</a:t>
            </a:r>
          </a:p>
          <a:p>
            <a:r>
              <a:rPr lang="en-US" altLang="ja-JP" sz="1400" dirty="0"/>
              <a:t>Maybe the threshold differs to JVET-N0097.</a:t>
            </a:r>
            <a:endParaRPr kumimoji="1"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024334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4D81B8-59C5-4D9B-8EF5-FCFE03FE4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 results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1E6470F-E0C8-45DE-BF12-495767B04A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C447C0C-0468-4AF4-8926-CFD66C01E92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4669DBC-D724-443E-81F5-6335E0F889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14B23D03-1225-4D31-814C-8EB993BE6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616528"/>
              </p:ext>
            </p:extLst>
          </p:nvPr>
        </p:nvGraphicFramePr>
        <p:xfrm>
          <a:off x="2008482" y="1268760"/>
          <a:ext cx="7283490" cy="375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3915">
                  <a:extLst>
                    <a:ext uri="{9D8B030D-6E8A-4147-A177-3AD203B41FA5}">
                      <a16:colId xmlns:a16="http://schemas.microsoft.com/office/drawing/2014/main" val="2307952565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2997183646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190624904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725053848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3003595840"/>
                    </a:ext>
                  </a:extLst>
                </a:gridCol>
                <a:gridCol w="1213915">
                  <a:extLst>
                    <a:ext uri="{9D8B030D-6E8A-4147-A177-3AD203B41FA5}">
                      <a16:colId xmlns:a16="http://schemas.microsoft.com/office/drawing/2014/main" val="2001385329"/>
                    </a:ext>
                  </a:extLst>
                </a:gridCol>
              </a:tblGrid>
              <a:tr h="31021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r>
                        <a:rPr lang="en-US" sz="1400" u="none" strike="noStrike" dirty="0">
                          <a:effectLst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44556619"/>
                  </a:ext>
                </a:extLst>
              </a:tr>
              <a:tr h="35217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r>
                        <a:rPr lang="en-US" sz="1400" u="none" strike="noStrike" dirty="0">
                          <a:effectLst/>
                        </a:rPr>
                        <a:t>Over VTM-4.0</a:t>
                      </a:r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  <a:p>
                      <a:pPr algn="ctr" fontAlgn="ctr"/>
                      <a:r>
                        <a:rPr lang="ja-JP" altLang="en-US" sz="1400" u="none" strike="noStrike" dirty="0">
                          <a:effectLst/>
                        </a:rPr>
                        <a:t>　</a:t>
                      </a:r>
                      <a:endParaRPr lang="ja-JP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82276341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EncT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DecT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20277948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Class A1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-0.01%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-0.02%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98%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51350487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Class A2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0.04%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98%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1211645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Class B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0.02%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-0.02%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41368246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Class 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0.02%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0.00%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-0.04%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98971710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Class 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u="none" strike="noStrike">
                          <a:effectLst/>
                        </a:rPr>
                        <a:t>　</a:t>
                      </a:r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37354091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Overall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-0.02%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100%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49352611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</a:rPr>
                        <a:t>Class 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0.06%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-0.03%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100%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99%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8706201"/>
                  </a:ext>
                </a:extLst>
              </a:tr>
              <a:tr h="3102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Class 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0.02%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0.02%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>
                          <a:effectLst/>
                        </a:rPr>
                        <a:t>0.01%</a:t>
                      </a:r>
                      <a:endParaRPr lang="en-US" altLang="ja-JP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99%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u="none" strike="noStrike" dirty="0">
                          <a:effectLst/>
                        </a:rPr>
                        <a:t>98%</a:t>
                      </a:r>
                      <a:endParaRPr lang="en-US" altLang="ja-JP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4614395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3900E0A-00A1-4915-8054-DBB62DC00A65}"/>
              </a:ext>
            </a:extLst>
          </p:cNvPr>
          <p:cNvSpPr txBox="1"/>
          <p:nvPr/>
        </p:nvSpPr>
        <p:spPr>
          <a:xfrm>
            <a:off x="4438752" y="5364215"/>
            <a:ext cx="3908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Thank Sharp for the crosscheck!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2452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the proposal</a:t>
            </a:r>
          </a:p>
          <a:p>
            <a:pPr lvl="1"/>
            <a:r>
              <a:rPr lang="en-US" altLang="ja-JP" dirty="0"/>
              <a:t>Reuse SAD value of DMVR in BDOF process.</a:t>
            </a:r>
          </a:p>
          <a:p>
            <a:r>
              <a:rPr kumimoji="1" lang="en-US" altLang="ja-JP" dirty="0"/>
              <a:t>Reported</a:t>
            </a:r>
            <a:r>
              <a:rPr lang="en-US" altLang="ja-JP" dirty="0"/>
              <a:t> experiment results</a:t>
            </a:r>
          </a:p>
          <a:p>
            <a:pPr lvl="1"/>
            <a:r>
              <a:rPr lang="en-US" altLang="ja-JP" dirty="0"/>
              <a:t>BD-rate impact is negligible.</a:t>
            </a:r>
          </a:p>
          <a:p>
            <a:pPr lvl="1"/>
            <a:r>
              <a:rPr kumimoji="1" lang="en-US" altLang="ja-JP" dirty="0"/>
              <a:t>Decoding run time slightly decreases to 99%.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This technique is studied in CE.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2019/3/23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325</Words>
  <Application>Microsoft Office PowerPoint</Application>
  <PresentationFormat>ユーザー設定</PresentationFormat>
  <Paragraphs>119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HGP創英角ｺﾞｼｯｸUB</vt:lpstr>
      <vt:lpstr>Meiryo UI</vt:lpstr>
      <vt:lpstr>ＭＳ Ｐゴシック</vt:lpstr>
      <vt:lpstr>ＭＳ Ｐ明朝</vt:lpstr>
      <vt:lpstr>メイリオ</vt:lpstr>
      <vt:lpstr>Arial</vt:lpstr>
      <vt:lpstr>Calibri</vt:lpstr>
      <vt:lpstr>Wingdings</vt:lpstr>
      <vt:lpstr>VTD_template</vt:lpstr>
      <vt:lpstr> JVET-N0507:  Early termination of BDOF with DMVR cost</vt:lpstr>
      <vt:lpstr>Summary</vt:lpstr>
      <vt:lpstr>Proposed frame-work</vt:lpstr>
      <vt:lpstr>In BDOF process</vt:lpstr>
      <vt:lpstr>Experiment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2019-03-23T08:12:59Z</dcterms:modified>
</cp:coreProperties>
</file>