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 bookmarkIdSeed="3">
  <p:sldMasterIdLst>
    <p:sldMasterId id="2147483661" r:id="rId1"/>
  </p:sldMasterIdLst>
  <p:notesMasterIdLst>
    <p:notesMasterId r:id="rId8"/>
  </p:notesMasterIdLst>
  <p:sldIdLst>
    <p:sldId id="268" r:id="rId2"/>
    <p:sldId id="1686" r:id="rId3"/>
    <p:sldId id="1725" r:id="rId4"/>
    <p:sldId id="1771" r:id="rId5"/>
    <p:sldId id="1772" r:id="rId6"/>
    <p:sldId id="1724" r:id="rId7"/>
  </p:sldIdLst>
  <p:sldSz cx="12207875" cy="6858000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0070"/>
    <a:srgbClr val="FF33CC"/>
    <a:srgbClr val="6600CC"/>
    <a:srgbClr val="5C5F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テーマ スタイル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テーマ スタイル 1 - アクセント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1E171933-4619-4E11-9A3F-F7608DF75F80}" styleName="中間スタイル 1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8FB837D-C827-4EFA-A057-4D05807E0F7C}" styleName="テーマ スタイル 1 - アクセント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25E5076-3810-47DD-B79F-674D7AD40C01}" styleName="濃色スタイル 1 - アクセント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濃色スタイル 2 - アクセント 1/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93D81CF-94F2-401A-BA57-92F5A7B2D0C5}" styleName="スタイル (中間)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35758FB7-9AC5-4552-8A53-C91805E547FA}" styleName="テーマ スタイル 1 - アクセント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DBED569-4797-4DF1-A0F4-6AAB3CD982D8}" styleName="淡色スタイル 3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27F97BB-C833-4FB7-BDE5-3F7075034690}" styleName="テーマ スタイル 2 - アクセント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F1AB2-1976-4502-BF36-3FF5EA218861}" styleName="中間スタイル 4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4" autoAdjust="0"/>
    <p:restoredTop sz="91935" autoAdjust="0"/>
  </p:normalViewPr>
  <p:slideViewPr>
    <p:cSldViewPr>
      <p:cViewPr varScale="1">
        <p:scale>
          <a:sx n="95" d="100"/>
          <a:sy n="95" d="100"/>
        </p:scale>
        <p:origin x="510" y="96"/>
      </p:cViewPr>
      <p:guideLst>
        <p:guide orient="horz" pos="2160"/>
        <p:guide pos="384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5D3B18-6F7C-7741-877D-B5D5EA42013F}" type="datetimeFigureOut">
              <a:rPr lang="ja-JP" altLang="en-US" smtClean="0"/>
              <a:pPr/>
              <a:t>2019/3/22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08C7C6-A291-A744-9CAF-2A4F32D9A00D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02001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 txBox="1">
            <a:spLocks noGrp="1" noChangeArrowheads="1"/>
          </p:cNvSpPr>
          <p:nvPr/>
        </p:nvSpPr>
        <p:spPr bwMode="auto">
          <a:xfrm>
            <a:off x="3884513" y="8685640"/>
            <a:ext cx="2971906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375" tIns="43688" rIns="87375" bIns="43688" anchor="b"/>
          <a:lstStyle/>
          <a:p>
            <a:pPr algn="r" defTabSz="873731"/>
            <a:fld id="{4F45CE74-8C03-40E5-847D-720EC9FBEE1D}" type="slidenum">
              <a:rPr lang="en-US" altLang="ja-JP" sz="1100"/>
              <a:pPr algn="r" defTabSz="873731"/>
              <a:t>1</a:t>
            </a:fld>
            <a:endParaRPr lang="en-US" altLang="ja-JP" sz="1100" dirty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6238" y="685800"/>
            <a:ext cx="6105525" cy="3429000"/>
          </a:xfrm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ja-JP" altLang="en-US" dirty="0">
              <a:ea typeface="ＭＳ Ｐ明朝" pitchFamily="-96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2"/>
          <p:cNvSpPr>
            <a:spLocks noGrp="1" noChangeArrowheads="1"/>
          </p:cNvSpPr>
          <p:nvPr>
            <p:ph type="ctrTitle"/>
          </p:nvPr>
        </p:nvSpPr>
        <p:spPr bwMode="gray">
          <a:xfrm>
            <a:off x="882689" y="1800000"/>
            <a:ext cx="10448152" cy="720000"/>
          </a:xfrm>
          <a:prstGeom prst="rect">
            <a:avLst/>
          </a:prstGeom>
        </p:spPr>
        <p:txBody>
          <a:bodyPr tIns="0" bIns="0" anchor="b" anchorCtr="0">
            <a:noAutofit/>
          </a:bodyPr>
          <a:lstStyle>
            <a:lvl1pPr algn="ctr">
              <a:defRPr baseline="0" smtClean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882689" y="2880000"/>
            <a:ext cx="10448152" cy="108000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defRPr sz="2000" baseline="0" smtClean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サブタイトルの書式設定</a:t>
            </a:r>
            <a:endParaRPr lang="ja-JP" altLang="en-US" dirty="0"/>
          </a:p>
        </p:txBody>
      </p:sp>
      <p:sp>
        <p:nvSpPr>
          <p:cNvPr id="13" name="テキスト プレースホルダ 9"/>
          <p:cNvSpPr>
            <a:spLocks noGrp="1"/>
          </p:cNvSpPr>
          <p:nvPr>
            <p:ph type="body" sz="quarter" idx="11"/>
          </p:nvPr>
        </p:nvSpPr>
        <p:spPr bwMode="gray">
          <a:xfrm>
            <a:off x="882689" y="4679950"/>
            <a:ext cx="10448152" cy="90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ctr">
              <a:spcAft>
                <a:spcPts val="0"/>
              </a:spcAft>
              <a:buFontTx/>
              <a:buNone/>
              <a:defRPr sz="1400" baseline="0">
                <a:solidFill>
                  <a:srgbClr val="FFFF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pic>
        <p:nvPicPr>
          <p:cNvPr id="8" name="図 7" descr="sologo_w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432337" y="358775"/>
            <a:ext cx="1271792" cy="2245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正方形/長方形 19"/>
          <p:cNvSpPr/>
          <p:nvPr userDrawn="1"/>
        </p:nvSpPr>
        <p:spPr bwMode="gray">
          <a:xfrm>
            <a:off x="0" y="0"/>
            <a:ext cx="12213529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 userDrawn="1">
            <p:ph type="title"/>
          </p:nvPr>
        </p:nvSpPr>
        <p:spPr bwMode="gray">
          <a:xfrm>
            <a:off x="236194" y="63205"/>
            <a:ext cx="10340068" cy="564403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7" name="コンテンツ プレースホルダ 6"/>
          <p:cNvSpPr>
            <a:spLocks noGrp="1"/>
          </p:cNvSpPr>
          <p:nvPr userDrawn="1">
            <p:ph sz="quarter" idx="13"/>
          </p:nvPr>
        </p:nvSpPr>
        <p:spPr bwMode="gray">
          <a:xfrm>
            <a:off x="236194" y="745514"/>
            <a:ext cx="11764769" cy="5512781"/>
          </a:xfrm>
          <a:prstGeom prst="rect">
            <a:avLst/>
          </a:prstGeom>
        </p:spPr>
        <p:txBody>
          <a:bodyPr lIns="0" tIns="36000" rIns="0" bIns="36000">
            <a:noAutofit/>
          </a:bodyPr>
          <a:lstStyle>
            <a:lvl1pPr marL="404813" indent="-404813">
              <a:lnSpc>
                <a:spcPts val="3400"/>
              </a:lnSpc>
              <a:spcBef>
                <a:spcPts val="0"/>
              </a:spcBef>
              <a:buSzPct val="90000"/>
              <a:buFont typeface="Wingdings" pitchFamily="2" charset="2"/>
              <a:buChar char="u"/>
              <a:defRPr b="1" baseline="0">
                <a:solidFill>
                  <a:schemeClr val="bg2">
                    <a:lumMod val="2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  <a:lvl2pPr marL="715963" indent="-358775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l"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2pPr>
            <a:lvl3pPr marL="985838" indent="-269875">
              <a:lnSpc>
                <a:spcPct val="100000"/>
              </a:lnSpc>
              <a:spcBef>
                <a:spcPts val="0"/>
              </a:spcBef>
              <a:buFont typeface="Arial" pitchFamily="34" charset="0"/>
              <a:buChar char="•"/>
              <a:defRPr sz="2200"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3pPr>
            <a:lvl4pPr marL="1343025" indent="-269875">
              <a:lnSpc>
                <a:spcPct val="100000"/>
              </a:lnSpc>
              <a:spcBef>
                <a:spcPts val="0"/>
              </a:spcBef>
              <a:buFont typeface="Meiryo UI" pitchFamily="50" charset="-128"/>
              <a:buChar char="⁃"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4pPr>
            <a:lvl5pPr marL="1701800" indent="-269875">
              <a:lnSpc>
                <a:spcPct val="80000"/>
              </a:lnSpc>
              <a:buFont typeface="Meiryo UI" pitchFamily="50" charset="-128"/>
              <a:buChar char="⁃"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13" name="Rectangle 11"/>
          <p:cNvSpPr>
            <a:spLocks noGrp="1" noChangeArrowheads="1"/>
          </p:cNvSpPr>
          <p:nvPr userDrawn="1">
            <p:ph type="ftr" sz="quarter" idx="3"/>
          </p:nvPr>
        </p:nvSpPr>
        <p:spPr bwMode="gray">
          <a:xfrm>
            <a:off x="1566407" y="6534150"/>
            <a:ext cx="8557491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 baseline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>
              <a:defRPr/>
            </a:pPr>
            <a:r>
              <a:rPr lang="en-US" altLang="ja-JP" dirty="0"/>
              <a:t>ITDD VTD</a:t>
            </a:r>
          </a:p>
        </p:txBody>
      </p:sp>
      <p:sp>
        <p:nvSpPr>
          <p:cNvPr id="14" name="Rectangle 10"/>
          <p:cNvSpPr>
            <a:spLocks noGrp="1" noChangeArrowheads="1"/>
          </p:cNvSpPr>
          <p:nvPr userDrawn="1">
            <p:ph type="dt" sz="half" idx="2"/>
          </p:nvPr>
        </p:nvSpPr>
        <p:spPr bwMode="gray">
          <a:xfrm>
            <a:off x="695714" y="6534150"/>
            <a:ext cx="799131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aseline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2019/3/22</a:t>
            </a:fld>
            <a:endParaRPr lang="en-US" altLang="ja-JP" dirty="0"/>
          </a:p>
        </p:txBody>
      </p:sp>
      <p:sp>
        <p:nvSpPr>
          <p:cNvPr id="15" name="Rectangle 12"/>
          <p:cNvSpPr>
            <a:spLocks noGrp="1" noChangeArrowheads="1"/>
          </p:cNvSpPr>
          <p:nvPr userDrawn="1">
            <p:ph type="sldNum" sz="quarter" idx="4"/>
          </p:nvPr>
        </p:nvSpPr>
        <p:spPr bwMode="gray">
          <a:xfrm>
            <a:off x="63610" y="6534150"/>
            <a:ext cx="397567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6" name="直線コネクタ 15"/>
          <p:cNvCxnSpPr/>
          <p:nvPr userDrawn="1"/>
        </p:nvCxnSpPr>
        <p:spPr bwMode="gray">
          <a:xfrm rot="5400000">
            <a:off x="419086" y="6642000"/>
            <a:ext cx="216000" cy="1589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図 11" descr="sologo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956148" y="190801"/>
            <a:ext cx="1044815" cy="18445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stPag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 descr="sologo_w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5134006" y="3114001"/>
            <a:ext cx="1945518" cy="343463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 userDrawn="1"/>
        </p:nvSpPr>
        <p:spPr bwMode="gray">
          <a:xfrm>
            <a:off x="1891476" y="6120000"/>
            <a:ext cx="8430578" cy="4320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“</a:t>
            </a:r>
            <a:r>
              <a:rPr kumimoji="1" lang="en-US" altLang="ja-JP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Sony”</a:t>
            </a: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はソニー株式会社の商標です。</a:t>
            </a:r>
            <a:endParaRPr kumimoji="1" lang="en-US" altLang="ja-JP" sz="900" dirty="0">
              <a:solidFill>
                <a:schemeClr val="bg1">
                  <a:lumMod val="75000"/>
                </a:schemeClr>
              </a:solidFill>
              <a:latin typeface="メイリオ"/>
              <a:ea typeface="メイリオ"/>
              <a:cs typeface="メイリオ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各ソニー製品の商品名・サービス名はソニー株式会社またはグループ各社の登録商標です。その他の製品および会社名は、各社の商号、登録商標または商標です。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10394" y="320040"/>
            <a:ext cx="9668637" cy="1143000"/>
          </a:xfrm>
          <a:prstGeom prst="rect">
            <a:avLst/>
          </a:prstGeom>
        </p:spPr>
        <p:txBody>
          <a:bodyPr/>
          <a:lstStyle/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>
          <a:xfrm>
            <a:off x="5668619" y="6557946"/>
            <a:ext cx="2673429" cy="226902"/>
          </a:xfrm>
          <a:prstGeom prst="rect">
            <a:avLst/>
          </a:prstGeom>
        </p:spPr>
        <p:txBody>
          <a:bodyPr/>
          <a:lstStyle/>
          <a:p>
            <a:fld id="{6FB29C5D-295A-454B-8812-116B069140EB}" type="datetimeFigureOut">
              <a:rPr kumimoji="1" lang="ja-JP" altLang="en-US" smtClean="0"/>
              <a:pPr/>
              <a:t>2019/3/22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610394" y="6557946"/>
            <a:ext cx="4883150" cy="2286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8346117" y="6556248"/>
            <a:ext cx="785469" cy="228600"/>
          </a:xfrm>
          <a:prstGeom prst="rect">
            <a:avLst/>
          </a:prstGeom>
        </p:spPr>
        <p:txBody>
          <a:bodyPr/>
          <a:lstStyle/>
          <a:p>
            <a:fld id="{684F3D48-287B-45E2-AECD-A3F816F20EE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5732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10394" y="152400"/>
            <a:ext cx="10987088" cy="990600"/>
          </a:xfrm>
          <a:prstGeom prst="rect">
            <a:avLst/>
          </a:prstGeom>
        </p:spPr>
        <p:txBody>
          <a:bodyPr/>
          <a:lstStyle/>
          <a:p>
            <a:r>
              <a:rPr kumimoji="0" lang="ko-KR" altLang="en-US"/>
              <a:t>마스터 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8545513" y="6356350"/>
            <a:ext cx="3056038" cy="365760"/>
          </a:xfrm>
          <a:prstGeom prst="rect">
            <a:avLst/>
          </a:prstGeom>
        </p:spPr>
        <p:txBody>
          <a:bodyPr/>
          <a:lstStyle/>
          <a:p>
            <a:fld id="{F5C64BD7-7E1C-4182-958D-2790A9D5F35E}" type="datetimeFigureOut">
              <a:rPr lang="en-US" smtClean="0"/>
              <a:pPr/>
              <a:t>3/22/2019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869897" y="6356350"/>
            <a:ext cx="4679685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17927" y="6356350"/>
            <a:ext cx="2645040" cy="365760"/>
          </a:xfrm>
          <a:prstGeom prst="rect">
            <a:avLst/>
          </a:prstGeom>
        </p:spPr>
        <p:txBody>
          <a:bodyPr/>
          <a:lstStyle/>
          <a:p>
            <a:fld id="{2539F141-AD7B-4008-A72A-60EF24D90B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내용 개체 틀 7"/>
          <p:cNvSpPr>
            <a:spLocks noGrp="1"/>
          </p:cNvSpPr>
          <p:nvPr>
            <p:ph sz="quarter" idx="1"/>
          </p:nvPr>
        </p:nvSpPr>
        <p:spPr>
          <a:xfrm>
            <a:off x="610394" y="1219200"/>
            <a:ext cx="10987088" cy="493776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ko-KR" altLang="en-US"/>
              <a:t>마스터 텍스트 스타일을 편집합니다</a:t>
            </a:r>
          </a:p>
          <a:p>
            <a:pPr lvl="1" eaLnBrk="1" latinLnBrk="0" hangingPunct="1"/>
            <a:r>
              <a:rPr lang="ko-KR" altLang="en-US"/>
              <a:t>둘째 수준</a:t>
            </a:r>
          </a:p>
          <a:p>
            <a:pPr lvl="2" eaLnBrk="1" latinLnBrk="0" hangingPunct="1"/>
            <a:r>
              <a:rPr lang="ko-KR" altLang="en-US"/>
              <a:t>셋째 수준</a:t>
            </a:r>
          </a:p>
          <a:p>
            <a:pPr lvl="3" eaLnBrk="1" latinLnBrk="0" hangingPunct="1"/>
            <a:r>
              <a:rPr lang="ko-KR" altLang="en-US"/>
              <a:t>넷째 수준</a:t>
            </a:r>
          </a:p>
          <a:p>
            <a:pPr lvl="4" eaLnBrk="1" latinLnBrk="0" hangingPunct="1"/>
            <a:r>
              <a:rPr lang="ko-KR" altLang="en-US"/>
              <a:t>다섯째 수준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70807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rgbClr val="5C5F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7" r:id="rId3"/>
    <p:sldLayoutId id="2147483669" r:id="rId4"/>
    <p:sldLayoutId id="2147483670" r:id="rId5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+mj-lt"/>
          <a:ea typeface="+mj-ea"/>
          <a:cs typeface="HGP創英角ｺﾞｼｯｸUB" pitchFamily="50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kumimoji="1" sz="28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6" name="Rectangle 8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br>
              <a:rPr lang="en-US" altLang="ja-JP" dirty="0"/>
            </a:br>
            <a:r>
              <a:rPr lang="en-US" altLang="ja-JP" dirty="0"/>
              <a:t>JVET-N0507:  Early termination of BDOF with DMVR cost</a:t>
            </a:r>
            <a:endParaRPr lang="ja-JP" altLang="en-US" dirty="0"/>
          </a:p>
        </p:txBody>
      </p:sp>
      <p:sp>
        <p:nvSpPr>
          <p:cNvPr id="135177" name="Rectangle 9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K. Kondo, M. Ikeda, T. Suzuki</a:t>
            </a:r>
            <a:r>
              <a:rPr lang="ja-JP" altLang="en-US" dirty="0"/>
              <a:t> </a:t>
            </a:r>
            <a:r>
              <a:rPr lang="en-US" altLang="ja-JP" dirty="0"/>
              <a:t>(Sony)</a:t>
            </a:r>
            <a:endParaRPr lang="ja-JP" altLang="en-US" dirty="0"/>
          </a:p>
        </p:txBody>
      </p:sp>
      <p:sp>
        <p:nvSpPr>
          <p:cNvPr id="6" name="テキスト プレースホルダ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ja-JP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Summary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dirty="0"/>
              <a:t>Introduce the proposal</a:t>
            </a:r>
          </a:p>
          <a:p>
            <a:pPr lvl="1"/>
            <a:r>
              <a:rPr lang="en-US" altLang="ja-JP" dirty="0"/>
              <a:t>Reduce complexity of SAD calculation in BDOF</a:t>
            </a:r>
          </a:p>
          <a:p>
            <a:pPr lvl="1"/>
            <a:r>
              <a:rPr lang="en-US" altLang="ja-JP" dirty="0"/>
              <a:t>Re-use SAD value that is calculated in DMVR</a:t>
            </a:r>
          </a:p>
          <a:p>
            <a:r>
              <a:rPr lang="en-US" altLang="ja-JP" dirty="0"/>
              <a:t>Report experiment results</a:t>
            </a:r>
          </a:p>
          <a:p>
            <a:r>
              <a:rPr lang="en-US" altLang="ja-JP" dirty="0"/>
              <a:t>Conclusion</a:t>
            </a:r>
          </a:p>
          <a:p>
            <a:endParaRPr lang="en-US" altLang="ja-JP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2019/3/22</a:t>
            </a:fld>
            <a:endParaRPr lang="en-US" altLang="ja-JP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547223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476C1A7-5297-4AF2-AC14-9B57AED31B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Proposed frame-work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E4D465DC-4F6B-4BC8-AB30-63547A093E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014BA79-9042-4D8E-9DC6-44A40D1D7C9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2019/3/22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A58F1F5-573C-4D37-82CD-4E1DB0DDA9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3</a:t>
            </a:fld>
            <a:endParaRPr lang="en-US" altLang="ja-JP" dirty="0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CE407B8C-250A-4404-B1C0-C219FE55E783}"/>
              </a:ext>
            </a:extLst>
          </p:cNvPr>
          <p:cNvSpPr/>
          <p:nvPr/>
        </p:nvSpPr>
        <p:spPr>
          <a:xfrm>
            <a:off x="6278888" y="4622576"/>
            <a:ext cx="1022867" cy="6893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/>
              <a:t>SAD calc.</a:t>
            </a:r>
          </a:p>
        </p:txBody>
      </p:sp>
      <p:sp>
        <p:nvSpPr>
          <p:cNvPr id="9" name="フローチャート: 処理 8">
            <a:extLst>
              <a:ext uri="{FF2B5EF4-FFF2-40B4-BE49-F238E27FC236}">
                <a16:creationId xmlns:a16="http://schemas.microsoft.com/office/drawing/2014/main" id="{30BA83EF-2EA2-4181-8749-DB7374BED007}"/>
              </a:ext>
            </a:extLst>
          </p:cNvPr>
          <p:cNvSpPr/>
          <p:nvPr/>
        </p:nvSpPr>
        <p:spPr>
          <a:xfrm>
            <a:off x="3575141" y="4458894"/>
            <a:ext cx="1756168" cy="1020815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 dirty="0">
              <a:solidFill>
                <a:srgbClr val="FF0000"/>
              </a:solidFill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26E347A-F7D1-479F-8A67-B230827E529D}"/>
              </a:ext>
            </a:extLst>
          </p:cNvPr>
          <p:cNvSpPr txBox="1"/>
          <p:nvPr/>
        </p:nvSpPr>
        <p:spPr>
          <a:xfrm>
            <a:off x="3711129" y="4151117"/>
            <a:ext cx="14382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DMVR process</a:t>
            </a:r>
            <a:endParaRPr kumimoji="1" lang="ja-JP" altLang="en-US" sz="1400" dirty="0"/>
          </a:p>
        </p:txBody>
      </p:sp>
      <p:sp>
        <p:nvSpPr>
          <p:cNvPr id="11" name="フローチャート: 処理 10">
            <a:extLst>
              <a:ext uri="{FF2B5EF4-FFF2-40B4-BE49-F238E27FC236}">
                <a16:creationId xmlns:a16="http://schemas.microsoft.com/office/drawing/2014/main" id="{DA7E8455-5972-4B40-8FA1-DD26F840545E}"/>
              </a:ext>
            </a:extLst>
          </p:cNvPr>
          <p:cNvSpPr/>
          <p:nvPr/>
        </p:nvSpPr>
        <p:spPr>
          <a:xfrm>
            <a:off x="3777664" y="4624613"/>
            <a:ext cx="1305144" cy="6893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/>
              <a:t>Motion estimation</a:t>
            </a:r>
            <a:endParaRPr kumimoji="1" lang="ja-JP" altLang="en-US" sz="1200" dirty="0"/>
          </a:p>
        </p:txBody>
      </p:sp>
      <p:cxnSp>
        <p:nvCxnSpPr>
          <p:cNvPr id="12" name="直線矢印コネクタ 11">
            <a:extLst>
              <a:ext uri="{FF2B5EF4-FFF2-40B4-BE49-F238E27FC236}">
                <a16:creationId xmlns:a16="http://schemas.microsoft.com/office/drawing/2014/main" id="{8BDAEC96-C60A-4029-9932-31563AC7007F}"/>
              </a:ext>
            </a:extLst>
          </p:cNvPr>
          <p:cNvCxnSpPr>
            <a:stCxn id="9" idx="3"/>
          </p:cNvCxnSpPr>
          <p:nvPr/>
        </p:nvCxnSpPr>
        <p:spPr>
          <a:xfrm flipV="1">
            <a:off x="5331309" y="4967265"/>
            <a:ext cx="810090" cy="20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フローチャート: 処理 12">
            <a:extLst>
              <a:ext uri="{FF2B5EF4-FFF2-40B4-BE49-F238E27FC236}">
                <a16:creationId xmlns:a16="http://schemas.microsoft.com/office/drawing/2014/main" id="{7714FC38-F8D5-4ABC-88E0-4041930E6F54}"/>
              </a:ext>
            </a:extLst>
          </p:cNvPr>
          <p:cNvSpPr/>
          <p:nvPr/>
        </p:nvSpPr>
        <p:spPr>
          <a:xfrm>
            <a:off x="6130652" y="4456857"/>
            <a:ext cx="2971303" cy="1020815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 dirty="0">
              <a:solidFill>
                <a:srgbClr val="FF0000"/>
              </a:solidFill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735A0A5E-E1FB-45EF-AEBA-AA5FAEF08FA4}"/>
              </a:ext>
            </a:extLst>
          </p:cNvPr>
          <p:cNvSpPr txBox="1"/>
          <p:nvPr/>
        </p:nvSpPr>
        <p:spPr>
          <a:xfrm>
            <a:off x="6914027" y="4149080"/>
            <a:ext cx="14045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BDOF process</a:t>
            </a:r>
            <a:endParaRPr kumimoji="1" lang="ja-JP" altLang="en-US" sz="1400" dirty="0"/>
          </a:p>
        </p:txBody>
      </p:sp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91483913-0BF5-430A-BC61-82A59120FAFF}"/>
              </a:ext>
            </a:extLst>
          </p:cNvPr>
          <p:cNvSpPr/>
          <p:nvPr/>
        </p:nvSpPr>
        <p:spPr>
          <a:xfrm>
            <a:off x="7390792" y="4622576"/>
            <a:ext cx="1619206" cy="6893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dirty="0"/>
              <a:t>Prediction with optical flow / usual bi-prediction</a:t>
            </a:r>
            <a:endParaRPr kumimoji="1" lang="ja-JP" altLang="en-US" sz="1200" dirty="0"/>
          </a:p>
        </p:txBody>
      </p:sp>
      <p:cxnSp>
        <p:nvCxnSpPr>
          <p:cNvPr id="16" name="カギ線コネクタ 22">
            <a:extLst>
              <a:ext uri="{FF2B5EF4-FFF2-40B4-BE49-F238E27FC236}">
                <a16:creationId xmlns:a16="http://schemas.microsoft.com/office/drawing/2014/main" id="{3CF41109-3B7C-4639-A718-2D125B16F126}"/>
              </a:ext>
            </a:extLst>
          </p:cNvPr>
          <p:cNvCxnSpPr>
            <a:stCxn id="11" idx="2"/>
            <a:endCxn id="8" idx="2"/>
          </p:cNvCxnSpPr>
          <p:nvPr/>
        </p:nvCxnSpPr>
        <p:spPr>
          <a:xfrm rot="5400000" flipH="1" flipV="1">
            <a:off x="5609260" y="4132927"/>
            <a:ext cx="2037" cy="2360086"/>
          </a:xfrm>
          <a:prstGeom prst="bentConnector3">
            <a:avLst>
              <a:gd name="adj1" fmla="val -2291246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E3A45760-4E66-4126-A3EA-8833B65D756C}"/>
              </a:ext>
            </a:extLst>
          </p:cNvPr>
          <p:cNvSpPr txBox="1"/>
          <p:nvPr/>
        </p:nvSpPr>
        <p:spPr>
          <a:xfrm>
            <a:off x="4453225" y="5513335"/>
            <a:ext cx="972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SAD cost</a:t>
            </a:r>
            <a:endParaRPr kumimoji="1" lang="ja-JP" altLang="en-US" sz="1400" dirty="0"/>
          </a:p>
        </p:txBody>
      </p:sp>
      <p:sp>
        <p:nvSpPr>
          <p:cNvPr id="18" name="フローチャート: 処理 17">
            <a:extLst>
              <a:ext uri="{FF2B5EF4-FFF2-40B4-BE49-F238E27FC236}">
                <a16:creationId xmlns:a16="http://schemas.microsoft.com/office/drawing/2014/main" id="{391518FB-DBDD-4974-830C-AE0FE605D29A}"/>
              </a:ext>
            </a:extLst>
          </p:cNvPr>
          <p:cNvSpPr/>
          <p:nvPr/>
        </p:nvSpPr>
        <p:spPr>
          <a:xfrm>
            <a:off x="6278888" y="2167277"/>
            <a:ext cx="1022867" cy="6893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/>
              <a:t>SAD calc.</a:t>
            </a:r>
          </a:p>
        </p:txBody>
      </p:sp>
      <p:sp>
        <p:nvSpPr>
          <p:cNvPr id="19" name="フローチャート: 処理 18">
            <a:extLst>
              <a:ext uri="{FF2B5EF4-FFF2-40B4-BE49-F238E27FC236}">
                <a16:creationId xmlns:a16="http://schemas.microsoft.com/office/drawing/2014/main" id="{0B99C8A3-95F6-4501-9630-8F79C99AF2DC}"/>
              </a:ext>
            </a:extLst>
          </p:cNvPr>
          <p:cNvSpPr/>
          <p:nvPr/>
        </p:nvSpPr>
        <p:spPr>
          <a:xfrm>
            <a:off x="3575141" y="2003595"/>
            <a:ext cx="1756168" cy="1020815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 dirty="0">
              <a:solidFill>
                <a:srgbClr val="FF0000"/>
              </a:solidFill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BD3C6E45-7831-4BFC-B501-E41538AC0778}"/>
              </a:ext>
            </a:extLst>
          </p:cNvPr>
          <p:cNvSpPr txBox="1"/>
          <p:nvPr/>
        </p:nvSpPr>
        <p:spPr>
          <a:xfrm>
            <a:off x="3711129" y="1695818"/>
            <a:ext cx="14382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DMVR process</a:t>
            </a:r>
            <a:endParaRPr kumimoji="1" lang="ja-JP" altLang="en-US" sz="1400" dirty="0"/>
          </a:p>
        </p:txBody>
      </p:sp>
      <p:sp>
        <p:nvSpPr>
          <p:cNvPr id="21" name="フローチャート: 処理 20">
            <a:extLst>
              <a:ext uri="{FF2B5EF4-FFF2-40B4-BE49-F238E27FC236}">
                <a16:creationId xmlns:a16="http://schemas.microsoft.com/office/drawing/2014/main" id="{B3642D1E-9DFA-4B25-A909-CAD2BD297094}"/>
              </a:ext>
            </a:extLst>
          </p:cNvPr>
          <p:cNvSpPr/>
          <p:nvPr/>
        </p:nvSpPr>
        <p:spPr>
          <a:xfrm>
            <a:off x="3777664" y="2169314"/>
            <a:ext cx="1305144" cy="6893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/>
              <a:t>Motion estimation</a:t>
            </a:r>
            <a:endParaRPr kumimoji="1" lang="ja-JP" altLang="en-US" sz="1200" dirty="0"/>
          </a:p>
        </p:txBody>
      </p:sp>
      <p:cxnSp>
        <p:nvCxnSpPr>
          <p:cNvPr id="22" name="直線矢印コネクタ 21">
            <a:extLst>
              <a:ext uri="{FF2B5EF4-FFF2-40B4-BE49-F238E27FC236}">
                <a16:creationId xmlns:a16="http://schemas.microsoft.com/office/drawing/2014/main" id="{CD65F5A7-2DCB-4903-9BEC-DE6CD31589A5}"/>
              </a:ext>
            </a:extLst>
          </p:cNvPr>
          <p:cNvCxnSpPr>
            <a:stCxn id="19" idx="3"/>
          </p:cNvCxnSpPr>
          <p:nvPr/>
        </p:nvCxnSpPr>
        <p:spPr>
          <a:xfrm flipV="1">
            <a:off x="5331309" y="2511966"/>
            <a:ext cx="810090" cy="20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フローチャート: 処理 22">
            <a:extLst>
              <a:ext uri="{FF2B5EF4-FFF2-40B4-BE49-F238E27FC236}">
                <a16:creationId xmlns:a16="http://schemas.microsoft.com/office/drawing/2014/main" id="{3B8E4006-AF2A-49A5-B582-8F5929659A5C}"/>
              </a:ext>
            </a:extLst>
          </p:cNvPr>
          <p:cNvSpPr/>
          <p:nvPr/>
        </p:nvSpPr>
        <p:spPr>
          <a:xfrm>
            <a:off x="6130652" y="2001558"/>
            <a:ext cx="2971303" cy="1020815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 dirty="0">
              <a:solidFill>
                <a:srgbClr val="FF0000"/>
              </a:solidFill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077BCD3F-4A94-4081-AC4B-3F037CDA777A}"/>
              </a:ext>
            </a:extLst>
          </p:cNvPr>
          <p:cNvSpPr txBox="1"/>
          <p:nvPr/>
        </p:nvSpPr>
        <p:spPr>
          <a:xfrm>
            <a:off x="6914027" y="1693781"/>
            <a:ext cx="14045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BDOF process</a:t>
            </a:r>
            <a:endParaRPr kumimoji="1" lang="ja-JP" altLang="en-US" sz="1400" dirty="0"/>
          </a:p>
        </p:txBody>
      </p:sp>
      <p:sp>
        <p:nvSpPr>
          <p:cNvPr id="25" name="フローチャート: 処理 24">
            <a:extLst>
              <a:ext uri="{FF2B5EF4-FFF2-40B4-BE49-F238E27FC236}">
                <a16:creationId xmlns:a16="http://schemas.microsoft.com/office/drawing/2014/main" id="{FFCD719F-3808-46EE-920B-E8797ADC7BF2}"/>
              </a:ext>
            </a:extLst>
          </p:cNvPr>
          <p:cNvSpPr/>
          <p:nvPr/>
        </p:nvSpPr>
        <p:spPr>
          <a:xfrm>
            <a:off x="7390792" y="2167277"/>
            <a:ext cx="1619206" cy="6893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dirty="0"/>
              <a:t>Prediction with optical flow / usual bi-prediction</a:t>
            </a:r>
            <a:endParaRPr kumimoji="1" lang="ja-JP" altLang="en-US" sz="1200" dirty="0"/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3238B6F9-DA3B-4F00-BA77-59C7B12A51B9}"/>
              </a:ext>
            </a:extLst>
          </p:cNvPr>
          <p:cNvSpPr txBox="1"/>
          <p:nvPr/>
        </p:nvSpPr>
        <p:spPr>
          <a:xfrm>
            <a:off x="5521409" y="2218661"/>
            <a:ext cx="4555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MV</a:t>
            </a:r>
            <a:endParaRPr kumimoji="1" lang="ja-JP" altLang="en-US" sz="1400" dirty="0"/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A5218AA5-A399-4128-9A98-290B7BDDA939}"/>
              </a:ext>
            </a:extLst>
          </p:cNvPr>
          <p:cNvSpPr txBox="1"/>
          <p:nvPr/>
        </p:nvSpPr>
        <p:spPr>
          <a:xfrm>
            <a:off x="5503193" y="4622493"/>
            <a:ext cx="4555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MV</a:t>
            </a:r>
            <a:endParaRPr kumimoji="1" lang="ja-JP" altLang="en-US" sz="1400" dirty="0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6C14EEC2-A891-4F30-999B-107C48819309}"/>
              </a:ext>
            </a:extLst>
          </p:cNvPr>
          <p:cNvSpPr txBox="1"/>
          <p:nvPr/>
        </p:nvSpPr>
        <p:spPr>
          <a:xfrm>
            <a:off x="1770903" y="2356953"/>
            <a:ext cx="1148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VTM-4.0</a:t>
            </a:r>
            <a:endParaRPr kumimoji="1" lang="ja-JP" altLang="en-US" dirty="0"/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483D5A9A-99E2-41BD-BC57-C653D1C89521}"/>
              </a:ext>
            </a:extLst>
          </p:cNvPr>
          <p:cNvSpPr txBox="1"/>
          <p:nvPr/>
        </p:nvSpPr>
        <p:spPr>
          <a:xfrm>
            <a:off x="1727036" y="4745604"/>
            <a:ext cx="1143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2A61DAFF-B029-48B9-BAD3-B0116C19D0CD}"/>
              </a:ext>
            </a:extLst>
          </p:cNvPr>
          <p:cNvCxnSpPr/>
          <p:nvPr/>
        </p:nvCxnSpPr>
        <p:spPr>
          <a:xfrm>
            <a:off x="883357" y="3609020"/>
            <a:ext cx="1021613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39ECB3F7-47EC-42A6-8772-738CB72E0063}"/>
              </a:ext>
            </a:extLst>
          </p:cNvPr>
          <p:cNvSpPr txBox="1"/>
          <p:nvPr/>
        </p:nvSpPr>
        <p:spPr>
          <a:xfrm>
            <a:off x="6598993" y="5718420"/>
            <a:ext cx="334167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/>
              <a:t>Normalize SAD cost, gap </a:t>
            </a:r>
            <a:r>
              <a:rPr lang="en-US" altLang="ja-JP" sz="1400" dirty="0"/>
              <a:t>between DMVR and BDOF </a:t>
            </a:r>
            <a:r>
              <a:rPr kumimoji="1" lang="en-US" altLang="ja-JP" sz="1400" dirty="0"/>
              <a:t>for bit depth and even lines usage in DMVR.</a:t>
            </a:r>
            <a:endParaRPr kumimoji="1" lang="ja-JP" altLang="en-US" sz="1400" dirty="0"/>
          </a:p>
        </p:txBody>
      </p:sp>
      <p:sp>
        <p:nvSpPr>
          <p:cNvPr id="33" name="楕円 32">
            <a:extLst>
              <a:ext uri="{FF2B5EF4-FFF2-40B4-BE49-F238E27FC236}">
                <a16:creationId xmlns:a16="http://schemas.microsoft.com/office/drawing/2014/main" id="{BFF8A8B1-865A-4DCC-A67C-C9D6A8B4E22F}"/>
              </a:ext>
            </a:extLst>
          </p:cNvPr>
          <p:cNvSpPr/>
          <p:nvPr/>
        </p:nvSpPr>
        <p:spPr>
          <a:xfrm>
            <a:off x="6052637" y="5541368"/>
            <a:ext cx="452501" cy="4525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100" dirty="0"/>
              <a:t>&lt;&lt;4</a:t>
            </a:r>
            <a:endParaRPr kumimoji="1" lang="ja-JP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705742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In BDOF process</a:t>
            </a:r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2019/3/22</a:t>
            </a:fld>
            <a:endParaRPr lang="en-US" altLang="ja-JP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4</a:t>
            </a:fld>
            <a:endParaRPr lang="en-US" altLang="ja-JP" dirty="0"/>
          </a:p>
        </p:txBody>
      </p:sp>
      <p:cxnSp>
        <p:nvCxnSpPr>
          <p:cNvPr id="13" name="直線矢印コネクタ 12"/>
          <p:cNvCxnSpPr/>
          <p:nvPr/>
        </p:nvCxnSpPr>
        <p:spPr>
          <a:xfrm>
            <a:off x="5672181" y="1043735"/>
            <a:ext cx="0" cy="49955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フローチャート: 処理 13"/>
          <p:cNvSpPr/>
          <p:nvPr/>
        </p:nvSpPr>
        <p:spPr>
          <a:xfrm>
            <a:off x="5023817" y="1255193"/>
            <a:ext cx="1305144" cy="6893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SAD calc.</a:t>
            </a:r>
            <a:endParaRPr kumimoji="1" lang="ja-JP" altLang="en-US" sz="1400" dirty="0"/>
          </a:p>
        </p:txBody>
      </p:sp>
      <p:sp>
        <p:nvSpPr>
          <p:cNvPr id="15" name="フローチャート: 処理 14"/>
          <p:cNvSpPr/>
          <p:nvPr/>
        </p:nvSpPr>
        <p:spPr>
          <a:xfrm>
            <a:off x="5028669" y="2177478"/>
            <a:ext cx="1305144" cy="6893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Gradient filter</a:t>
            </a:r>
            <a:endParaRPr kumimoji="1" lang="ja-JP" altLang="en-US" sz="1400" dirty="0"/>
          </a:p>
        </p:txBody>
      </p:sp>
      <p:sp>
        <p:nvSpPr>
          <p:cNvPr id="16" name="フローチャート: 処理 15"/>
          <p:cNvSpPr/>
          <p:nvPr/>
        </p:nvSpPr>
        <p:spPr>
          <a:xfrm>
            <a:off x="5019609" y="3113965"/>
            <a:ext cx="1305144" cy="6893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Find optical flow pram.</a:t>
            </a:r>
            <a:endParaRPr kumimoji="1" lang="ja-JP" altLang="en-US" sz="1400" dirty="0"/>
          </a:p>
        </p:txBody>
      </p:sp>
      <p:sp>
        <p:nvSpPr>
          <p:cNvPr id="17" name="フローチャート: 処理 16"/>
          <p:cNvSpPr/>
          <p:nvPr/>
        </p:nvSpPr>
        <p:spPr>
          <a:xfrm>
            <a:off x="5028669" y="4644135"/>
            <a:ext cx="1305144" cy="6893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Prediction</a:t>
            </a:r>
            <a:endParaRPr kumimoji="1" lang="ja-JP" altLang="en-US" sz="1400" dirty="0"/>
          </a:p>
        </p:txBody>
      </p:sp>
      <p:sp>
        <p:nvSpPr>
          <p:cNvPr id="22" name="角丸四角形 21"/>
          <p:cNvSpPr/>
          <p:nvPr/>
        </p:nvSpPr>
        <p:spPr>
          <a:xfrm>
            <a:off x="4798792" y="4374105"/>
            <a:ext cx="1755195" cy="117013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4888802" y="4285857"/>
            <a:ext cx="5982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4x4</a:t>
            </a:r>
            <a:endParaRPr kumimoji="1" lang="ja-JP" altLang="en-US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7FF41C1F-8773-4637-9678-E6CF85119A7D}"/>
              </a:ext>
            </a:extLst>
          </p:cNvPr>
          <p:cNvSpPr txBox="1"/>
          <p:nvPr/>
        </p:nvSpPr>
        <p:spPr>
          <a:xfrm>
            <a:off x="6540865" y="4511768"/>
            <a:ext cx="33291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/>
              <a:t>If the </a:t>
            </a:r>
            <a:r>
              <a:rPr lang="en-US" altLang="ja-JP" sz="1400" dirty="0"/>
              <a:t>1</a:t>
            </a:r>
            <a:r>
              <a:rPr lang="en-US" altLang="ja-JP" sz="1400" baseline="30000" dirty="0"/>
              <a:t>st</a:t>
            </a:r>
            <a:r>
              <a:rPr lang="en-US" altLang="ja-JP" sz="1400" dirty="0"/>
              <a:t> early termination was not used using </a:t>
            </a:r>
            <a:r>
              <a:rPr kumimoji="1" lang="en-US" altLang="ja-JP" sz="1400" dirty="0"/>
              <a:t>SAD value from DMVR, also 2</a:t>
            </a:r>
            <a:r>
              <a:rPr kumimoji="1" lang="en-US" altLang="ja-JP" sz="1400" baseline="30000" dirty="0"/>
              <a:t>nd</a:t>
            </a:r>
            <a:r>
              <a:rPr kumimoji="1" lang="en-US" altLang="ja-JP" sz="1400" dirty="0"/>
              <a:t> early termination </a:t>
            </a:r>
            <a:r>
              <a:rPr lang="en-US" altLang="ja-JP" sz="1400" dirty="0"/>
              <a:t>is not used.</a:t>
            </a:r>
          </a:p>
        </p:txBody>
      </p:sp>
      <p:cxnSp>
        <p:nvCxnSpPr>
          <p:cNvPr id="8" name="直線矢印コネクタ 7"/>
          <p:cNvCxnSpPr>
            <a:cxnSpLocks/>
            <a:endCxn id="14" idx="1"/>
          </p:cNvCxnSpPr>
          <p:nvPr/>
        </p:nvCxnSpPr>
        <p:spPr>
          <a:xfrm>
            <a:off x="3765568" y="1599881"/>
            <a:ext cx="125824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7FF41C1F-8773-4637-9678-E6CF85119A7D}"/>
              </a:ext>
            </a:extLst>
          </p:cNvPr>
          <p:cNvSpPr txBox="1"/>
          <p:nvPr/>
        </p:nvSpPr>
        <p:spPr>
          <a:xfrm>
            <a:off x="1821998" y="1445991"/>
            <a:ext cx="16184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SAD from DMVR</a:t>
            </a:r>
            <a:endParaRPr kumimoji="1" lang="ja-JP" altLang="en-US" sz="1400" dirty="0"/>
          </a:p>
        </p:txBody>
      </p:sp>
      <p:cxnSp>
        <p:nvCxnSpPr>
          <p:cNvPr id="10" name="カギ線コネクタ 9"/>
          <p:cNvCxnSpPr>
            <a:stCxn id="14" idx="3"/>
          </p:cNvCxnSpPr>
          <p:nvPr/>
        </p:nvCxnSpPr>
        <p:spPr>
          <a:xfrm>
            <a:off x="6328961" y="1599881"/>
            <a:ext cx="855096" cy="2870642"/>
          </a:xfrm>
          <a:prstGeom prst="bentConnector2">
            <a:avLst/>
          </a:prstGeom>
          <a:ln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07088AEE-16C1-4EF5-937C-FB6DC0B3280F}"/>
              </a:ext>
            </a:extLst>
          </p:cNvPr>
          <p:cNvSpPr txBox="1"/>
          <p:nvPr/>
        </p:nvSpPr>
        <p:spPr>
          <a:xfrm>
            <a:off x="6345898" y="992510"/>
            <a:ext cx="33291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/>
              <a:t>Check the </a:t>
            </a:r>
            <a:r>
              <a:rPr lang="en-US" altLang="ja-JP" sz="1400" dirty="0"/>
              <a:t>1</a:t>
            </a:r>
            <a:r>
              <a:rPr lang="en-US" altLang="ja-JP" sz="1400" baseline="30000" dirty="0"/>
              <a:t>st</a:t>
            </a:r>
            <a:r>
              <a:rPr lang="en-US" altLang="ja-JP" sz="1400" dirty="0"/>
              <a:t> early termination using </a:t>
            </a:r>
            <a:r>
              <a:rPr kumimoji="1" lang="en-US" altLang="ja-JP" sz="1400" dirty="0"/>
              <a:t>SAD value from DMVR</a:t>
            </a:r>
            <a:r>
              <a:rPr lang="en-US" altLang="ja-JP" sz="1400" dirty="0"/>
              <a:t>.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7B7A6AB-26CE-4F97-91A0-B17FC7369824}"/>
              </a:ext>
            </a:extLst>
          </p:cNvPr>
          <p:cNvSpPr txBox="1"/>
          <p:nvPr/>
        </p:nvSpPr>
        <p:spPr>
          <a:xfrm>
            <a:off x="7409082" y="1556975"/>
            <a:ext cx="40844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/>
              <a:t>Threshold: same as 2</a:t>
            </a:r>
            <a:r>
              <a:rPr kumimoji="1" lang="en-US" altLang="ja-JP" sz="1400" baseline="30000" dirty="0"/>
              <a:t>nd</a:t>
            </a:r>
            <a:r>
              <a:rPr kumimoji="1" lang="en-US" altLang="ja-JP" sz="1400" dirty="0"/>
              <a:t> early termination</a:t>
            </a:r>
          </a:p>
          <a:p>
            <a:r>
              <a:rPr lang="en-US" altLang="ja-JP" sz="1400" dirty="0"/>
              <a:t>Maybe the threshold differs to JVET-N0097.</a:t>
            </a:r>
            <a:endParaRPr kumimoji="1" lang="en-US" altLang="ja-JP" sz="1400" dirty="0"/>
          </a:p>
        </p:txBody>
      </p:sp>
    </p:spTree>
    <p:extLst>
      <p:ext uri="{BB962C8B-B14F-4D97-AF65-F5344CB8AC3E}">
        <p14:creationId xmlns:p14="http://schemas.microsoft.com/office/powerpoint/2010/main" val="30243348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74D81B8-59C5-4D9B-8EF5-FCFE03FE4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Experiment results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51E6470F-E0C8-45DE-BF12-495767B04A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C447C0C-0468-4AF4-8926-CFD66C01E92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2019/3/22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4669DBC-D724-443E-81F5-6335E0F889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5</a:t>
            </a:fld>
            <a:endParaRPr lang="en-US" altLang="ja-JP" dirty="0"/>
          </a:p>
        </p:txBody>
      </p:sp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14B23D03-1225-4D31-814C-8EB993BE6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616528"/>
              </p:ext>
            </p:extLst>
          </p:nvPr>
        </p:nvGraphicFramePr>
        <p:xfrm>
          <a:off x="2008482" y="1268760"/>
          <a:ext cx="7283490" cy="37517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3915">
                  <a:extLst>
                    <a:ext uri="{9D8B030D-6E8A-4147-A177-3AD203B41FA5}">
                      <a16:colId xmlns:a16="http://schemas.microsoft.com/office/drawing/2014/main" val="2307952565"/>
                    </a:ext>
                  </a:extLst>
                </a:gridCol>
                <a:gridCol w="1213915">
                  <a:extLst>
                    <a:ext uri="{9D8B030D-6E8A-4147-A177-3AD203B41FA5}">
                      <a16:colId xmlns:a16="http://schemas.microsoft.com/office/drawing/2014/main" val="2997183646"/>
                    </a:ext>
                  </a:extLst>
                </a:gridCol>
                <a:gridCol w="1213915">
                  <a:extLst>
                    <a:ext uri="{9D8B030D-6E8A-4147-A177-3AD203B41FA5}">
                      <a16:colId xmlns:a16="http://schemas.microsoft.com/office/drawing/2014/main" val="190624904"/>
                    </a:ext>
                  </a:extLst>
                </a:gridCol>
                <a:gridCol w="1213915">
                  <a:extLst>
                    <a:ext uri="{9D8B030D-6E8A-4147-A177-3AD203B41FA5}">
                      <a16:colId xmlns:a16="http://schemas.microsoft.com/office/drawing/2014/main" val="725053848"/>
                    </a:ext>
                  </a:extLst>
                </a:gridCol>
                <a:gridCol w="1213915">
                  <a:extLst>
                    <a:ext uri="{9D8B030D-6E8A-4147-A177-3AD203B41FA5}">
                      <a16:colId xmlns:a16="http://schemas.microsoft.com/office/drawing/2014/main" val="3003595840"/>
                    </a:ext>
                  </a:extLst>
                </a:gridCol>
                <a:gridCol w="1213915">
                  <a:extLst>
                    <a:ext uri="{9D8B030D-6E8A-4147-A177-3AD203B41FA5}">
                      <a16:colId xmlns:a16="http://schemas.microsoft.com/office/drawing/2014/main" val="2001385329"/>
                    </a:ext>
                  </a:extLst>
                </a:gridCol>
              </a:tblGrid>
              <a:tr h="310215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>
                          <a:effectLst/>
                        </a:rPr>
                        <a:t>　</a:t>
                      </a:r>
                      <a:r>
                        <a:rPr lang="en-US" sz="1400" u="none" strike="noStrike" dirty="0">
                          <a:effectLst/>
                        </a:rPr>
                        <a:t>Random Access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44556619"/>
                  </a:ext>
                </a:extLst>
              </a:tr>
              <a:tr h="352179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>
                          <a:effectLst/>
                        </a:rPr>
                        <a:t>　</a:t>
                      </a:r>
                      <a:endParaRPr lang="ja-JP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  <a:p>
                      <a:pPr algn="ctr" fontAlgn="ctr"/>
                      <a:r>
                        <a:rPr lang="ja-JP" altLang="en-US" sz="1400" u="none" strike="noStrike" dirty="0">
                          <a:effectLst/>
                        </a:rPr>
                        <a:t>　</a:t>
                      </a:r>
                      <a:r>
                        <a:rPr lang="en-US" sz="1400" u="none" strike="noStrike" dirty="0">
                          <a:effectLst/>
                        </a:rPr>
                        <a:t>Over VTM-4.0</a:t>
                      </a:r>
                      <a:r>
                        <a:rPr lang="ja-JP" altLang="en-US" sz="1400" u="none" strike="noStrike" dirty="0">
                          <a:effectLst/>
                        </a:rPr>
                        <a:t>　</a:t>
                      </a:r>
                      <a:endParaRPr lang="ja-JP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  <a:p>
                      <a:pPr algn="ctr" fontAlgn="ctr"/>
                      <a:r>
                        <a:rPr lang="ja-JP" altLang="en-US" sz="1400" u="none" strike="noStrike" dirty="0">
                          <a:effectLst/>
                        </a:rPr>
                        <a:t>　</a:t>
                      </a:r>
                      <a:endParaRPr lang="ja-JP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82276341"/>
                  </a:ext>
                </a:extLst>
              </a:tr>
              <a:tr h="310215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Y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U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V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EncT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DecT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20277948"/>
                  </a:ext>
                </a:extLst>
              </a:tr>
              <a:tr h="3102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Class A1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0.01%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-0.01%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-0.02%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100%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98%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51350487"/>
                  </a:ext>
                </a:extLst>
              </a:tr>
              <a:tr h="3102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Class A2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0.04%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0.01%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0.01%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100%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98%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1211645"/>
                  </a:ext>
                </a:extLst>
              </a:tr>
              <a:tr h="3102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Class B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</a:rPr>
                        <a:t>0.02%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0.01%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-0.02%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100%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99%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41368246"/>
                  </a:ext>
                </a:extLst>
              </a:tr>
              <a:tr h="3102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Class C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</a:rPr>
                        <a:t>0.02%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</a:rPr>
                        <a:t>0.00%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-0.04%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100%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99%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98971710"/>
                  </a:ext>
                </a:extLst>
              </a:tr>
              <a:tr h="3102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Class 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>
                          <a:effectLst/>
                        </a:rPr>
                        <a:t>　</a:t>
                      </a:r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>
                          <a:effectLst/>
                        </a:rPr>
                        <a:t>　</a:t>
                      </a:r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>
                          <a:effectLst/>
                        </a:rPr>
                        <a:t>　</a:t>
                      </a:r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>
                          <a:effectLst/>
                        </a:rPr>
                        <a:t>　</a:t>
                      </a:r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37354091"/>
                  </a:ext>
                </a:extLst>
              </a:tr>
              <a:tr h="3102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Overall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0.02%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0.00%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</a:rPr>
                        <a:t>-0.02%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100%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99%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49352611"/>
                  </a:ext>
                </a:extLst>
              </a:tr>
              <a:tr h="3102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Class D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0.02%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0.06%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</a:rPr>
                        <a:t>-0.03%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</a:rPr>
                        <a:t>100%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99%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08706201"/>
                  </a:ext>
                </a:extLst>
              </a:tr>
              <a:tr h="3102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Class F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</a:rPr>
                        <a:t>0.02%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0.02%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0.01%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</a:rPr>
                        <a:t>99%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</a:rPr>
                        <a:t>98%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34614395"/>
                  </a:ext>
                </a:extLst>
              </a:tr>
            </a:tbl>
          </a:graphicData>
        </a:graphic>
      </p:graphicFrame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33900E0A-00A1-4915-8054-DBB62DC00A65}"/>
              </a:ext>
            </a:extLst>
          </p:cNvPr>
          <p:cNvSpPr txBox="1"/>
          <p:nvPr/>
        </p:nvSpPr>
        <p:spPr>
          <a:xfrm>
            <a:off x="4438752" y="5364215"/>
            <a:ext cx="3908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Thank Sharp for the crosscheck!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24521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A29605-ABC8-4291-9F99-9BD7B22CE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Conclusions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EBA7650-1ECF-412F-96B0-5E0DC95BD2E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dirty="0"/>
              <a:t>Introduced the proposal</a:t>
            </a:r>
          </a:p>
          <a:p>
            <a:pPr lvl="1"/>
            <a:r>
              <a:rPr lang="en-US" altLang="ja-JP" dirty="0"/>
              <a:t>Re-use SAD value of DMVR in BDOF process.</a:t>
            </a:r>
          </a:p>
          <a:p>
            <a:r>
              <a:rPr kumimoji="1" lang="en-US" altLang="ja-JP" dirty="0"/>
              <a:t>Reported</a:t>
            </a:r>
            <a:r>
              <a:rPr lang="en-US" altLang="ja-JP" dirty="0"/>
              <a:t> experiment results</a:t>
            </a:r>
          </a:p>
          <a:p>
            <a:pPr lvl="1"/>
            <a:r>
              <a:rPr lang="en-US" altLang="ja-JP" dirty="0"/>
              <a:t>BD-rate impact is negligible.</a:t>
            </a:r>
          </a:p>
          <a:p>
            <a:pPr lvl="1"/>
            <a:r>
              <a:rPr kumimoji="1" lang="en-US" altLang="ja-JP" dirty="0"/>
              <a:t>Decoding run time slightly decreases to 99%.</a:t>
            </a:r>
          </a:p>
          <a:p>
            <a:r>
              <a:rPr lang="en-US" altLang="ja-JP" dirty="0"/>
              <a:t>Recommendation</a:t>
            </a:r>
          </a:p>
          <a:p>
            <a:pPr lvl="1"/>
            <a:r>
              <a:rPr lang="en-US" altLang="ja-JP" dirty="0"/>
              <a:t>This technique is studied in CE.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2FDE8B74-6EC2-4E6E-AD82-7E48CA5A3E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54D8D6-C069-4521-8D63-4427BFD7EC51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2019/3/22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AEF3F44-DE1E-4DDD-92C1-967AC0942E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6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644579215"/>
      </p:ext>
    </p:extLst>
  </p:cSld>
  <p:clrMapOvr>
    <a:masterClrMapping/>
  </p:clrMapOvr>
</p:sld>
</file>

<file path=ppt/theme/theme1.xml><?xml version="1.0" encoding="utf-8"?>
<a:theme xmlns:a="http://schemas.openxmlformats.org/drawingml/2006/main" name="VTD_template">
  <a:themeElements>
    <a:clrScheme name="メトロ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iryo">
      <a:majorFont>
        <a:latin typeface="Meiryo UI"/>
        <a:ea typeface="Meiryo UI"/>
        <a:cs typeface=""/>
      </a:majorFont>
      <a:minorFont>
        <a:latin typeface="Meiryo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VTD_template</Template>
  <TotalTime>0</TotalTime>
  <Words>325</Words>
  <Application>Microsoft Office PowerPoint</Application>
  <PresentationFormat>ユーザー設定</PresentationFormat>
  <Paragraphs>119</Paragraphs>
  <Slides>6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5" baseType="lpstr">
      <vt:lpstr>HGP創英角ｺﾞｼｯｸUB</vt:lpstr>
      <vt:lpstr>Meiryo UI</vt:lpstr>
      <vt:lpstr>ＭＳ Ｐゴシック</vt:lpstr>
      <vt:lpstr>ＭＳ Ｐ明朝</vt:lpstr>
      <vt:lpstr>メイリオ</vt:lpstr>
      <vt:lpstr>Arial</vt:lpstr>
      <vt:lpstr>Calibri</vt:lpstr>
      <vt:lpstr>Wingdings</vt:lpstr>
      <vt:lpstr>VTD_template</vt:lpstr>
      <vt:lpstr> JVET-N0507:  Early termination of BDOF with DMVR cost</vt:lpstr>
      <vt:lpstr>Summary</vt:lpstr>
      <vt:lpstr>Proposed frame-work</vt:lpstr>
      <vt:lpstr>In BDOF process</vt:lpstr>
      <vt:lpstr>Experiment results</vt:lpstr>
      <vt:lpstr>Conclusions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2014-02-21T00:31:36Z</dcterms:created>
  <dcterms:modified xsi:type="dcterms:W3CDTF">2019-03-21T18:38:29Z</dcterms:modified>
</cp:coreProperties>
</file>