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9"/>
  </p:notesMasterIdLst>
  <p:handoutMasterIdLst>
    <p:handoutMasterId r:id="rId10"/>
  </p:handoutMasterIdLst>
  <p:sldIdLst>
    <p:sldId id="275" r:id="rId2"/>
    <p:sldId id="262" r:id="rId3"/>
    <p:sldId id="278" r:id="rId4"/>
    <p:sldId id="280" r:id="rId5"/>
    <p:sldId id="276" r:id="rId6"/>
    <p:sldId id="279" r:id="rId7"/>
    <p:sldId id="263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3649" autoAdjust="0"/>
  </p:normalViewPr>
  <p:slideViewPr>
    <p:cSldViewPr snapToGrid="0" showGuides="1">
      <p:cViewPr varScale="1">
        <p:scale>
          <a:sx n="74" d="100"/>
          <a:sy n="74" d="100"/>
        </p:scale>
        <p:origin x="11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33" d="100"/>
          <a:sy n="33" d="100"/>
        </p:scale>
        <p:origin x="1290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s139800\Documents\work\FVC\DMVR\figur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Sheet1!$K$5</c:f>
              <c:strCache>
                <c:ptCount val="1"/>
                <c:pt idx="0">
                  <c:v>original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Sheet1!$K$6:$K$32</c:f>
              <c:numCache>
                <c:formatCode>General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5</c:v>
                </c:pt>
                <c:pt idx="16">
                  <c:v>5</c:v>
                </c:pt>
                <c:pt idx="17">
                  <c:v>5</c:v>
                </c:pt>
                <c:pt idx="18">
                  <c:v>6</c:v>
                </c:pt>
                <c:pt idx="19">
                  <c:v>6</c:v>
                </c:pt>
                <c:pt idx="20">
                  <c:v>6</c:v>
                </c:pt>
                <c:pt idx="21">
                  <c:v>7</c:v>
                </c:pt>
                <c:pt idx="22">
                  <c:v>7</c:v>
                </c:pt>
                <c:pt idx="23">
                  <c:v>7</c:v>
                </c:pt>
                <c:pt idx="24">
                  <c:v>8</c:v>
                </c:pt>
                <c:pt idx="25">
                  <c:v>8</c:v>
                </c:pt>
                <c:pt idx="26">
                  <c:v>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Sheet1!$L$5</c:f>
              <c:strCache>
                <c:ptCount val="1"/>
                <c:pt idx="0">
                  <c:v>proposal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Sheet1!$L$6:$L$32</c:f>
              <c:numCache>
                <c:formatCode>General</c:formatCode>
                <c:ptCount val="2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3</c:v>
                </c:pt>
                <c:pt idx="9">
                  <c:v>3</c:v>
                </c:pt>
                <c:pt idx="10">
                  <c:v>3</c:v>
                </c:pt>
                <c:pt idx="11">
                  <c:v>3</c:v>
                </c:pt>
                <c:pt idx="12">
                  <c:v>3</c:v>
                </c:pt>
                <c:pt idx="13">
                  <c:v>3</c:v>
                </c:pt>
                <c:pt idx="14">
                  <c:v>3</c:v>
                </c:pt>
                <c:pt idx="15">
                  <c:v>3</c:v>
                </c:pt>
                <c:pt idx="16">
                  <c:v>3</c:v>
                </c:pt>
                <c:pt idx="17">
                  <c:v>3</c:v>
                </c:pt>
                <c:pt idx="18">
                  <c:v>3</c:v>
                </c:pt>
                <c:pt idx="19">
                  <c:v>3</c:v>
                </c:pt>
                <c:pt idx="20">
                  <c:v>3</c:v>
                </c:pt>
                <c:pt idx="21">
                  <c:v>3</c:v>
                </c:pt>
                <c:pt idx="22">
                  <c:v>3</c:v>
                </c:pt>
                <c:pt idx="23">
                  <c:v>3</c:v>
                </c:pt>
                <c:pt idx="24">
                  <c:v>3</c:v>
                </c:pt>
                <c:pt idx="25">
                  <c:v>3</c:v>
                </c:pt>
                <c:pt idx="26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33103488"/>
        <c:axId val="333101920"/>
      </c:lineChart>
      <c:catAx>
        <c:axId val="333103488"/>
        <c:scaling>
          <c:orientation val="minMax"/>
        </c:scaling>
        <c:delete val="1"/>
        <c:axPos val="b"/>
        <c:majorTickMark val="none"/>
        <c:minorTickMark val="none"/>
        <c:tickLblPos val="nextTo"/>
        <c:crossAx val="333101920"/>
        <c:crosses val="autoZero"/>
        <c:auto val="1"/>
        <c:lblAlgn val="ctr"/>
        <c:lblOffset val="100"/>
        <c:noMultiLvlLbl val="0"/>
      </c:catAx>
      <c:valAx>
        <c:axId val="333101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333103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5713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5060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2229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5288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 smtClean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2019/3/20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 smtClean="0"/>
              <a:t>プレゼンテーションタイトル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社名</a:t>
            </a:r>
            <a:endParaRPr kumimoji="1" lang="ja-JP" altLang="en-US" dirty="0"/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 smtClean="0"/>
              <a:t>本部名</a:t>
            </a:r>
            <a:endParaRPr kumimoji="1" lang="en-US" altLang="ja-JP" dirty="0" smtClean="0"/>
          </a:p>
          <a:p>
            <a:pPr lvl="0"/>
            <a:r>
              <a:rPr kumimoji="1" lang="ja-JP" altLang="en-US" dirty="0" smtClean="0"/>
              <a:t>部門名</a:t>
            </a:r>
            <a:endParaRPr kumimoji="1" lang="ja-JP" altLang="en-US" dirty="0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3B4E6E2F-68C5-47CF-BB71-46153E5517EF}" type="datetime1">
              <a:rPr lang="ja-JP" altLang="en-US" smtClean="0"/>
              <a:pPr/>
              <a:t>2019/3/20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BFE0222B-8480-4A82-A7D5-A533ADD309BC}" type="datetime1">
              <a:rPr lang="ja-JP" altLang="en-US" smtClean="0"/>
              <a:t>2019/3/20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A6126-DC75-473A-80A7-5B72AA3EB641}" type="datetime1">
              <a:rPr lang="ja-JP" altLang="en-US" smtClean="0"/>
              <a:t>2019/3/20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smtClean="0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5E908D4C-7F50-4BAB-B62B-09D261A0B4E0}" type="datetime1">
              <a:rPr lang="ja-JP" altLang="en-US" smtClean="0"/>
              <a:pPr/>
              <a:t>2019/3/20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 smtClean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Non-CE9: Simplification of parametric motion</a:t>
            </a:r>
            <a:br>
              <a:rPr kumimoji="1" lang="en-US" altLang="ja-JP" dirty="0" smtClean="0"/>
            </a:br>
            <a:r>
              <a:rPr lang="en-US" altLang="ja-JP" dirty="0" smtClean="0"/>
              <a:t>vector refinement in DMVR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ja-JP" dirty="0" smtClean="0"/>
              <a:t>JVET-N0505</a:t>
            </a:r>
            <a:endParaRPr kumimoji="1" lang="ja-JP" alt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ja-JP" sz="1800" b="1" dirty="0" smtClean="0"/>
              <a:t>Eiichi Sasaki</a:t>
            </a:r>
          </a:p>
          <a:p>
            <a:r>
              <a:rPr lang="en-US" altLang="ja-JP" sz="1800" dirty="0" err="1" smtClean="0"/>
              <a:t>Tianyang</a:t>
            </a:r>
            <a:r>
              <a:rPr lang="en-US" altLang="ja-JP" sz="1800" dirty="0" smtClean="0"/>
              <a:t> Zhou</a:t>
            </a:r>
          </a:p>
          <a:p>
            <a:r>
              <a:rPr kumimoji="1" lang="en-US" altLang="ja-JP" sz="1800" dirty="0" smtClean="0"/>
              <a:t>Tomohiro </a:t>
            </a:r>
            <a:r>
              <a:rPr kumimoji="1" lang="en-US" altLang="ja-JP" sz="1800" dirty="0" err="1" smtClean="0"/>
              <a:t>Ikai</a:t>
            </a:r>
            <a:endParaRPr kumimoji="1" lang="en-US" altLang="ja-JP" sz="1800" dirty="0" smtClean="0"/>
          </a:p>
          <a:p>
            <a:endParaRPr lang="en-US" altLang="ja-JP" sz="1800" dirty="0"/>
          </a:p>
          <a:p>
            <a:r>
              <a:rPr kumimoji="1" lang="en-US" altLang="ja-JP" sz="1800" dirty="0" err="1" smtClean="0"/>
              <a:t>Shap</a:t>
            </a:r>
            <a:r>
              <a:rPr kumimoji="1" lang="en-US" altLang="ja-JP" sz="1800" dirty="0" smtClean="0"/>
              <a:t> </a:t>
            </a:r>
            <a:r>
              <a:rPr kumimoji="1" lang="en-US" altLang="ja-JP" sz="1800" dirty="0" err="1" smtClean="0"/>
              <a:t>Corpolation</a:t>
            </a:r>
            <a:endParaRPr kumimoji="1"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Introduction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In Decoder-side Motion Vector Refinement (DMVR), </a:t>
            </a:r>
            <a:r>
              <a:rPr lang="en-US" altLang="ja-JP" dirty="0" smtClean="0"/>
              <a:t>s</a:t>
            </a:r>
            <a:r>
              <a:rPr kumimoji="1" lang="en-US" altLang="ja-JP" dirty="0" smtClean="0"/>
              <a:t>ub-</a:t>
            </a:r>
            <a:r>
              <a:rPr kumimoji="1" lang="en-US" altLang="ja-JP" dirty="0" err="1" smtClean="0"/>
              <a:t>pel</a:t>
            </a:r>
            <a:r>
              <a:rPr kumimoji="1" lang="en-US" altLang="ja-JP" dirty="0" smtClean="0"/>
              <a:t> level refined motion vector is calculated by </a:t>
            </a:r>
            <a:r>
              <a:rPr lang="en-US" altLang="ja-JP" dirty="0"/>
              <a:t>using SADs of integer-</a:t>
            </a:r>
            <a:r>
              <a:rPr lang="en-US" altLang="ja-JP" dirty="0" err="1"/>
              <a:t>pel</a:t>
            </a:r>
            <a:r>
              <a:rPr lang="en-US" altLang="ja-JP" dirty="0"/>
              <a:t> </a:t>
            </a:r>
            <a:r>
              <a:rPr lang="en-US" altLang="ja-JP" dirty="0" smtClean="0"/>
              <a:t>search.</a:t>
            </a:r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This parametric motion vector refinement process requires division operation and we propose a simplification to remove division.</a:t>
            </a: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lang="en-US" altLang="ja-JP" dirty="0"/>
              <a:t>Original draft text on parametric motion vector refinement process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52000" y="845159"/>
            <a:ext cx="8640000" cy="5753592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The variable 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dX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is derived as follows:</a:t>
            </a:r>
            <a:endParaRPr lang="ja-JP" altLang="ja-JP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[ 3 ] + 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[ 5 ] is equal to 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[ 4 ] &lt;&lt; 1,dX is set equal to 0.</a:t>
            </a:r>
            <a:endParaRPr lang="ja-JP" altLang="ja-JP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(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[ 3 ] + 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[ 5 ] is greater than 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[ 4 ] &lt;&lt; 1 ), the following applies:</a:t>
            </a:r>
            <a:endParaRPr lang="ja-JP" altLang="ja-JP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2571750" algn="l"/>
                <a:tab pos="3079115" algn="ctr"/>
                <a:tab pos="6156960" algn="r"/>
              </a:tabLst>
            </a:pP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dX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= ( (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[ 3 ] −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[ 5 ] ) &lt;&lt; 3 ) </a:t>
            </a:r>
            <a:r>
              <a:rPr lang="en-CA" altLang="ja-JP" sz="16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/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(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[ 3 ] +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[ 5 ] − (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[ 4 ] &lt;&lt; 1 ) </a:t>
            </a:r>
            <a:r>
              <a:rPr lang="en-CA" altLang="ja-JP" sz="1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 The 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variable 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dY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is derived as follows:</a:t>
            </a:r>
            <a:endParaRPr lang="ja-JP" altLang="ja-JP" sz="16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[ 1 ] + 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[ 7 ] is equal to 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[ 4 ] &lt;&lt; 1,dY is set equal to 0.</a:t>
            </a:r>
            <a:endParaRPr lang="ja-JP" altLang="ja-JP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[ 1 ] + 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[ 7 ] is greater than 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[ 4 ] &lt;&lt; 1), the following applies:</a:t>
            </a:r>
            <a:endParaRPr lang="ja-JP" altLang="ja-JP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2571750" algn="l"/>
                <a:tab pos="3079115" algn="ctr"/>
                <a:tab pos="6156960" algn="r"/>
              </a:tabLst>
            </a:pP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dY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 = ( (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[ 1 ] −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[ 7 ] ) &lt;&lt; 3 )</a:t>
            </a:r>
            <a:r>
              <a:rPr lang="en-CA" altLang="ja-JP" sz="1600" b="1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/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 (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[ 1 ] +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[ 7 ] − ( </a:t>
            </a:r>
            <a:r>
              <a:rPr lang="en-CA" altLang="ja-JP" sz="16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sadList</a:t>
            </a:r>
            <a:r>
              <a:rPr lang="en-CA" altLang="ja-JP" sz="1600" dirty="0">
                <a:latin typeface="Times New Roman" panose="02020603050405020304" pitchFamily="18" charset="0"/>
                <a:ea typeface="SimSun" panose="02010600030101010101" pitchFamily="2" charset="-122"/>
              </a:rPr>
              <a:t>[ 4 ] &lt;&lt; 1 ) </a:t>
            </a:r>
            <a:r>
              <a:rPr lang="en-CA" altLang="ja-JP" sz="1600" dirty="0" smtClean="0"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2571750" algn="l"/>
                <a:tab pos="3079115" algn="ctr"/>
                <a:tab pos="6156960" algn="r"/>
              </a:tabLst>
            </a:pPr>
            <a:endParaRPr lang="en-US" altLang="ja-JP" sz="16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2571750" algn="l"/>
                <a:tab pos="3079115" algn="ctr"/>
                <a:tab pos="6156960" algn="r"/>
              </a:tabLst>
            </a:pPr>
            <a:r>
              <a:rPr lang="en-CA" altLang="ja-JP" sz="1600" dirty="0"/>
              <a:t>NOTE – </a:t>
            </a:r>
            <a:r>
              <a:rPr lang="en-CA" altLang="ja-JP" sz="1600" dirty="0" err="1"/>
              <a:t>dX</a:t>
            </a:r>
            <a:r>
              <a:rPr lang="en-CA" altLang="ja-JP" sz="1600" dirty="0"/>
              <a:t> is constrained to be between −8 and 8 since all values of </a:t>
            </a:r>
            <a:r>
              <a:rPr lang="en-CA" altLang="ja-JP" sz="1600" dirty="0" err="1"/>
              <a:t>sadList</a:t>
            </a:r>
            <a:r>
              <a:rPr lang="en-CA" altLang="ja-JP" sz="1600" dirty="0"/>
              <a:t>[ </a:t>
            </a:r>
            <a:r>
              <a:rPr lang="en-CA" altLang="ja-JP" sz="1600" dirty="0" err="1"/>
              <a:t>i</a:t>
            </a:r>
            <a:r>
              <a:rPr lang="en-CA" altLang="ja-JP" sz="1600" dirty="0"/>
              <a:t> ] with </a:t>
            </a:r>
            <a:r>
              <a:rPr lang="en-CA" altLang="ja-JP" sz="1600" dirty="0" err="1"/>
              <a:t>i</a:t>
            </a:r>
            <a:r>
              <a:rPr lang="en-CA" altLang="ja-JP" sz="1600" dirty="0"/>
              <a:t> = 0..8 are greater than 0 and the smallest value is </a:t>
            </a:r>
            <a:r>
              <a:rPr lang="en-CA" altLang="ja-JP" sz="1600" dirty="0" err="1"/>
              <a:t>sadList</a:t>
            </a:r>
            <a:r>
              <a:rPr lang="en-CA" altLang="ja-JP" sz="1600" dirty="0"/>
              <a:t>[ 4 ]. This allows the division to be performed with up to 4 quotient bits and can be implemented using compares, shifts, and subtractions.</a:t>
            </a:r>
            <a:endParaRPr lang="ja-JP" altLang="ja-JP" sz="1600" dirty="0"/>
          </a:p>
          <a:p>
            <a:pPr marL="356870" hangingPunct="0">
              <a:spcBef>
                <a:spcPts val="965"/>
              </a:spcBef>
              <a:spcAft>
                <a:spcPts val="1200"/>
              </a:spcAft>
              <a:tabLst>
                <a:tab pos="504190" algn="l"/>
                <a:tab pos="1008380" algn="l"/>
                <a:tab pos="3079115" algn="ctr"/>
                <a:tab pos="6156960" algn="r"/>
                <a:tab pos="2571750" algn="l"/>
                <a:tab pos="3079115" algn="ctr"/>
                <a:tab pos="6156960" algn="r"/>
              </a:tabLst>
            </a:pPr>
            <a:endParaRPr lang="en-CA" altLang="ja-JP" sz="16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171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lang="en-US" altLang="ja-JP" dirty="0"/>
              <a:t>Proposed draft text on parametric motion vector refinement process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52000" y="845159"/>
            <a:ext cx="8640000" cy="5753592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variable 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dX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derived as follows:</a:t>
            </a:r>
            <a:endParaRPr lang="ja-JP" altLang="ja-JP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Abs(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–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5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) is less than or equal to Min(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5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) –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dX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0.</a:t>
            </a:r>
            <a:endParaRPr lang="ja-JP" altLang="ja-JP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dX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Sign(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3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–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5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) * 3.</a:t>
            </a:r>
            <a:endParaRPr lang="ja-JP" altLang="ja-JP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The variable </a:t>
            </a:r>
            <a:r>
              <a:rPr lang="en-CA" altLang="ja-JP" sz="16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dY</a:t>
            </a:r>
            <a:r>
              <a:rPr lang="en-CA" altLang="ja-JP" sz="1600" dirty="0">
                <a:latin typeface="Times New Roman" panose="02020603050405020304" pitchFamily="18" charset="0"/>
                <a:ea typeface="游明朝" panose="02020400000000000000" pitchFamily="18" charset="-128"/>
              </a:rPr>
              <a:t> is derived as follows:</a:t>
            </a:r>
            <a:endParaRPr lang="ja-JP" altLang="ja-JP" sz="16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Abs(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–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7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) is less than or equal to Min(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7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) –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4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],</a:t>
            </a:r>
            <a:r>
              <a:rPr lang="en-CA" altLang="ja-JP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dY</a:t>
            </a: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0.</a:t>
            </a:r>
            <a:endParaRPr lang="ja-JP" altLang="ja-JP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ja-JP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dY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Sign(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– </a:t>
            </a:r>
            <a:r>
              <a:rPr lang="en-CA" altLang="ja-JP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sadList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[ </a:t>
            </a:r>
            <a:r>
              <a:rPr lang="en-CA" altLang="ja-JP" sz="16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7 </a:t>
            </a:r>
            <a:r>
              <a:rPr lang="en-CA" altLang="ja-JP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] ) * 3.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6" name="グラフ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9355958"/>
              </p:ext>
            </p:extLst>
          </p:nvPr>
        </p:nvGraphicFramePr>
        <p:xfrm>
          <a:off x="3327092" y="3461196"/>
          <a:ext cx="5039833" cy="302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0300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Simulation results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Proposed simplification has been implemented </a:t>
            </a:r>
            <a:r>
              <a:rPr lang="en-US" altLang="ja-JP" dirty="0" smtClean="0"/>
              <a:t>on VTM-4.0 and simulated under CTC</a:t>
            </a:r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/>
          </a:p>
          <a:p>
            <a:endParaRPr lang="en-US" altLang="ja-JP" dirty="0" smtClean="0"/>
          </a:p>
          <a:p>
            <a:endParaRPr kumimoji="1" lang="en-US" altLang="ja-JP" dirty="0" smtClean="0"/>
          </a:p>
          <a:p>
            <a:endParaRPr lang="en-US" altLang="ja-JP" dirty="0"/>
          </a:p>
          <a:p>
            <a:r>
              <a:rPr kumimoji="1" lang="en-US" altLang="ja-JP" dirty="0" smtClean="0"/>
              <a:t>Thank NHK for cross-checking</a:t>
            </a:r>
            <a:endParaRPr kumimoji="1" lang="ja-JP" altLang="en-US" dirty="0"/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4928218"/>
              </p:ext>
            </p:extLst>
          </p:nvPr>
        </p:nvGraphicFramePr>
        <p:xfrm>
          <a:off x="1679763" y="2437992"/>
          <a:ext cx="5784473" cy="2758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6936"/>
                <a:gridCol w="953521"/>
                <a:gridCol w="953521"/>
                <a:gridCol w="953521"/>
                <a:gridCol w="778487"/>
                <a:gridCol w="778487"/>
              </a:tblGrid>
              <a:tr h="240047">
                <a:tc>
                  <a:txBody>
                    <a:bodyPr/>
                    <a:lstStyle/>
                    <a:p>
                      <a:endParaRPr lang="ja-JP" sz="13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516" marR="8251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Random Access Main 10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047">
                <a:tc>
                  <a:txBody>
                    <a:bodyPr/>
                    <a:lstStyle/>
                    <a:p>
                      <a:endParaRPr lang="ja-JP" sz="13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516" marR="82516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Over </a:t>
                      </a:r>
                      <a:r>
                        <a:rPr lang="en-US" sz="1600" dirty="0" smtClean="0">
                          <a:effectLst/>
                        </a:rPr>
                        <a:t>VTM-4.0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40047"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Y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U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V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EncT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DecT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</a:tr>
              <a:tr h="252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A1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252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A2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252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252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C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252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</a:tr>
              <a:tr h="252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Overall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252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Class D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25255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Class F</a:t>
                      </a:r>
                      <a:endParaRPr lang="ja-JP" sz="16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82516" marR="82516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662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200" cy="266400"/>
          </a:xfrm>
        </p:spPr>
        <p:txBody>
          <a:bodyPr>
            <a:normAutofit/>
          </a:bodyPr>
          <a:lstStyle/>
          <a:p>
            <a:r>
              <a:rPr kumimoji="1" lang="en-US" altLang="ja-JP" sz="1800" dirty="0" smtClean="0"/>
              <a:t>Conclusion</a:t>
            </a:r>
            <a:endParaRPr kumimoji="1" lang="ja-JP" altLang="en-US" sz="18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A division-free parametric motion vector refinement </a:t>
            </a:r>
            <a:r>
              <a:rPr lang="en-US" altLang="ja-JP" dirty="0" smtClean="0"/>
              <a:t>in DMVR </a:t>
            </a:r>
            <a:r>
              <a:rPr lang="en-US" altLang="ja-JP" dirty="0" smtClean="0"/>
              <a:t>is proposed.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We suggest to adopt this simplification to next WD.</a:t>
            </a: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2204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63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2433</TotalTime>
  <Words>415</Words>
  <Application>Microsoft Office PowerPoint</Application>
  <PresentationFormat>画面に合わせる (4:3)</PresentationFormat>
  <Paragraphs>108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7" baseType="lpstr">
      <vt:lpstr>(日本語用のフォントを使用)</vt:lpstr>
      <vt:lpstr>HGPｺﾞｼｯｸE</vt:lpstr>
      <vt:lpstr>HGPｺﾞｼｯｸM</vt:lpstr>
      <vt:lpstr>ＭＳ Ｐゴシック</vt:lpstr>
      <vt:lpstr>SimSun</vt:lpstr>
      <vt:lpstr>游明朝</vt:lpstr>
      <vt:lpstr>Arial</vt:lpstr>
      <vt:lpstr>Calibri</vt:lpstr>
      <vt:lpstr>Times New Roman</vt:lpstr>
      <vt:lpstr>Be Original.テーマ</vt:lpstr>
      <vt:lpstr>Non-CE9: Simplification of parametric motion vector refinement in DMVR</vt:lpstr>
      <vt:lpstr>Introduction</vt:lpstr>
      <vt:lpstr>Original draft text on parametric motion vector refinement process</vt:lpstr>
      <vt:lpstr>Proposed draft text on parametric motion vector refinement process</vt:lpstr>
      <vt:lpstr>Simulation results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Eiichi Sasaki</cp:lastModifiedBy>
  <cp:revision>113</cp:revision>
  <dcterms:created xsi:type="dcterms:W3CDTF">2017-02-21T01:46:25Z</dcterms:created>
  <dcterms:modified xsi:type="dcterms:W3CDTF">2019-03-20T14:31:10Z</dcterms:modified>
</cp:coreProperties>
</file>