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10"/>
  </p:notesMasterIdLst>
  <p:handoutMasterIdLst>
    <p:handoutMasterId r:id="rId11"/>
  </p:handoutMasterIdLst>
  <p:sldIdLst>
    <p:sldId id="396" r:id="rId4"/>
    <p:sldId id="555" r:id="rId5"/>
    <p:sldId id="561" r:id="rId6"/>
    <p:sldId id="563" r:id="rId7"/>
    <p:sldId id="564" r:id="rId8"/>
    <p:sldId id="260" r:id="rId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507" userDrawn="1">
          <p15:clr>
            <a:srgbClr val="A4A3A4"/>
          </p15:clr>
        </p15:guide>
        <p15:guide id="9" pos="5284" userDrawn="1">
          <p15:clr>
            <a:srgbClr val="A4A3A4"/>
          </p15:clr>
        </p15:guide>
        <p15:guide id="10" pos="2608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68" userDrawn="1">
          <p15:clr>
            <a:srgbClr val="A4A3A4"/>
          </p15:clr>
        </p15:guide>
        <p15:guide id="13" pos="56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CC00"/>
    <a:srgbClr val="155881"/>
    <a:srgbClr val="404040"/>
    <a:srgbClr val="33CCFF"/>
    <a:srgbClr val="4790BD"/>
    <a:srgbClr val="1F85C3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97" autoAdjust="0"/>
    <p:restoredTop sz="97087" autoAdjust="0"/>
  </p:normalViewPr>
  <p:slideViewPr>
    <p:cSldViewPr>
      <p:cViewPr>
        <p:scale>
          <a:sx n="100" d="100"/>
          <a:sy n="100" d="100"/>
        </p:scale>
        <p:origin x="1186" y="360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507"/>
        <p:guide pos="5284"/>
        <p:guide pos="2608"/>
        <p:guide orient="horz" pos="78"/>
        <p:guide pos="68"/>
        <p:guide pos="5647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67" d="100"/>
          <a:sy n="67" d="100"/>
        </p:scale>
        <p:origin x="1531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2019/3/20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2019/3/20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6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83568" y="2715766"/>
            <a:ext cx="6264696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3999"/>
              </a:lnSpc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715704" y="3870553"/>
            <a:ext cx="4176464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1" y="244082"/>
            <a:ext cx="7632700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1" y="1221585"/>
            <a:ext cx="7632700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2613"/>
            <a:ext cx="9144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4599741"/>
            <a:ext cx="1454624" cy="34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747170" y="4731990"/>
            <a:ext cx="3649663" cy="288035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2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JVET-N0500</a:t>
            </a: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6487"/>
            <a:ext cx="2335213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0" y="1059585"/>
            <a:ext cx="9144000" cy="222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1" y="4847670"/>
            <a:ext cx="915491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735669" y="4863309"/>
            <a:ext cx="3737619" cy="293687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GB" altLang="zh-CN" sz="1051" b="0" dirty="0" smtClean="0">
                <a:solidFill>
                  <a:schemeClr val="tx1"/>
                </a:solidFill>
                <a:latin typeface="Arial"/>
              </a:rPr>
              <a:t>JVET-N0500</a:t>
            </a:r>
            <a:r>
              <a:rPr lang="en-GB" altLang="zh-CN" sz="1051" b="0" baseline="0" dirty="0" smtClean="0">
                <a:solidFill>
                  <a:schemeClr val="tx1"/>
                </a:solidFill>
                <a:latin typeface="Arial"/>
              </a:rPr>
              <a:t> (</a:t>
            </a:r>
            <a:r>
              <a:rPr lang="fr-FR" altLang="zh-CN" sz="1051" b="0" dirty="0" smtClean="0">
                <a:solidFill>
                  <a:schemeClr val="tx1"/>
                </a:solidFill>
                <a:latin typeface="Arial"/>
              </a:rPr>
              <a:t>Restrictions on </a:t>
            </a:r>
            <a:r>
              <a:rPr lang="fr-FR" altLang="zh-CN" sz="1051" b="0" dirty="0" err="1" smtClean="0">
                <a:solidFill>
                  <a:schemeClr val="tx1"/>
                </a:solidFill>
                <a:latin typeface="Arial"/>
              </a:rPr>
              <a:t>triangular</a:t>
            </a:r>
            <a:r>
              <a:rPr lang="fr-FR" altLang="zh-CN" sz="1051" b="0" dirty="0" smtClean="0">
                <a:solidFill>
                  <a:schemeClr val="tx1"/>
                </a:solidFill>
                <a:latin typeface="Arial"/>
              </a:rPr>
              <a:t> </a:t>
            </a:r>
            <a:r>
              <a:rPr lang="fr-FR" altLang="zh-CN" sz="1051" b="0" dirty="0" err="1" smtClean="0">
                <a:solidFill>
                  <a:schemeClr val="tx1"/>
                </a:solidFill>
                <a:latin typeface="Arial"/>
              </a:rPr>
              <a:t>merge</a:t>
            </a:r>
            <a:r>
              <a:rPr lang="fr-FR" altLang="zh-CN" sz="1051" b="0" dirty="0" smtClean="0">
                <a:solidFill>
                  <a:schemeClr val="tx1"/>
                </a:solidFill>
                <a:latin typeface="Arial"/>
              </a:rPr>
              <a:t> </a:t>
            </a:r>
            <a:r>
              <a:rPr lang="fr-FR" altLang="zh-CN" sz="1051" b="0" dirty="0" err="1" smtClean="0">
                <a:solidFill>
                  <a:schemeClr val="tx1"/>
                </a:solidFill>
                <a:latin typeface="Arial"/>
              </a:rPr>
              <a:t>list</a:t>
            </a:r>
            <a:r>
              <a:rPr lang="fr-FR" altLang="zh-CN" sz="1051" b="0" dirty="0" smtClean="0">
                <a:solidFill>
                  <a:schemeClr val="tx1"/>
                </a:solidFill>
                <a:latin typeface="Arial"/>
              </a:rPr>
              <a:t> size</a:t>
            </a:r>
            <a:r>
              <a:rPr lang="en-GB" altLang="zh-CN" sz="1051" b="0" dirty="0" smtClean="0">
                <a:solidFill>
                  <a:schemeClr val="tx1"/>
                </a:solidFill>
                <a:latin typeface="Arial"/>
              </a:rPr>
              <a:t>) </a:t>
            </a:r>
            <a:endParaRPr lang="en-US" altLang="zh-CN" sz="1051" b="0" dirty="0" smtClean="0">
              <a:solidFill>
                <a:schemeClr val="tx1"/>
              </a:solidFill>
              <a:latin typeface="Arial"/>
            </a:endParaRP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4126" y="4900504"/>
            <a:ext cx="808175" cy="192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2"/>
            <a:ext cx="2030413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6876256" y="4948014"/>
            <a:ext cx="72008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1051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105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1051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20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742827" indent="-28570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4708459"/>
            <a:ext cx="1310608" cy="311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4021" y="901722"/>
            <a:ext cx="3554615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8622" y="1491631"/>
            <a:ext cx="4025620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843809" y="2845677"/>
            <a:ext cx="3773927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3825244" y="694843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Document3.docx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3409" y="2571750"/>
            <a:ext cx="8856663" cy="720080"/>
          </a:xfrm>
        </p:spPr>
        <p:txBody>
          <a:bodyPr/>
          <a:lstStyle/>
          <a:p>
            <a:pPr algn="ctr" fontAlgn="ctr">
              <a:lnSpc>
                <a:spcPct val="100000"/>
              </a:lnSpc>
            </a:pPr>
            <a:r>
              <a:rPr lang="en-US" altLang="zh-CN" sz="2000" b="0" dirty="0" smtClean="0">
                <a:solidFill>
                  <a:srgbClr val="990000"/>
                </a:solidFill>
                <a:latin typeface="FrutigerNext LT Medium"/>
                <a:ea typeface="宋体" charset="-122"/>
              </a:rPr>
              <a:t>JVET-N0500</a:t>
            </a:r>
            <a:r>
              <a:rPr lang="en-US" altLang="zh-CN" sz="2000" b="0" dirty="0">
                <a:solidFill>
                  <a:srgbClr val="990000"/>
                </a:solidFill>
                <a:latin typeface="FrutigerNext LT Medium"/>
                <a:ea typeface="宋体" charset="-122"/>
              </a:rPr>
              <a:t/>
            </a:r>
            <a:br>
              <a:rPr lang="en-US" altLang="zh-CN" sz="2000" b="0" dirty="0">
                <a:solidFill>
                  <a:srgbClr val="990000"/>
                </a:solidFill>
                <a:latin typeface="FrutigerNext LT Medium"/>
                <a:ea typeface="宋体" charset="-122"/>
              </a:rPr>
            </a:br>
            <a:r>
              <a:rPr lang="fr-FR" sz="2000" b="0" dirty="0">
                <a:solidFill>
                  <a:srgbClr val="990000"/>
                </a:solidFill>
                <a:ea typeface="宋体" charset="-122"/>
              </a:rPr>
              <a:t>Non-CE4: Restrictions on </a:t>
            </a:r>
            <a:r>
              <a:rPr lang="fr-FR" sz="2000" b="0" dirty="0" err="1">
                <a:solidFill>
                  <a:srgbClr val="990000"/>
                </a:solidFill>
                <a:ea typeface="宋体" charset="-122"/>
              </a:rPr>
              <a:t>triangular</a:t>
            </a:r>
            <a:r>
              <a:rPr lang="fr-FR" sz="2000" b="0" dirty="0">
                <a:solidFill>
                  <a:srgbClr val="990000"/>
                </a:solidFill>
                <a:ea typeface="宋体" charset="-122"/>
              </a:rPr>
              <a:t> </a:t>
            </a:r>
            <a:r>
              <a:rPr lang="fr-FR" sz="2000" b="0" dirty="0" err="1">
                <a:solidFill>
                  <a:srgbClr val="990000"/>
                </a:solidFill>
                <a:ea typeface="宋体" charset="-122"/>
              </a:rPr>
              <a:t>merge</a:t>
            </a:r>
            <a:r>
              <a:rPr lang="fr-FR" sz="2000" b="0" dirty="0">
                <a:solidFill>
                  <a:srgbClr val="990000"/>
                </a:solidFill>
                <a:ea typeface="宋体" charset="-122"/>
              </a:rPr>
              <a:t> </a:t>
            </a:r>
            <a:r>
              <a:rPr lang="fr-FR" sz="2000" b="0" dirty="0" err="1">
                <a:solidFill>
                  <a:srgbClr val="990000"/>
                </a:solidFill>
                <a:ea typeface="宋体" charset="-122"/>
              </a:rPr>
              <a:t>list</a:t>
            </a:r>
            <a:r>
              <a:rPr lang="fr-FR" sz="2000" b="0" dirty="0">
                <a:solidFill>
                  <a:srgbClr val="990000"/>
                </a:solidFill>
                <a:ea typeface="宋体" charset="-122"/>
              </a:rPr>
              <a:t> size</a:t>
            </a:r>
            <a:endParaRPr lang="en-US" altLang="zh-CN" sz="1600" dirty="0"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84168" y="3363838"/>
            <a:ext cx="181844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Timofey Solovyev</a:t>
            </a:r>
          </a:p>
          <a:p>
            <a:r>
              <a:rPr lang="en-CA" dirty="0"/>
              <a:t>Semih Esenlik</a:t>
            </a:r>
            <a:endParaRPr lang="en-GB" dirty="0" smtClean="0"/>
          </a:p>
          <a:p>
            <a:r>
              <a:rPr lang="en-GB" dirty="0" smtClean="0"/>
              <a:t>Sergey Ikonin</a:t>
            </a:r>
          </a:p>
          <a:p>
            <a:r>
              <a:rPr lang="en-GB" dirty="0"/>
              <a:t>Jianle </a:t>
            </a:r>
            <a:r>
              <a:rPr lang="en-GB" dirty="0" smtClean="0"/>
              <a:t>Chen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51470"/>
            <a:ext cx="7660649" cy="347627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Triangular prediction problems: </a:t>
            </a:r>
            <a:endParaRPr lang="en-GB" sz="24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8350250" y="4800600"/>
            <a:ext cx="793750" cy="8969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23719" y="771551"/>
            <a:ext cx="8668761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M</a:t>
            </a:r>
            <a:r>
              <a:rPr lang="en-US" sz="2000" dirty="0" smtClean="0"/>
              <a:t>erge </a:t>
            </a:r>
            <a:r>
              <a:rPr lang="en-US" sz="2000" dirty="0" smtClean="0"/>
              <a:t>list </a:t>
            </a:r>
            <a:r>
              <a:rPr lang="en-US" sz="2000" dirty="0" smtClean="0"/>
              <a:t>construction for triangular prediction mode (</a:t>
            </a:r>
            <a:r>
              <a:rPr lang="en-US" sz="2000" b="1" dirty="0" smtClean="0"/>
              <a:t>TPM</a:t>
            </a:r>
            <a:r>
              <a:rPr lang="en-US" sz="2000" dirty="0" smtClean="0"/>
              <a:t>) </a:t>
            </a:r>
            <a:r>
              <a:rPr lang="en-US" sz="2000" b="1" dirty="0" smtClean="0"/>
              <a:t>based on regular</a:t>
            </a:r>
            <a:r>
              <a:rPr lang="en-US" sz="2000" dirty="0" smtClean="0"/>
              <a:t> merge list was adopted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 smtClean="0"/>
              <a:t>Regular merge list </a:t>
            </a:r>
            <a:r>
              <a:rPr lang="en-US" sz="2000" dirty="0" smtClean="0"/>
              <a:t>has </a:t>
            </a:r>
            <a:r>
              <a:rPr lang="en-CA" sz="2000" b="1" dirty="0" err="1" smtClean="0"/>
              <a:t>six_minus_max_num_merge_cand</a:t>
            </a:r>
            <a:r>
              <a:rPr lang="en-CA" sz="2000" b="1" dirty="0" smtClean="0"/>
              <a:t> </a:t>
            </a:r>
            <a:r>
              <a:rPr lang="en-CA" sz="2000" dirty="0" smtClean="0"/>
              <a:t>syntax element for managing merge list 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CA" sz="2000" dirty="0" smtClean="0"/>
              <a:t>Triangular merge list size is </a:t>
            </a:r>
            <a:r>
              <a:rPr lang="en-CA" sz="2000" b="1" dirty="0" smtClean="0"/>
              <a:t>fixed</a:t>
            </a:r>
            <a:r>
              <a:rPr lang="en-CA" sz="2000" dirty="0" smtClean="0"/>
              <a:t> and equal to </a:t>
            </a:r>
            <a:r>
              <a:rPr lang="en-CA" sz="2000" b="1" dirty="0" smtClean="0"/>
              <a:t>5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CA" sz="2000" b="1" dirty="0"/>
          </a:p>
          <a:p>
            <a:pPr>
              <a:lnSpc>
                <a:spcPct val="150000"/>
              </a:lnSpc>
            </a:pPr>
            <a:r>
              <a:rPr lang="en-CA" sz="2000" dirty="0" smtClean="0"/>
              <a:t>What should we do if regular merge list size is </a:t>
            </a:r>
            <a:r>
              <a:rPr lang="en-CA" sz="2000" b="1" dirty="0" smtClean="0"/>
              <a:t>less than 5</a:t>
            </a:r>
            <a:r>
              <a:rPr lang="en-CA" sz="2000" dirty="0" smtClean="0"/>
              <a:t>, e.g. equal to 1? </a:t>
            </a:r>
            <a:endParaRPr lang="en-US" sz="2000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endParaRPr lang="en-US" sz="2400" dirty="0" smtClean="0"/>
          </a:p>
          <a:p>
            <a:pPr marL="342900" indent="-342900">
              <a:buFont typeface="+mj-lt"/>
              <a:buAutoNum type="arabicPeriod"/>
            </a:pPr>
            <a:endParaRPr lang="en-US" sz="2400" dirty="0"/>
          </a:p>
          <a:p>
            <a:pPr marL="342900" indent="-342900">
              <a:buFont typeface="+mj-lt"/>
              <a:buAutoNum type="arabicPeriod"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88261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703" y="51470"/>
            <a:ext cx="9172817" cy="347627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Solution 1: additional syntax element for TPM list size</a:t>
            </a:r>
            <a:endParaRPr lang="en-GB" sz="240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8350250" y="4800600"/>
            <a:ext cx="793750" cy="8969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9166647"/>
              </p:ext>
            </p:extLst>
          </p:nvPr>
        </p:nvGraphicFramePr>
        <p:xfrm>
          <a:off x="395536" y="715000"/>
          <a:ext cx="436245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Document" r:id="rId3" imgW="5737736" imgH="5344459" progId="Word.Document.12">
                  <p:embed/>
                </p:oleObj>
              </mc:Choice>
              <mc:Fallback>
                <p:oleObj name="Document" r:id="rId3" imgW="5737736" imgH="53444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536" y="715000"/>
                        <a:ext cx="4362450" cy="406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5220072" y="715000"/>
            <a:ext cx="385830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Pro:</a:t>
            </a:r>
            <a:r>
              <a:rPr lang="en-US" sz="2000" dirty="0" smtClean="0"/>
              <a:t> 	more flexibility</a:t>
            </a:r>
          </a:p>
          <a:p>
            <a:endParaRPr lang="en-US" sz="2000" dirty="0" smtClean="0"/>
          </a:p>
          <a:p>
            <a:r>
              <a:rPr lang="en-US" sz="2000" b="1" dirty="0" smtClean="0"/>
              <a:t>Contra:</a:t>
            </a:r>
            <a:r>
              <a:rPr lang="en-US" sz="2000" dirty="0" smtClean="0"/>
              <a:t> 	additional syntax element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114822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9372" y="51470"/>
            <a:ext cx="9433048" cy="347627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Solution 2: deriving TPM merge list size from regular merge list size</a:t>
            </a:r>
            <a:endParaRPr lang="en-GB" sz="240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8350250" y="4800600"/>
            <a:ext cx="793750" cy="8969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1835696" y="889989"/>
            <a:ext cx="12701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Option 1</a:t>
            </a:r>
            <a:endParaRPr lang="ru-RU" sz="2400" dirty="0"/>
          </a:p>
        </p:txBody>
      </p:sp>
      <p:sp>
        <p:nvSpPr>
          <p:cNvPr id="14" name="Rectangle 13"/>
          <p:cNvSpPr/>
          <p:nvPr/>
        </p:nvSpPr>
        <p:spPr>
          <a:xfrm>
            <a:off x="611865" y="4083918"/>
            <a:ext cx="37441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0*</a:t>
            </a:r>
            <a:r>
              <a:rPr lang="en-US" dirty="0" smtClean="0"/>
              <a:t> means that </a:t>
            </a:r>
            <a:r>
              <a:rPr lang="en-US" b="1" dirty="0" smtClean="0"/>
              <a:t>TPM</a:t>
            </a:r>
            <a:r>
              <a:rPr lang="en-US" dirty="0" smtClean="0"/>
              <a:t> is not used and </a:t>
            </a:r>
            <a:r>
              <a:rPr lang="en-US" b="1" dirty="0" smtClean="0"/>
              <a:t>not </a:t>
            </a:r>
            <a:r>
              <a:rPr lang="en-US" b="1" dirty="0" err="1" smtClean="0"/>
              <a:t>signalled</a:t>
            </a:r>
            <a:endParaRPr lang="ru-RU" b="1" dirty="0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8281556"/>
              </p:ext>
            </p:extLst>
          </p:nvPr>
        </p:nvGraphicFramePr>
        <p:xfrm>
          <a:off x="611865" y="1635646"/>
          <a:ext cx="7301205" cy="2572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name="Document" r:id="rId3" imgW="5718341" imgH="2015271" progId="Word.Document.12">
                  <p:embed/>
                </p:oleObj>
              </mc:Choice>
              <mc:Fallback>
                <p:oleObj name="Document" r:id="rId3" imgW="5718341" imgH="20152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1865" y="1635646"/>
                        <a:ext cx="7301205" cy="2572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6156176" y="889988"/>
            <a:ext cx="12701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Option 2</a:t>
            </a:r>
            <a:endParaRPr lang="ru-RU" sz="2400" dirty="0"/>
          </a:p>
        </p:txBody>
      </p:sp>
      <p:sp>
        <p:nvSpPr>
          <p:cNvPr id="23" name="Rectangle 22"/>
          <p:cNvSpPr/>
          <p:nvPr/>
        </p:nvSpPr>
        <p:spPr>
          <a:xfrm>
            <a:off x="4788666" y="4083917"/>
            <a:ext cx="42478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**Regular merge list construction with max list size </a:t>
            </a:r>
            <a:r>
              <a:rPr lang="en-US" b="1" dirty="0" smtClean="0"/>
              <a:t>2</a:t>
            </a:r>
            <a:r>
              <a:rPr lang="en-US" dirty="0" smtClean="0"/>
              <a:t> is invoked for TPM merge list</a:t>
            </a:r>
            <a:endParaRPr lang="ru-RU" dirty="0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7081749"/>
              </p:ext>
            </p:extLst>
          </p:nvPr>
        </p:nvGraphicFramePr>
        <p:xfrm>
          <a:off x="4857294" y="1635645"/>
          <a:ext cx="7301208" cy="2572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Document" r:id="rId5" imgW="5718341" imgH="2015271" progId="Word.Document.12">
                  <p:embed/>
                </p:oleObj>
              </mc:Choice>
              <mc:Fallback>
                <p:oleObj name="Document" r:id="rId5" imgW="5718341" imgH="20152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57294" y="1635645"/>
                        <a:ext cx="7301208" cy="25722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6527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8000"/>
    </mc:Choice>
    <mc:Fallback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51470"/>
            <a:ext cx="9433048" cy="347627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Conclusion</a:t>
            </a:r>
            <a:endParaRPr lang="en-GB" sz="240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8350250" y="4800600"/>
            <a:ext cx="793750" cy="8969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223719" y="771551"/>
            <a:ext cx="892028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 smtClean="0"/>
              <a:t>Two methods for managing TPM merge list size are proposed</a:t>
            </a:r>
            <a:endParaRPr lang="en-US" sz="2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 smtClean="0"/>
              <a:t>Method 1 introduce </a:t>
            </a:r>
            <a:r>
              <a:rPr lang="en-US" sz="2000" b="1" dirty="0" smtClean="0"/>
              <a:t>new</a:t>
            </a:r>
            <a:r>
              <a:rPr lang="en-CA" sz="2000" b="1" dirty="0" smtClean="0"/>
              <a:t> syntax element</a:t>
            </a:r>
            <a:r>
              <a:rPr lang="en-CA" sz="2000" dirty="0" smtClean="0"/>
              <a:t> </a:t>
            </a:r>
            <a:r>
              <a:rPr lang="en-CA" sz="2000" dirty="0" err="1" smtClean="0"/>
              <a:t>five_minus_max_num_triangle_merge_cand</a:t>
            </a:r>
            <a:endParaRPr lang="en-CA" sz="2000" dirty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 smtClean="0"/>
              <a:t>Method 2 is </a:t>
            </a:r>
            <a:r>
              <a:rPr lang="en-US" sz="2000" b="1" dirty="0" smtClean="0"/>
              <a:t>derivation</a:t>
            </a:r>
            <a:r>
              <a:rPr lang="en-US" sz="2000" dirty="0" smtClean="0"/>
              <a:t> TPM merge list size from the regular merge list size</a:t>
            </a:r>
            <a:br>
              <a:rPr lang="en-US" sz="2000" dirty="0" smtClean="0"/>
            </a:br>
            <a:r>
              <a:rPr lang="en-US" sz="2000" dirty="0" smtClean="0"/>
              <a:t>No any additional syntax elements are introduced.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 smtClean="0"/>
              <a:t>Both methods solve low-complexity </a:t>
            </a:r>
            <a:r>
              <a:rPr lang="en-US" sz="2000" dirty="0"/>
              <a:t>encoder support </a:t>
            </a:r>
            <a:r>
              <a:rPr lang="en-US" sz="2000" dirty="0" smtClean="0"/>
              <a:t>issue.</a:t>
            </a:r>
            <a:endParaRPr lang="en-US" sz="2000" b="1" dirty="0" smtClean="0"/>
          </a:p>
          <a:p>
            <a:pPr>
              <a:lnSpc>
                <a:spcPct val="150000"/>
              </a:lnSpc>
            </a:pPr>
            <a:endParaRPr lang="en-US" sz="2400" dirty="0" smtClean="0"/>
          </a:p>
          <a:p>
            <a:endParaRPr lang="en-US" sz="2400" dirty="0" smtClean="0"/>
          </a:p>
          <a:p>
            <a:pPr marL="342900" indent="-342900">
              <a:buFont typeface="+mj-lt"/>
              <a:buAutoNum type="arabicPeriod"/>
            </a:pPr>
            <a:endParaRPr lang="en-US" sz="2400" dirty="0"/>
          </a:p>
          <a:p>
            <a:pPr marL="342900" indent="-342900">
              <a:buFont typeface="+mj-lt"/>
              <a:buAutoNum type="arabicPeriod"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537759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8000"/>
    </mc:Choice>
    <mc:Fallback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37606</TotalTime>
  <Words>170</Words>
  <Application>Microsoft Office PowerPoint</Application>
  <PresentationFormat>On-screen Show (16:9)</PresentationFormat>
  <Paragraphs>40</Paragraphs>
  <Slides>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Microsoft YaHei</vt:lpstr>
      <vt:lpstr>MS PGothic</vt:lpstr>
      <vt:lpstr>SimSun</vt:lpstr>
      <vt:lpstr>Arial</vt:lpstr>
      <vt:lpstr>Calibri</vt:lpstr>
      <vt:lpstr>FrutigerNext LT Medium</vt:lpstr>
      <vt:lpstr>黑体</vt:lpstr>
      <vt:lpstr>华文细黑</vt:lpstr>
      <vt:lpstr>Wingdings</vt:lpstr>
      <vt:lpstr>5_以客户为中心</vt:lpstr>
      <vt:lpstr>14_主题1</vt:lpstr>
      <vt:lpstr>17_主题1</vt:lpstr>
      <vt:lpstr>Microsoft Word Document</vt:lpstr>
      <vt:lpstr>JVET-N0500 Non-CE4: Restrictions on triangular merge list size</vt:lpstr>
      <vt:lpstr>Triangular prediction problems: </vt:lpstr>
      <vt:lpstr>Solution 1: additional syntax element for TPM list size</vt:lpstr>
      <vt:lpstr>Solution 2: deriving TPM merge list size from regular merge list size</vt:lpstr>
      <vt:lpstr>Conclusion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Solovyev Timofey</cp:lastModifiedBy>
  <cp:revision>1255</cp:revision>
  <dcterms:created xsi:type="dcterms:W3CDTF">2014-12-10T06:05:08Z</dcterms:created>
  <dcterms:modified xsi:type="dcterms:W3CDTF">2019-03-20T16:47:20Z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(3)sW1rkxh/+3bBBjMfY0gtdL5DCpNBeMoNwcJvZrehEZqizPZoGfrtecwAcwg5U6qrPwNkJjbq
RB4AU8lBkrNOaiS5CKEMtX18cWsvbbCPxfKRDsUzX998GFrQqd0o6SUOJFlORXBw/21M41IR
A8cFjDZMtQli6QW4tskFz9Mexs7rE5yu4i9Ii7Kso1II9+9wPLdyNH/5E41uo2+3qwSeh9H8
sWsx3aMrK8lUcSLGuO</vt:lpwstr>
  </property>
  <property fmtid="{D5CDD505-2E9C-101B-9397-08002B2CF9AE}" pid="10" name="_2015_ms_pID_7253431">
    <vt:lpwstr>knniYfd8wmI6oHW/LZQzoRGNXECU+mEJUblwAVW9Ifc5gDTHy3kCCf
vzfpsBnWGI8OkIWyMsdEQSfdoWpR6xnTdHSnqQVMDwyLG9rd632mTFrLcjou4wMGKkNYGbUo
xuzQAfNn9zoDcIi/ThBmQ+/pJAzOqEZVtIARuFA7UfrU3l2SQ98i5lqBFi0Q0RZSRwwVRPP/
ZTDZc2XTbNLg9GoZJkDeDCG10hT2oTo+ZdJr</vt:lpwstr>
  </property>
  <property fmtid="{D5CDD505-2E9C-101B-9397-08002B2CF9AE}" pid="11" name="_2015_ms_pID_7253432">
    <vt:lpwstr>gg==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1505357176</vt:lpwstr>
  </property>
</Properties>
</file>